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95" r:id="rId4"/>
    <p:sldId id="297" r:id="rId5"/>
    <p:sldId id="300" r:id="rId6"/>
    <p:sldId id="302" r:id="rId7"/>
    <p:sldId id="301" r:id="rId8"/>
    <p:sldId id="261" r:id="rId9"/>
    <p:sldId id="260" r:id="rId10"/>
    <p:sldId id="303" r:id="rId11"/>
    <p:sldId id="259" r:id="rId12"/>
    <p:sldId id="262" r:id="rId13"/>
    <p:sldId id="266" r:id="rId14"/>
    <p:sldId id="265" r:id="rId15"/>
    <p:sldId id="267" r:id="rId16"/>
    <p:sldId id="264" r:id="rId17"/>
    <p:sldId id="268" r:id="rId18"/>
    <p:sldId id="263" r:id="rId19"/>
    <p:sldId id="269" r:id="rId20"/>
    <p:sldId id="270" r:id="rId21"/>
    <p:sldId id="271" r:id="rId22"/>
    <p:sldId id="272" r:id="rId23"/>
    <p:sldId id="273" r:id="rId24"/>
    <p:sldId id="306" r:id="rId25"/>
    <p:sldId id="305" r:id="rId26"/>
    <p:sldId id="304" r:id="rId27"/>
    <p:sldId id="307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7FDC7-C8FE-5545-B055-3B4BA58BFC53}" type="datetimeFigureOut">
              <a:rPr kumimoji="1" lang="zh-CN" altLang="en-US" smtClean="0"/>
              <a:t>14/10/27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5E32-8E3D-3845-8476-DEA066F17E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89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14/10/27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将图片拖动到占位符，或单击添加图标</a:t>
            </a:r>
            <a:endParaRPr kumimoji="0" lang="en-US" dirty="0"/>
          </a:p>
        </p:txBody>
      </p:sp>
      <p:sp>
        <p:nvSpPr>
          <p:cNvPr id="9" name="进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进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图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14/10/27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2560" y="1801947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2800" dirty="0" smtClean="0"/>
              <a:t>Fine-grained </a:t>
            </a:r>
            <a:r>
              <a:rPr lang="en-US" altLang="zh-CN" sz="2800" dirty="0" smtClean="0">
                <a:effectLst/>
              </a:rPr>
              <a:t>Recognition(</a:t>
            </a:r>
            <a:r>
              <a:rPr lang="zh-CN" altLang="en-US" sz="2800" dirty="0" smtClean="0">
                <a:effectLst/>
              </a:rPr>
              <a:t>细粒度分类</a:t>
            </a:r>
            <a:r>
              <a:rPr lang="en-US" altLang="zh-CN" sz="2800" dirty="0" smtClean="0">
                <a:effectLst/>
              </a:rPr>
              <a:t>)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endParaRPr kumimoji="1"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2560" y="3602664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 sz="2000" dirty="0" smtClean="0"/>
              <a:t>沈志强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635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i="1" dirty="0" smtClean="0">
                <a:effectLst/>
              </a:rPr>
              <a:t>Pose-normalization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Weakly-supervised DPD </a:t>
            </a:r>
          </a:p>
          <a:p>
            <a:endParaRPr lang="en-US" altLang="zh-CN" sz="2400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8" name="图片 7" descr="QQ20141026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34" y="1982902"/>
            <a:ext cx="4510879" cy="863999"/>
          </a:xfrm>
          <a:prstGeom prst="rect">
            <a:avLst/>
          </a:prstGeom>
        </p:spPr>
      </p:pic>
      <p:pic>
        <p:nvPicPr>
          <p:cNvPr id="9" name="图片 8" descr="QQ20141026-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09" y="3068117"/>
            <a:ext cx="5317116" cy="1044000"/>
          </a:xfrm>
          <a:prstGeom prst="rect">
            <a:avLst/>
          </a:prstGeom>
        </p:spPr>
      </p:pic>
      <p:pic>
        <p:nvPicPr>
          <p:cNvPr id="10" name="图片 9" descr="QQ20141026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71" y="4492700"/>
            <a:ext cx="616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Detection results</a:t>
            </a:r>
            <a:endParaRPr kumimoji="1" lang="zh-CN" altLang="en-US" sz="2800" dirty="0"/>
          </a:p>
        </p:txBody>
      </p:sp>
      <p:pic>
        <p:nvPicPr>
          <p:cNvPr id="4" name="内容占位符 3" descr="QQ20141024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r="1617"/>
          <a:stretch/>
        </p:blipFill>
        <p:spPr>
          <a:xfrm>
            <a:off x="1367333" y="1447800"/>
            <a:ext cx="4267122" cy="3240000"/>
          </a:xfrm>
        </p:spPr>
      </p:pic>
      <p:pic>
        <p:nvPicPr>
          <p:cNvPr id="6" name="图片 5" descr="QQ20141024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" r="2934" b="1"/>
          <a:stretch/>
        </p:blipFill>
        <p:spPr>
          <a:xfrm>
            <a:off x="5768037" y="1461454"/>
            <a:ext cx="2865241" cy="49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QQ20141026-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8284" b="830"/>
          <a:stretch/>
        </p:blipFill>
        <p:spPr>
          <a:xfrm>
            <a:off x="1891633" y="266645"/>
            <a:ext cx="6853650" cy="2301986"/>
          </a:xfrm>
        </p:spPr>
      </p:pic>
      <p:pic>
        <p:nvPicPr>
          <p:cNvPr id="5" name="图片 4" descr="QQ20141026-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r="1475" b="5646"/>
          <a:stretch/>
        </p:blipFill>
        <p:spPr>
          <a:xfrm>
            <a:off x="1428650" y="3108525"/>
            <a:ext cx="6497190" cy="29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700" dirty="0" smtClean="0">
                <a:effectLst/>
              </a:rPr>
              <a:t/>
            </a:r>
            <a:br>
              <a:rPr lang="en-US" altLang="zh-CN" sz="2700" dirty="0" smtClean="0">
                <a:effectLst/>
              </a:rPr>
            </a:br>
            <a:r>
              <a:rPr lang="en-US" altLang="zh-CN" sz="2700" dirty="0" smtClean="0">
                <a:effectLst/>
              </a:rPr>
              <a:t>Nonparametric </a:t>
            </a:r>
            <a:r>
              <a:rPr lang="en-US" altLang="zh-CN" sz="2700" dirty="0">
                <a:effectLst/>
              </a:rPr>
              <a:t>Part Transfer for Fine-grained Recognition(CVPR 2014) </a:t>
            </a:r>
            <a:r>
              <a:rPr lang="en-US" altLang="zh-CN" sz="2700" baseline="30000" dirty="0" smtClean="0">
                <a:effectLst/>
              </a:rPr>
              <a:t>[3]</a:t>
            </a:r>
            <a:r>
              <a:rPr lang="en-US" altLang="zh-CN" sz="2700" b="1" baseline="30000" dirty="0" smtClean="0">
                <a:effectLst/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pic>
        <p:nvPicPr>
          <p:cNvPr id="4" name="内容占位符 3" descr="QQ20141027-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b="3977"/>
          <a:stretch/>
        </p:blipFill>
        <p:spPr>
          <a:xfrm>
            <a:off x="1435608" y="1693165"/>
            <a:ext cx="7498080" cy="1679510"/>
          </a:xfr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700" dirty="0" smtClean="0">
                <a:effectLst/>
              </a:rPr>
              <a:t/>
            </a:r>
            <a:br>
              <a:rPr lang="en-US" altLang="zh-CN" sz="2700" dirty="0" smtClean="0">
                <a:effectLst/>
              </a:rPr>
            </a:br>
            <a:r>
              <a:rPr lang="en-US" altLang="zh-CN" sz="2700" dirty="0" smtClean="0">
                <a:effectLst/>
              </a:rPr>
              <a:t>Nonparametric </a:t>
            </a:r>
            <a:r>
              <a:rPr lang="en-US" altLang="zh-CN" sz="2700" dirty="0">
                <a:effectLst/>
              </a:rPr>
              <a:t>Part Transfer for Fine-grained Recognition(CVPR 2014)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pic>
        <p:nvPicPr>
          <p:cNvPr id="4" name="内容占位符 3" descr="QQ20141027-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 r="-1291"/>
          <a:stretch/>
        </p:blipFill>
        <p:spPr>
          <a:xfrm>
            <a:off x="2430662" y="1447800"/>
            <a:ext cx="5544094" cy="4800600"/>
          </a:xfr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effectLst/>
              </a:rPr>
              <a:t>Nonparametric Part Transfer for Fine-grained Recognition(CVPR 2014) </a:t>
            </a: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The </a:t>
            </a:r>
            <a:r>
              <a:rPr lang="en-US" altLang="zh-CN" sz="2400" dirty="0" smtClean="0"/>
              <a:t>distribution </a:t>
            </a:r>
            <a:r>
              <a:rPr lang="en-US" altLang="zh-CN" sz="2400" dirty="0"/>
              <a:t>is clearly non-Gaussian, therefore, a single DPM model would not be able to model the variation present in the </a:t>
            </a:r>
            <a:r>
              <a:rPr lang="en-US" altLang="zh-CN" sz="2400" dirty="0" smtClean="0"/>
              <a:t>training </a:t>
            </a:r>
            <a:r>
              <a:rPr lang="en-US" altLang="zh-CN" sz="2400" dirty="0"/>
              <a:t>dataset.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700" dirty="0" smtClean="0">
                <a:effectLst/>
              </a:rPr>
              <a:t/>
            </a:r>
            <a:br>
              <a:rPr lang="en-US" altLang="zh-CN" sz="2700" dirty="0" smtClean="0">
                <a:effectLst/>
              </a:rPr>
            </a:br>
            <a:r>
              <a:rPr lang="en-US" altLang="zh-CN" sz="2700" dirty="0" smtClean="0">
                <a:effectLst/>
              </a:rPr>
              <a:t>Nonparametric </a:t>
            </a:r>
            <a:r>
              <a:rPr lang="en-US" altLang="zh-CN" sz="2700" dirty="0">
                <a:effectLst/>
              </a:rPr>
              <a:t>Part Transfer for Fine-grained </a:t>
            </a:r>
            <a:r>
              <a:rPr lang="en-US" altLang="zh-CN" sz="2700" dirty="0" smtClean="0">
                <a:effectLst/>
              </a:rPr>
              <a:t>Recognition(CVPR 2014)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pic>
        <p:nvPicPr>
          <p:cNvPr id="4" name="内容占位符 3" descr="QQ20141027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2" b="-3796"/>
          <a:stretch/>
        </p:blipFill>
        <p:spPr>
          <a:xfrm>
            <a:off x="1162506" y="1679503"/>
            <a:ext cx="7914260" cy="2738365"/>
          </a:xfrm>
        </p:spPr>
      </p:pic>
      <p:sp>
        <p:nvSpPr>
          <p:cNvPr id="5" name="矩形 4"/>
          <p:cNvSpPr/>
          <p:nvPr/>
        </p:nvSpPr>
        <p:spPr>
          <a:xfrm>
            <a:off x="1925412" y="1829710"/>
            <a:ext cx="1365540" cy="25881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2000"/>
                  <a:satMod val="170000"/>
                  <a:alpha val="41000"/>
                </a:schemeClr>
              </a:gs>
              <a:gs pos="15000">
                <a:schemeClr val="accent1">
                  <a:tint val="92000"/>
                  <a:shade val="99000"/>
                  <a:satMod val="170000"/>
                  <a:alpha val="41000"/>
                </a:schemeClr>
              </a:gs>
              <a:gs pos="62000">
                <a:schemeClr val="accent1">
                  <a:tint val="96000"/>
                  <a:shade val="80000"/>
                  <a:satMod val="170000"/>
                  <a:alpha val="41000"/>
                </a:schemeClr>
              </a:gs>
              <a:gs pos="97000">
                <a:schemeClr val="accent1">
                  <a:tint val="98000"/>
                  <a:shade val="63000"/>
                  <a:satMod val="170000"/>
                  <a:alpha val="41000"/>
                </a:schemeClr>
              </a:gs>
              <a:gs pos="100000">
                <a:schemeClr val="accent1">
                  <a:shade val="62000"/>
                  <a:satMod val="170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90952" y="1829710"/>
            <a:ext cx="1517940" cy="258815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35000"/>
                  <a:satMod val="253000"/>
                  <a:alpha val="39000"/>
                </a:schemeClr>
              </a:gs>
              <a:gs pos="50000">
                <a:schemeClr val="accent4">
                  <a:tint val="42000"/>
                  <a:satMod val="255000"/>
                  <a:alpha val="39000"/>
                </a:schemeClr>
              </a:gs>
              <a:gs pos="97000">
                <a:schemeClr val="accent4">
                  <a:tint val="53000"/>
                  <a:satMod val="260000"/>
                  <a:alpha val="39000"/>
                </a:schemeClr>
              </a:gs>
              <a:gs pos="100000">
                <a:schemeClr val="accent4">
                  <a:tint val="56000"/>
                  <a:satMod val="275000"/>
                  <a:alpha val="39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13724" y="1829710"/>
            <a:ext cx="1365540" cy="258815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35000"/>
                  <a:satMod val="253000"/>
                  <a:alpha val="46000"/>
                </a:schemeClr>
              </a:gs>
              <a:gs pos="50000">
                <a:schemeClr val="accent5">
                  <a:tint val="42000"/>
                  <a:satMod val="255000"/>
                  <a:alpha val="46000"/>
                </a:schemeClr>
              </a:gs>
              <a:gs pos="97000">
                <a:schemeClr val="accent5">
                  <a:tint val="53000"/>
                  <a:satMod val="260000"/>
                  <a:alpha val="46000"/>
                </a:schemeClr>
              </a:gs>
              <a:gs pos="100000">
                <a:schemeClr val="accent5">
                  <a:tint val="56000"/>
                  <a:satMod val="275000"/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15818" y="1829710"/>
            <a:ext cx="1365540" cy="258815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35000"/>
                  <a:satMod val="253000"/>
                  <a:alpha val="47000"/>
                </a:schemeClr>
              </a:gs>
              <a:gs pos="50000">
                <a:schemeClr val="accent6">
                  <a:tint val="42000"/>
                  <a:satMod val="255000"/>
                  <a:alpha val="47000"/>
                </a:schemeClr>
              </a:gs>
              <a:gs pos="97000">
                <a:schemeClr val="accent6">
                  <a:tint val="53000"/>
                  <a:satMod val="260000"/>
                  <a:alpha val="47000"/>
                </a:schemeClr>
              </a:gs>
              <a:gs pos="100000">
                <a:schemeClr val="accent6">
                  <a:tint val="56000"/>
                  <a:satMod val="275000"/>
                  <a:alpha val="4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881358" y="1829710"/>
            <a:ext cx="1262642" cy="258815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35000"/>
                  <a:satMod val="253000"/>
                  <a:alpha val="36000"/>
                </a:schemeClr>
              </a:gs>
              <a:gs pos="50000">
                <a:schemeClr val="accent2">
                  <a:tint val="42000"/>
                  <a:satMod val="255000"/>
                  <a:alpha val="36000"/>
                </a:schemeClr>
              </a:gs>
              <a:gs pos="97000">
                <a:schemeClr val="accent2">
                  <a:tint val="53000"/>
                  <a:satMod val="260000"/>
                  <a:alpha val="36000"/>
                </a:schemeClr>
              </a:gs>
              <a:gs pos="100000">
                <a:schemeClr val="accent2">
                  <a:tint val="56000"/>
                  <a:satMod val="275000"/>
                  <a:alpha val="36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700" dirty="0" smtClean="0">
                <a:effectLst/>
              </a:rPr>
              <a:t/>
            </a:r>
            <a:br>
              <a:rPr lang="en-US" altLang="zh-CN" sz="2700" dirty="0" smtClean="0">
                <a:effectLst/>
              </a:rPr>
            </a:br>
            <a:r>
              <a:rPr lang="en-US" altLang="zh-CN" sz="2700" dirty="0" smtClean="0">
                <a:effectLst/>
              </a:rPr>
              <a:t>Example </a:t>
            </a:r>
            <a:r>
              <a:rPr lang="en-US" altLang="zh-CN" sz="2700" dirty="0">
                <a:effectLst/>
              </a:rPr>
              <a:t>detections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pic>
        <p:nvPicPr>
          <p:cNvPr id="4" name="内容占位符 3" descr="QQ20141027-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-14627" r="3093" b="-10418"/>
          <a:stretch/>
        </p:blipFill>
        <p:spPr>
          <a:xfrm>
            <a:off x="218485" y="1499490"/>
            <a:ext cx="8821393" cy="1834687"/>
          </a:xfr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700" dirty="0" smtClean="0">
                <a:effectLst/>
              </a:rPr>
              <a:t>Part</a:t>
            </a:r>
            <a:r>
              <a:rPr lang="en-US" altLang="zh-CN" sz="2700" dirty="0">
                <a:effectLst/>
              </a:rPr>
              <a:t>-based R-CNNs for Fine-grained Category </a:t>
            </a:r>
            <a:r>
              <a:rPr lang="en-US" altLang="zh-CN" sz="2700" dirty="0" smtClean="0">
                <a:effectLst/>
              </a:rPr>
              <a:t>Detection(ECCV 2014 oral) </a:t>
            </a:r>
            <a:r>
              <a:rPr lang="en-US" altLang="zh-CN" sz="2700" baseline="30000" dirty="0">
                <a:effectLst/>
              </a:rPr>
              <a:t>[2]</a:t>
            </a:r>
            <a:endParaRPr lang="zh-CN" altLang="en-US" sz="2700" baseline="30000" dirty="0">
              <a:effectLst/>
            </a:endParaRPr>
          </a:p>
        </p:txBody>
      </p:sp>
      <p:pic>
        <p:nvPicPr>
          <p:cNvPr id="4" name="内容占位符 3" descr="QQ20141027-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" b="-747"/>
          <a:stretch/>
        </p:blipFill>
        <p:spPr>
          <a:xfrm>
            <a:off x="1312711" y="1392749"/>
            <a:ext cx="7717864" cy="4104000"/>
          </a:xfr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effectLst/>
              </a:rPr>
              <a:t>Part-based R-CNNs for Fine-grained Category Detection(ECCV 2014 oral) </a:t>
            </a: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Geometric constraints </a:t>
            </a:r>
            <a:endParaRPr lang="en-US" altLang="zh-CN" sz="2400" dirty="0" smtClean="0"/>
          </a:p>
          <a:p>
            <a:r>
              <a:rPr lang="en-US" altLang="zh-CN" sz="2000" dirty="0" smtClean="0"/>
              <a:t>Let X = {x</a:t>
            </a:r>
            <a:r>
              <a:rPr lang="en-US" altLang="zh-CN" sz="2000" baseline="-25000" dirty="0" smtClean="0"/>
              <a:t>0 </a:t>
            </a:r>
            <a:r>
              <a:rPr lang="en-US" altLang="zh-CN" sz="2000" dirty="0" smtClean="0"/>
              <a:t>, x</a:t>
            </a:r>
            <a:r>
              <a:rPr lang="en-US" altLang="zh-CN" sz="2000" baseline="-25000" dirty="0" smtClean="0"/>
              <a:t>1 </a:t>
            </a:r>
            <a:r>
              <a:rPr lang="en-US" altLang="zh-CN" sz="2000" dirty="0" smtClean="0"/>
              <a:t>,..., </a:t>
            </a:r>
            <a:r>
              <a:rPr lang="en-US" altLang="zh-CN" sz="2000" dirty="0" err="1" smtClean="0"/>
              <a:t>x</a:t>
            </a:r>
            <a:r>
              <a:rPr lang="en-US" altLang="zh-CN" sz="2000" baseline="-25000" dirty="0" err="1" smtClean="0"/>
              <a:t>n</a:t>
            </a:r>
            <a:r>
              <a:rPr lang="en-US" altLang="zh-CN" sz="2000" dirty="0" smtClean="0"/>
              <a:t>} denote the locations (bounding boxes) of object p0 and n parts {p</a:t>
            </a:r>
            <a:r>
              <a:rPr lang="en-US" altLang="zh-CN" sz="2000" baseline="-25000" dirty="0"/>
              <a:t>i</a:t>
            </a:r>
            <a:r>
              <a:rPr lang="en-US" altLang="zh-CN" sz="2000" dirty="0" smtClean="0"/>
              <a:t>}.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82296" indent="0">
              <a:buNone/>
            </a:pPr>
            <a:r>
              <a:rPr lang="en-US" altLang="zh-CN" sz="2000" dirty="0" smtClean="0"/>
              <a:t>where </a:t>
            </a:r>
            <a:r>
              <a:rPr lang="en-US" altLang="zh-CN" sz="2000" dirty="0" err="1"/>
              <a:t>σ</a:t>
            </a:r>
            <a:r>
              <a:rPr lang="en-US" altLang="zh-CN" sz="2000" dirty="0"/>
              <a:t>(·) is the sigmoid function </a:t>
            </a:r>
            <a:r>
              <a:rPr lang="en-US" altLang="zh-CN" sz="2000" dirty="0" smtClean="0"/>
              <a:t>and </a:t>
            </a:r>
            <a:r>
              <a:rPr lang="en-US" altLang="zh-CN" sz="2000" dirty="0" err="1"/>
              <a:t>φ</a:t>
            </a:r>
            <a:r>
              <a:rPr lang="en-US" altLang="zh-CN" sz="2000" dirty="0"/>
              <a:t>(x) is the CNN feature descriptor extracted at location x. </a:t>
            </a:r>
            <a:endParaRPr lang="en-US" altLang="zh-CN" sz="2000" dirty="0" smtClean="0"/>
          </a:p>
          <a:p>
            <a:pPr marL="82296" indent="0">
              <a:buNone/>
            </a:pPr>
            <a:endParaRPr lang="en-US" altLang="zh-CN" sz="2000" dirty="0"/>
          </a:p>
          <a:p>
            <a:pPr marL="82296" indent="0">
              <a:buNone/>
            </a:pPr>
            <a:endParaRPr lang="en-US" altLang="zh-CN" sz="2000" dirty="0" smtClean="0"/>
          </a:p>
          <a:p>
            <a:pPr marL="82296" indent="0">
              <a:buNone/>
            </a:pPr>
            <a:endParaRPr lang="en-US" altLang="zh-CN" sz="2000" dirty="0" smtClean="0"/>
          </a:p>
          <a:p>
            <a:pPr marL="82296" indent="0">
              <a:buNone/>
            </a:pPr>
            <a:r>
              <a:rPr lang="en-US" altLang="zh-CN" sz="2000" dirty="0"/>
              <a:t>where ∆(X) defines a scoring function over the joint configuration of the object and root bounding box. </a:t>
            </a:r>
          </a:p>
          <a:p>
            <a:pPr marL="82296" indent="0">
              <a:buNone/>
            </a:pPr>
            <a:endParaRPr lang="en-US" altLang="zh-CN" sz="2000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 descr="QQ20141027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91" y="4370292"/>
            <a:ext cx="6782133" cy="899999"/>
          </a:xfrm>
          <a:prstGeom prst="rect">
            <a:avLst/>
          </a:prstGeom>
        </p:spPr>
      </p:pic>
      <p:pic>
        <p:nvPicPr>
          <p:cNvPr id="5" name="图片 4" descr="QQ20141027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6" y="2753833"/>
            <a:ext cx="237818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Datasets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-- Caltech-UCSD Bird-200-2011</a:t>
            </a:r>
            <a:endParaRPr kumimoji="1" lang="zh-CN" altLang="en-US" sz="2800" dirty="0"/>
          </a:p>
        </p:txBody>
      </p:sp>
      <p:pic>
        <p:nvPicPr>
          <p:cNvPr id="4" name="内容占位符 3" descr="QQ20141022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6" b="-151"/>
          <a:stretch/>
        </p:blipFill>
        <p:spPr>
          <a:xfrm>
            <a:off x="1899878" y="1160614"/>
            <a:ext cx="6399890" cy="3240000"/>
          </a:xfr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1435608" y="4400614"/>
            <a:ext cx="7498080" cy="184778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kumimoji="1" lang="en-US" altLang="zh-CN" sz="2400" dirty="0" smtClean="0">
                <a:latin typeface="Times New Roman"/>
                <a:cs typeface="Times New Roman"/>
              </a:rPr>
              <a:t>Number of categories: 200</a:t>
            </a:r>
          </a:p>
          <a:p>
            <a:r>
              <a:rPr kumimoji="1" lang="en-US" altLang="zh-CN" sz="2400" dirty="0" smtClean="0">
                <a:latin typeface="Times New Roman"/>
                <a:cs typeface="Times New Roman"/>
              </a:rPr>
              <a:t>Number of images: 11,788</a:t>
            </a:r>
          </a:p>
          <a:p>
            <a:r>
              <a:rPr kumimoji="1" lang="en-US" altLang="zh-CN" sz="2400" dirty="0" smtClean="0">
                <a:latin typeface="Times New Roman"/>
                <a:cs typeface="Times New Roman"/>
              </a:rPr>
              <a:t>Annotations per image: 15 Part Locations, 1 Bounding Box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84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effectLst/>
              </a:rPr>
              <a:t>Part-based R-CNNs for Fine-grained Category Detection(ECCV 2014 oral) </a:t>
            </a: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Box </a:t>
            </a:r>
            <a:r>
              <a:rPr lang="en-US" altLang="zh-CN" sz="2400" dirty="0" smtClean="0"/>
              <a:t>constraints</a:t>
            </a:r>
            <a:endParaRPr lang="en-US" altLang="zh-CN" sz="2400" dirty="0"/>
          </a:p>
          <a:p>
            <a:endParaRPr kumimoji="1" lang="zh-CN" altLang="en-US" dirty="0"/>
          </a:p>
        </p:txBody>
      </p:sp>
      <p:pic>
        <p:nvPicPr>
          <p:cNvPr id="4" name="图片 3" descr="QQ20141027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41" y="2014736"/>
            <a:ext cx="6814021" cy="1080000"/>
          </a:xfrm>
          <a:prstGeom prst="rect">
            <a:avLst/>
          </a:prstGeom>
        </p:spPr>
      </p:pic>
      <p:pic>
        <p:nvPicPr>
          <p:cNvPr id="5" name="图片 4" descr="QQ20141027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8" y="3359263"/>
            <a:ext cx="7865787" cy="15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effectLst/>
              </a:rPr>
              <a:t>Part-based R-CNNs for Fine-grained Category Detection(ECCV 2014 oral) </a:t>
            </a: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Geometric </a:t>
            </a:r>
            <a:r>
              <a:rPr lang="en-US" altLang="zh-CN" sz="2400" dirty="0" smtClean="0"/>
              <a:t>constraints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82296" indent="0">
              <a:buNone/>
            </a:pPr>
            <a:r>
              <a:rPr lang="en-US" altLang="zh-CN" sz="2000" dirty="0" smtClean="0"/>
              <a:t>where </a:t>
            </a:r>
            <a:r>
              <a:rPr lang="en-US" altLang="zh-CN" sz="2000" dirty="0" err="1" smtClean="0"/>
              <a:t>δ</a:t>
            </a:r>
            <a:r>
              <a:rPr lang="en-US" altLang="zh-CN" sz="2000" baseline="-25000" dirty="0" err="1"/>
              <a:t>i</a:t>
            </a:r>
            <a:r>
              <a:rPr lang="en-US" altLang="zh-CN" sz="2000" dirty="0" smtClean="0"/>
              <a:t> is a scoring function for the position of the part p</a:t>
            </a:r>
            <a:r>
              <a:rPr lang="en-US" altLang="zh-CN" sz="2000" baseline="-25000" dirty="0" smtClean="0"/>
              <a:t>i</a:t>
            </a:r>
            <a:r>
              <a:rPr lang="en-US" altLang="zh-CN" sz="2000" dirty="0" smtClean="0"/>
              <a:t> given the training data. </a:t>
            </a:r>
          </a:p>
          <a:p>
            <a:pPr marL="82296" indent="0">
              <a:buNone/>
            </a:pPr>
            <a:r>
              <a:rPr lang="en-US" altLang="zh-CN" sz="2400" dirty="0" smtClean="0"/>
              <a:t> </a:t>
            </a:r>
            <a:endParaRPr lang="en-US" altLang="zh-CN" sz="2400" dirty="0"/>
          </a:p>
          <a:p>
            <a:endParaRPr kumimoji="1" lang="zh-CN" altLang="en-US" dirty="0"/>
          </a:p>
        </p:txBody>
      </p:sp>
      <p:pic>
        <p:nvPicPr>
          <p:cNvPr id="4" name="图片 3" descr="QQ20141027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03" y="2082800"/>
            <a:ext cx="7822866" cy="1188000"/>
          </a:xfrm>
          <a:prstGeom prst="rect">
            <a:avLst/>
          </a:prstGeom>
        </p:spPr>
      </p:pic>
      <p:pic>
        <p:nvPicPr>
          <p:cNvPr id="5" name="图片 4" descr="QQ20141027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81" y="4109022"/>
            <a:ext cx="7860865" cy="1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ffectLst/>
              </a:rPr>
              <a:t/>
            </a:r>
            <a:br>
              <a:rPr lang="en-US" altLang="zh-CN" dirty="0" smtClean="0">
                <a:effectLst/>
              </a:rPr>
            </a:br>
            <a:r>
              <a:rPr lang="en-US" altLang="zh-CN" sz="3100" dirty="0" smtClean="0">
                <a:effectLst/>
              </a:rPr>
              <a:t>Illustration </a:t>
            </a:r>
            <a:r>
              <a:rPr lang="en-US" altLang="zh-CN" sz="3100" dirty="0">
                <a:effectLst/>
              </a:rPr>
              <a:t>of geometric constant </a:t>
            </a:r>
            <a:r>
              <a:rPr lang="en-US" altLang="zh-CN" sz="3100" dirty="0"/>
              <a:t/>
            </a:r>
            <a:br>
              <a:rPr lang="en-US" altLang="zh-CN" sz="3100" dirty="0"/>
            </a:br>
            <a:endParaRPr kumimoji="1" lang="zh-CN" altLang="en-US" sz="3100" dirty="0"/>
          </a:p>
        </p:txBody>
      </p:sp>
      <p:pic>
        <p:nvPicPr>
          <p:cNvPr id="4" name="内容占位符 3" descr="QQ20141027-1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-945" b="-424"/>
          <a:stretch/>
        </p:blipFill>
        <p:spPr>
          <a:xfrm>
            <a:off x="1379202" y="1638546"/>
            <a:ext cx="7602697" cy="4500000"/>
          </a:xfr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QQ20141027-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r="-599"/>
          <a:stretch/>
        </p:blipFill>
        <p:spPr>
          <a:xfrm>
            <a:off x="2485283" y="18000"/>
            <a:ext cx="5000327" cy="6840000"/>
          </a:xfr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Recall</a:t>
            </a:r>
            <a:endParaRPr kumimoji="1" lang="zh-CN" altLang="en-US" sz="3200" dirty="0"/>
          </a:p>
        </p:txBody>
      </p:sp>
      <p:pic>
        <p:nvPicPr>
          <p:cNvPr id="4" name="内容占位符 3" descr="QQ20141027-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4" b="4785"/>
          <a:stretch/>
        </p:blipFill>
        <p:spPr>
          <a:xfrm>
            <a:off x="1236581" y="1417637"/>
            <a:ext cx="7907419" cy="2592000"/>
          </a:xfrm>
        </p:spPr>
      </p:pic>
    </p:spTree>
    <p:extLst>
      <p:ext uri="{BB962C8B-B14F-4D97-AF65-F5344CB8AC3E}">
        <p14:creationId xmlns:p14="http://schemas.microsoft.com/office/powerpoint/2010/main" val="253391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-80392"/>
            <a:ext cx="7498080" cy="11430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Results</a:t>
            </a:r>
            <a:endParaRPr kumimoji="1" lang="zh-CN" altLang="en-US" sz="2800" dirty="0"/>
          </a:p>
        </p:txBody>
      </p:sp>
      <p:pic>
        <p:nvPicPr>
          <p:cNvPr id="4" name="内容占位符 3" descr="QQ20141027-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63" r="-35863"/>
          <a:stretch>
            <a:fillRect/>
          </a:stretch>
        </p:blipFill>
        <p:spPr>
          <a:xfrm>
            <a:off x="949227" y="1161055"/>
            <a:ext cx="7984461" cy="5112000"/>
          </a:xfrm>
        </p:spPr>
      </p:pic>
    </p:spTree>
    <p:extLst>
      <p:ext uri="{BB962C8B-B14F-4D97-AF65-F5344CB8AC3E}">
        <p14:creationId xmlns:p14="http://schemas.microsoft.com/office/powerpoint/2010/main" val="270767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/>
              <a:t>Conclusion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f</a:t>
            </a:r>
            <a:r>
              <a:rPr kumimoji="1" lang="en-US" altLang="zh-CN" sz="2800" dirty="0" smtClean="0"/>
              <a:t>eature extraction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+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classification</a:t>
            </a:r>
          </a:p>
          <a:p>
            <a:endParaRPr kumimoji="1" lang="en-US" altLang="zh-CN" sz="2800" dirty="0" smtClean="0"/>
          </a:p>
          <a:p>
            <a:pPr marL="82296" indent="0">
              <a:buNone/>
            </a:pPr>
            <a:r>
              <a:rPr kumimoji="1" lang="en-US" altLang="zh-CN" sz="2800" dirty="0" smtClean="0">
                <a:solidFill>
                  <a:srgbClr val="FF0000"/>
                </a:solidFill>
              </a:rPr>
              <a:t>global </a:t>
            </a:r>
            <a:r>
              <a:rPr kumimoji="1" lang="en-US" altLang="zh-CN" sz="2800" dirty="0">
                <a:solidFill>
                  <a:srgbClr val="FF0000"/>
                </a:solidFill>
              </a:rPr>
              <a:t>feature </a:t>
            </a:r>
            <a:r>
              <a:rPr kumimoji="1" lang="en-US" altLang="zh-CN" sz="2800" dirty="0"/>
              <a:t>extraction and </a:t>
            </a:r>
            <a:r>
              <a:rPr kumimoji="1" lang="en-US" altLang="zh-CN" sz="2800" dirty="0">
                <a:solidFill>
                  <a:srgbClr val="FF0000"/>
                </a:solidFill>
              </a:rPr>
              <a:t>part feature </a:t>
            </a:r>
            <a:r>
              <a:rPr kumimoji="1" lang="en-US" altLang="zh-CN" sz="2800" dirty="0"/>
              <a:t>representations 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Part localization is a crucial step 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下箭头 3"/>
          <p:cNvSpPr/>
          <p:nvPr/>
        </p:nvSpPr>
        <p:spPr>
          <a:xfrm>
            <a:off x="2867635" y="1993565"/>
            <a:ext cx="286763" cy="50521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86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References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zh-CN" sz="1800" dirty="0"/>
              <a:t>[</a:t>
            </a:r>
            <a:r>
              <a:rPr lang="en-US" altLang="zh-CN" sz="1800" dirty="0" smtClean="0"/>
              <a:t>1] </a:t>
            </a:r>
            <a:r>
              <a:rPr lang="en-US" altLang="zh-CN" sz="1800" dirty="0" err="1" smtClean="0"/>
              <a:t>Felzenszwalb</a:t>
            </a:r>
            <a:r>
              <a:rPr lang="en-US" altLang="zh-CN" sz="1800" dirty="0"/>
              <a:t>, P.F., </a:t>
            </a:r>
            <a:r>
              <a:rPr lang="en-US" altLang="zh-CN" sz="1800" dirty="0" err="1"/>
              <a:t>Girshick</a:t>
            </a:r>
            <a:r>
              <a:rPr lang="en-US" altLang="zh-CN" sz="1800" dirty="0"/>
              <a:t>, R.B., </a:t>
            </a:r>
            <a:r>
              <a:rPr lang="en-US" altLang="zh-CN" sz="1800" dirty="0" err="1"/>
              <a:t>McAllester</a:t>
            </a:r>
            <a:r>
              <a:rPr lang="en-US" altLang="zh-CN" sz="1800" dirty="0"/>
              <a:t>, D., </a:t>
            </a:r>
            <a:r>
              <a:rPr lang="en-US" altLang="zh-CN" sz="1800" dirty="0" err="1"/>
              <a:t>Ramanan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D.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Object </a:t>
            </a:r>
            <a:r>
              <a:rPr lang="en-US" altLang="zh-CN" sz="1800" dirty="0"/>
              <a:t>detection with discriminatively trained part based models. IEEE Transactions on Pattern Analysis and Machine Intelligence (2010) </a:t>
            </a:r>
          </a:p>
          <a:p>
            <a:pPr marL="82296" indent="0">
              <a:buNone/>
            </a:pPr>
            <a:r>
              <a:rPr lang="en-US" altLang="zh-CN" sz="1800" dirty="0" smtClean="0"/>
              <a:t>[2] </a:t>
            </a:r>
            <a:r>
              <a:rPr lang="en-US" altLang="zh-CN" sz="1800" dirty="0" err="1" smtClean="0"/>
              <a:t>Ning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Zhang, Jeff Donahue, Ross </a:t>
            </a:r>
            <a:r>
              <a:rPr lang="en-US" altLang="zh-CN" sz="1800" dirty="0" err="1"/>
              <a:t>Girshick</a:t>
            </a:r>
            <a:r>
              <a:rPr lang="en-US" altLang="zh-CN" sz="1800" dirty="0"/>
              <a:t>, Trevor </a:t>
            </a:r>
            <a:r>
              <a:rPr lang="en-US" altLang="zh-CN" sz="1800" dirty="0" err="1" smtClean="0"/>
              <a:t>Darrell</a:t>
            </a:r>
            <a:r>
              <a:rPr lang="en-US" altLang="zh-CN" sz="1800" dirty="0" err="1"/>
              <a:t>.</a:t>
            </a:r>
            <a:r>
              <a:rPr lang="en-US" altLang="zh-CN" sz="1800" dirty="0" err="1" smtClean="0"/>
              <a:t>Part</a:t>
            </a:r>
            <a:r>
              <a:rPr lang="en-US" altLang="zh-CN" sz="1800" dirty="0"/>
              <a:t>-based R-CNNs for Fine-grained Category </a:t>
            </a:r>
            <a:r>
              <a:rPr lang="en-US" altLang="zh-CN" sz="1800" dirty="0" smtClean="0"/>
              <a:t>Detection. ECCV 2014.</a:t>
            </a:r>
            <a:endParaRPr lang="en-US" altLang="zh-CN" sz="1800" dirty="0"/>
          </a:p>
          <a:p>
            <a:pPr marL="82296" indent="0">
              <a:buNone/>
            </a:pPr>
            <a:r>
              <a:rPr lang="en-US" altLang="zh-CN" sz="1800" dirty="0"/>
              <a:t>[3]</a:t>
            </a:r>
            <a:r>
              <a:rPr lang="en-US" altLang="zh-CN" sz="1800" dirty="0"/>
              <a:t> </a:t>
            </a:r>
            <a:r>
              <a:rPr lang="en-US" altLang="zh-CN" sz="1800" dirty="0" err="1"/>
              <a:t>Christoph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Goring</a:t>
            </a:r>
            <a:r>
              <a:rPr lang="en-US" altLang="zh-CN" sz="1800" dirty="0"/>
              <a:t>, Erik </a:t>
            </a:r>
            <a:r>
              <a:rPr lang="en-US" altLang="zh-CN" sz="1800" dirty="0" err="1"/>
              <a:t>Rodner</a:t>
            </a:r>
            <a:r>
              <a:rPr lang="en-US" altLang="zh-CN" sz="1800" dirty="0"/>
              <a:t>, Alexander Freytag, and Joachim </a:t>
            </a:r>
            <a:r>
              <a:rPr lang="en-US" altLang="zh-CN" sz="1800" dirty="0" err="1"/>
              <a:t>Denzler</a:t>
            </a:r>
            <a:r>
              <a:rPr lang="en-US" altLang="zh-CN" sz="1800" dirty="0" smtClean="0"/>
              <a:t>∗. Nonparametric </a:t>
            </a:r>
            <a:r>
              <a:rPr lang="en-US" altLang="zh-CN" sz="1800" dirty="0"/>
              <a:t>Part Transfer for Fine-grained </a:t>
            </a:r>
            <a:r>
              <a:rPr lang="en-US" altLang="zh-CN" sz="1800" dirty="0" smtClean="0"/>
              <a:t>Recognition. CVPR 2014</a:t>
            </a:r>
            <a:endParaRPr lang="en-US" altLang="zh-CN" sz="1800" dirty="0"/>
          </a:p>
          <a:p>
            <a:pPr marL="82296" indent="0">
              <a:buNone/>
            </a:pPr>
            <a:r>
              <a:rPr lang="en-US" altLang="zh-CN" sz="1800" dirty="0" smtClean="0"/>
              <a:t>[4] </a:t>
            </a:r>
            <a:r>
              <a:rPr lang="en-US" altLang="zh-CN" sz="1800" dirty="0"/>
              <a:t>N. Zhang, R. Farrell, F. </a:t>
            </a:r>
            <a:r>
              <a:rPr lang="en-US" altLang="zh-CN" sz="1800" dirty="0" err="1"/>
              <a:t>Iandola</a:t>
            </a:r>
            <a:r>
              <a:rPr lang="en-US" altLang="zh-CN" sz="1800" dirty="0"/>
              <a:t>, and T. Darrell. Deformable part </a:t>
            </a:r>
            <a:r>
              <a:rPr lang="en-US" altLang="zh-CN" sz="1800" dirty="0" smtClean="0"/>
              <a:t>descriptors </a:t>
            </a:r>
            <a:r>
              <a:rPr lang="en-US" altLang="zh-CN" sz="1800" dirty="0"/>
              <a:t>for fine-grained recognition and attribute prediction. In </a:t>
            </a:r>
            <a:r>
              <a:rPr lang="en-US" altLang="zh-CN" sz="1800" i="1" dirty="0"/>
              <a:t>ICCV</a:t>
            </a:r>
            <a:r>
              <a:rPr lang="en-US" altLang="zh-CN" sz="1800" dirty="0"/>
              <a:t>, 2013. </a:t>
            </a:r>
            <a:endParaRPr lang="en-US" altLang="zh-CN" sz="1800" dirty="0"/>
          </a:p>
          <a:p>
            <a:pPr marL="82296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7718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0988" y="230915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800" i="1" dirty="0" smtClean="0"/>
              <a:t>Thanks &amp; Questions</a:t>
            </a:r>
            <a:endParaRPr kumimoji="1" lang="zh-CN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Methods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f</a:t>
            </a:r>
            <a:r>
              <a:rPr kumimoji="1" lang="en-US" altLang="zh-CN" sz="2800" dirty="0" smtClean="0"/>
              <a:t>eature extraction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+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classification</a:t>
            </a:r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/>
              <a:t>global feature extraction </a:t>
            </a:r>
            <a:r>
              <a:rPr kumimoji="1" lang="en-US" altLang="zh-CN" sz="2800" dirty="0" smtClean="0"/>
              <a:t>+ part </a:t>
            </a:r>
            <a:r>
              <a:rPr kumimoji="1" lang="en-US" altLang="zh-CN" sz="2800" dirty="0"/>
              <a:t>feature representations 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42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72" y="-53074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Object </a:t>
            </a:r>
            <a:r>
              <a:rPr lang="en-US" sz="3200" dirty="0" smtClean="0"/>
              <a:t>hypothesis</a:t>
            </a:r>
            <a:r>
              <a:rPr lang="en-US" sz="3200" baseline="30000" dirty="0" smtClean="0"/>
              <a:t>[1]</a:t>
            </a:r>
            <a:endParaRPr lang="en-US" sz="32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1534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Multiscale</a:t>
            </a:r>
            <a:r>
              <a:rPr lang="en-US" sz="2400" dirty="0" smtClean="0"/>
              <a:t> model: the resolution of part </a:t>
            </a:r>
            <a:br>
              <a:rPr lang="en-US" sz="2400" dirty="0" smtClean="0"/>
            </a:br>
            <a:r>
              <a:rPr lang="en-US" sz="2400" dirty="0" smtClean="0"/>
              <a:t>filters is twice the resolution of  the root</a:t>
            </a:r>
            <a:endParaRPr 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437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90600"/>
            <a:ext cx="1905000" cy="12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14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58" y="-121357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Scoring an object hypothesis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03423" y="997199"/>
            <a:ext cx="749808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score of a hypothesis is the sum of filter scores minus the sum of deformation costs</a:t>
            </a:r>
            <a:endParaRPr lang="en-US" sz="2400" dirty="0"/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0" y="4419600"/>
            <a:ext cx="15536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ontent Placeholder 3"/>
          <p:cNvGraphicFramePr>
            <a:graphicFrameLocks noChangeAspect="1"/>
          </p:cNvGraphicFramePr>
          <p:nvPr/>
        </p:nvGraphicFramePr>
        <p:xfrm>
          <a:off x="268288" y="2209800"/>
          <a:ext cx="81137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5" imgW="3543120" imgH="431640" progId="Equation.DSMT4">
                  <p:embed/>
                </p:oleObj>
              </mc:Choice>
              <mc:Fallback>
                <p:oleObj name="Equation" r:id="rId5" imgW="354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209800"/>
                        <a:ext cx="81137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141258" y="3215869"/>
            <a:ext cx="57866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96957" y="35821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</a:rPr>
              <a:t>Filters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273269" y="3215075"/>
            <a:ext cx="58025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43400" y="3581400"/>
            <a:ext cx="247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Deformation weights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06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2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58" y="-121357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Scoring an object hypothesis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03423" y="997199"/>
            <a:ext cx="749808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score of a hypothesis is the sum of filter scores minus the sum of deformation costs</a:t>
            </a:r>
            <a:endParaRPr lang="en-US" sz="2400" dirty="0"/>
          </a:p>
        </p:txBody>
      </p:sp>
      <p:graphicFrame>
        <p:nvGraphicFramePr>
          <p:cNvPr id="57348" name="Content Placeholder 3"/>
          <p:cNvGraphicFramePr>
            <a:graphicFrameLocks noChangeAspect="1"/>
          </p:cNvGraphicFramePr>
          <p:nvPr/>
        </p:nvGraphicFramePr>
        <p:xfrm>
          <a:off x="2786062" y="4419600"/>
          <a:ext cx="4071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4" imgW="1206360" imgH="203040" progId="Equation.3">
                  <p:embed/>
                </p:oleObj>
              </mc:Choice>
              <mc:Fallback>
                <p:oleObj name="Equation" r:id="rId4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2" y="4419600"/>
                        <a:ext cx="40719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0" y="4419600"/>
            <a:ext cx="15536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 bwMode="auto">
          <a:xfrm rot="5400000" flipH="1" flipV="1">
            <a:off x="4725591" y="5104209"/>
            <a:ext cx="609600" cy="4595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581400" y="568406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Concatenation of filter and deformation weights </a:t>
            </a:r>
            <a:endParaRPr lang="en-US" sz="1800" b="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6200000" flipV="1">
            <a:off x="6135293" y="5068491"/>
            <a:ext cx="609599" cy="531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96000" y="568406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Concatenation of </a:t>
            </a:r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 and 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17" name="Content Placeholder 3"/>
          <p:cNvGraphicFramePr>
            <a:graphicFrameLocks noChangeAspect="1"/>
          </p:cNvGraphicFramePr>
          <p:nvPr/>
        </p:nvGraphicFramePr>
        <p:xfrm>
          <a:off x="268288" y="2209800"/>
          <a:ext cx="81137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7" imgW="3543120" imgH="431640" progId="Equation.DSMT4">
                  <p:embed/>
                </p:oleObj>
              </mc:Choice>
              <mc:Fallback>
                <p:oleObj name="Equation" r:id="rId7" imgW="354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209800"/>
                        <a:ext cx="81137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141258" y="3215869"/>
            <a:ext cx="57866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96957" y="35821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</a:rPr>
              <a:t>Filters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solidFill>
                  <a:srgbClr val="FF0000"/>
                </a:solidFill>
              </a:rPr>
              <a:t>Subwindow</a:t>
            </a:r>
            <a:r>
              <a:rPr lang="en-US" sz="1800" b="0" dirty="0" smtClean="0">
                <a:solidFill>
                  <a:srgbClr val="FF0000"/>
                </a:solidFill>
              </a:rPr>
              <a:t> features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273269" y="3215075"/>
            <a:ext cx="58025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43400" y="3581400"/>
            <a:ext cx="247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FF"/>
                </a:solidFill>
              </a:rPr>
              <a:t>Deformation weights</a:t>
            </a:r>
            <a:endParaRPr lang="en-US" sz="1800" b="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069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</a:rPr>
              <a:t>Displacements</a:t>
            </a:r>
            <a:endParaRPr lang="en-US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2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03" y="-66737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170" y="914400"/>
            <a:ext cx="8458200" cy="5638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Our classifier has the form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w</a:t>
            </a:r>
            <a:r>
              <a:rPr lang="en-US" sz="2400" dirty="0" smtClean="0"/>
              <a:t> are model parameters, </a:t>
            </a:r>
            <a:r>
              <a:rPr lang="en-US" sz="2400" i="1" dirty="0" smtClean="0"/>
              <a:t>z</a:t>
            </a:r>
            <a:r>
              <a:rPr lang="en-US" sz="2400" dirty="0" smtClean="0"/>
              <a:t> are </a:t>
            </a:r>
            <a:r>
              <a:rPr lang="en-US" sz="2400" i="1" dirty="0" smtClean="0"/>
              <a:t>latent</a:t>
            </a:r>
            <a:r>
              <a:rPr lang="en-US" sz="2400" dirty="0" smtClean="0"/>
              <a:t> hypotheses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Latent SVM</a:t>
            </a:r>
            <a:r>
              <a:rPr lang="en-US" sz="2400" dirty="0" smtClean="0"/>
              <a:t> training: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Initialize </a:t>
            </a:r>
            <a:r>
              <a:rPr lang="en-US" sz="2400" i="1" dirty="0" smtClean="0"/>
              <a:t>w</a:t>
            </a:r>
            <a:r>
              <a:rPr lang="en-US" sz="2400" dirty="0" smtClean="0"/>
              <a:t> and iterate: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Fix </a:t>
            </a:r>
            <a:r>
              <a:rPr lang="en-US" sz="2000" i="1" dirty="0" smtClean="0"/>
              <a:t>w</a:t>
            </a:r>
            <a:r>
              <a:rPr lang="en-US" sz="2000" dirty="0" smtClean="0"/>
              <a:t> and find the best </a:t>
            </a:r>
            <a:r>
              <a:rPr lang="en-US" sz="2000" i="1" dirty="0" smtClean="0"/>
              <a:t>z</a:t>
            </a:r>
            <a:r>
              <a:rPr lang="en-US" sz="2000" dirty="0" smtClean="0"/>
              <a:t> for each training example (detection)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Fix </a:t>
            </a:r>
            <a:r>
              <a:rPr lang="en-US" sz="2000" i="1" dirty="0" smtClean="0"/>
              <a:t>z</a:t>
            </a:r>
            <a:r>
              <a:rPr lang="en-US" sz="2000" dirty="0" smtClean="0"/>
              <a:t> and solve for </a:t>
            </a:r>
            <a:r>
              <a:rPr lang="en-US" sz="2000" i="1" dirty="0" smtClean="0"/>
              <a:t>w </a:t>
            </a:r>
            <a:r>
              <a:rPr lang="en-US" sz="2000" dirty="0" smtClean="0"/>
              <a:t>(standard SVM training)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Issue: too many negative examples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 “data mining” to find “hard” negatives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67256"/>
              </p:ext>
            </p:extLst>
          </p:nvPr>
        </p:nvGraphicFramePr>
        <p:xfrm>
          <a:off x="2672210" y="1633538"/>
          <a:ext cx="49720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4" imgW="1473120" imgH="215640" progId="Equation.DSMT4">
                  <p:embed/>
                </p:oleObj>
              </mc:Choice>
              <mc:Fallback>
                <p:oleObj name="Equation" r:id="rId4" imgW="1473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210" y="1633538"/>
                        <a:ext cx="4972050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69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effectLst/>
              </a:rPr>
              <a:t>Deformable Part Descriptors (DPDs) - </a:t>
            </a:r>
            <a:r>
              <a:rPr lang="en-US" altLang="zh-CN" sz="2800" dirty="0" smtClean="0">
                <a:effectLst/>
              </a:rPr>
              <a:t>ICCV2013</a:t>
            </a:r>
            <a:r>
              <a:rPr lang="en-US" altLang="zh-CN" sz="2800" baseline="30000" dirty="0" smtClean="0">
                <a:effectLst/>
              </a:rPr>
              <a:t>[4]</a:t>
            </a:r>
            <a:endParaRPr kumimoji="1" lang="zh-CN" altLang="en-US" sz="2800" baseline="30000" dirty="0"/>
          </a:p>
        </p:txBody>
      </p:sp>
      <p:pic>
        <p:nvPicPr>
          <p:cNvPr id="4" name="内容占位符 5" descr="QQ20141024-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8" b="-118"/>
          <a:stretch/>
        </p:blipFill>
        <p:spPr>
          <a:xfrm>
            <a:off x="1258093" y="1542944"/>
            <a:ext cx="7728447" cy="3419999"/>
          </a:xfrm>
        </p:spPr>
      </p:pic>
      <p:sp>
        <p:nvSpPr>
          <p:cNvPr id="5" name="矩形 4"/>
          <p:cNvSpPr/>
          <p:nvPr/>
        </p:nvSpPr>
        <p:spPr>
          <a:xfrm>
            <a:off x="2209111" y="1759564"/>
            <a:ext cx="2513360" cy="320337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35000"/>
                  <a:satMod val="253000"/>
                  <a:alpha val="34000"/>
                </a:schemeClr>
              </a:gs>
              <a:gs pos="50000">
                <a:schemeClr val="accent4">
                  <a:tint val="42000"/>
                  <a:satMod val="255000"/>
                  <a:alpha val="34000"/>
                </a:schemeClr>
              </a:gs>
              <a:gs pos="97000">
                <a:schemeClr val="accent4">
                  <a:tint val="53000"/>
                  <a:satMod val="260000"/>
                  <a:alpha val="34000"/>
                </a:schemeClr>
              </a:gs>
              <a:gs pos="100000">
                <a:schemeClr val="accent4">
                  <a:tint val="56000"/>
                  <a:satMod val="275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22471" y="1759564"/>
            <a:ext cx="2023916" cy="320337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35000"/>
                  <a:satMod val="253000"/>
                  <a:alpha val="30000"/>
                </a:schemeClr>
              </a:gs>
              <a:gs pos="50000">
                <a:schemeClr val="accent3">
                  <a:tint val="42000"/>
                  <a:satMod val="255000"/>
                  <a:alpha val="30000"/>
                </a:schemeClr>
              </a:gs>
              <a:gs pos="97000">
                <a:schemeClr val="accent3">
                  <a:tint val="53000"/>
                  <a:satMod val="260000"/>
                  <a:alpha val="30000"/>
                </a:schemeClr>
              </a:gs>
              <a:gs pos="100000">
                <a:schemeClr val="accent3">
                  <a:tint val="56000"/>
                  <a:satMod val="275000"/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46388" y="1759564"/>
            <a:ext cx="2076828" cy="320337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35000"/>
                  <a:satMod val="253000"/>
                  <a:alpha val="45000"/>
                </a:schemeClr>
              </a:gs>
              <a:gs pos="50000">
                <a:schemeClr val="dk1">
                  <a:tint val="42000"/>
                  <a:satMod val="255000"/>
                  <a:alpha val="45000"/>
                </a:schemeClr>
              </a:gs>
              <a:gs pos="97000">
                <a:schemeClr val="dk1">
                  <a:tint val="53000"/>
                  <a:satMod val="260000"/>
                  <a:alpha val="45000"/>
                </a:schemeClr>
              </a:gs>
              <a:gs pos="100000">
                <a:schemeClr val="dk1">
                  <a:tint val="56000"/>
                  <a:satMod val="275000"/>
                  <a:alpha val="4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435608" y="5148162"/>
            <a:ext cx="7498080" cy="12854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400" dirty="0" smtClean="0"/>
              <a:t>Strongly-supervised DPD </a:t>
            </a:r>
          </a:p>
          <a:p>
            <a:r>
              <a:rPr lang="en-US" altLang="zh-CN" sz="2400" dirty="0" smtClean="0"/>
              <a:t>Weakly-supervised DPD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i="1" dirty="0" smtClean="0">
                <a:effectLst/>
              </a:rPr>
              <a:t>Pose-normalization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Strongly-supervised </a:t>
            </a:r>
            <a:r>
              <a:rPr lang="en-US" altLang="zh-CN" sz="2400" dirty="0" smtClean="0"/>
              <a:t>DPD</a:t>
            </a:r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82296" indent="0">
              <a:buNone/>
            </a:pPr>
            <a:r>
              <a:rPr lang="en-US" altLang="zh-CN" sz="2400" dirty="0" smtClean="0"/>
              <a:t>         is </a:t>
            </a:r>
            <a:r>
              <a:rPr lang="en-US" altLang="zh-CN" sz="2400" dirty="0"/>
              <a:t>the pooled image feature for semantic </a:t>
            </a:r>
            <a:r>
              <a:rPr lang="en-US" altLang="zh-CN" sz="2400" dirty="0" smtClean="0"/>
              <a:t>region </a:t>
            </a:r>
            <a:r>
              <a:rPr lang="en-US" altLang="zh-CN" sz="2400" dirty="0" err="1" smtClean="0"/>
              <a:t>r</a:t>
            </a:r>
            <a:r>
              <a:rPr lang="en-US" altLang="zh-CN" sz="2400" baseline="-25000" dirty="0" err="1" smtClean="0"/>
              <a:t>l</a:t>
            </a:r>
            <a:r>
              <a:rPr lang="en-US" altLang="zh-CN" sz="2400" dirty="0" smtClean="0"/>
              <a:t> </a:t>
            </a:r>
            <a:endParaRPr lang="en-US" altLang="zh-CN" sz="2400" dirty="0"/>
          </a:p>
          <a:p>
            <a:r>
              <a:rPr lang="en-US" altLang="zh-CN" sz="2400" dirty="0"/>
              <a:t>figure out a mapping S</a:t>
            </a:r>
            <a:r>
              <a:rPr lang="en-US" altLang="zh-CN" sz="2400" baseline="30000" dirty="0"/>
              <a:t>(j) </a:t>
            </a:r>
            <a:r>
              <a:rPr lang="en-US" altLang="zh-CN" sz="2400" dirty="0"/>
              <a:t>: 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 descr="QQ20141026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54" y="2184885"/>
            <a:ext cx="5619063" cy="504000"/>
          </a:xfrm>
          <a:prstGeom prst="rect">
            <a:avLst/>
          </a:prstGeom>
        </p:spPr>
      </p:pic>
      <p:pic>
        <p:nvPicPr>
          <p:cNvPr id="5" name="图片 4" descr="QQ20141026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13" y="3932815"/>
            <a:ext cx="4944884" cy="575998"/>
          </a:xfrm>
          <a:prstGeom prst="rect">
            <a:avLst/>
          </a:prstGeom>
        </p:spPr>
      </p:pic>
      <p:pic>
        <p:nvPicPr>
          <p:cNvPr id="6" name="图片 5" descr="QQ20141026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41" y="2847645"/>
            <a:ext cx="788684" cy="321700"/>
          </a:xfrm>
          <a:prstGeom prst="rect">
            <a:avLst/>
          </a:prstGeom>
        </p:spPr>
      </p:pic>
      <p:pic>
        <p:nvPicPr>
          <p:cNvPr id="7" name="图片 6" descr="QQ20141026-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05" y="3330052"/>
            <a:ext cx="957588" cy="2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夏至.thmx</Template>
  <TotalTime>7196</TotalTime>
  <Words>567</Words>
  <Application>Microsoft Macintosh PowerPoint</Application>
  <PresentationFormat>全屏显示(4:3)</PresentationFormat>
  <Paragraphs>99</Paragraphs>
  <Slides>28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夏至</vt:lpstr>
      <vt:lpstr>Equation</vt:lpstr>
      <vt:lpstr>Fine-grained Recognition(细粒度分类)  </vt:lpstr>
      <vt:lpstr>Datasets -- Caltech-UCSD Bird-200-2011</vt:lpstr>
      <vt:lpstr>Methods</vt:lpstr>
      <vt:lpstr>Object hypothesis[1]</vt:lpstr>
      <vt:lpstr>Scoring an object hypothesis</vt:lpstr>
      <vt:lpstr>Scoring an object hypothesis</vt:lpstr>
      <vt:lpstr>Training</vt:lpstr>
      <vt:lpstr>Deformable Part Descriptors (DPDs) - ICCV2013[4]</vt:lpstr>
      <vt:lpstr>Pose-normalization</vt:lpstr>
      <vt:lpstr>Pose-normalization</vt:lpstr>
      <vt:lpstr>Detection results</vt:lpstr>
      <vt:lpstr>PowerPoint 演示文稿</vt:lpstr>
      <vt:lpstr> Nonparametric Part Transfer for Fine-grained Recognition(CVPR 2014) [3]  </vt:lpstr>
      <vt:lpstr> Nonparametric Part Transfer for Fine-grained Recognition(CVPR 2014)  </vt:lpstr>
      <vt:lpstr>Nonparametric Part Transfer for Fine-grained Recognition(CVPR 2014) </vt:lpstr>
      <vt:lpstr> Nonparametric Part Transfer for Fine-grained Recognition(CVPR 2014)  </vt:lpstr>
      <vt:lpstr> Example detections  </vt:lpstr>
      <vt:lpstr>Part-based R-CNNs for Fine-grained Category Detection(ECCV 2014 oral) [2]</vt:lpstr>
      <vt:lpstr>Part-based R-CNNs for Fine-grained Category Detection(ECCV 2014 oral) </vt:lpstr>
      <vt:lpstr>Part-based R-CNNs for Fine-grained Category Detection(ECCV 2014 oral) </vt:lpstr>
      <vt:lpstr>Part-based R-CNNs for Fine-grained Category Detection(ECCV 2014 oral) </vt:lpstr>
      <vt:lpstr> Illustration of geometric constant  </vt:lpstr>
      <vt:lpstr>PowerPoint 演示文稿</vt:lpstr>
      <vt:lpstr>Recall</vt:lpstr>
      <vt:lpstr>Results</vt:lpstr>
      <vt:lpstr>Conclusion</vt:lpstr>
      <vt:lpstr>References</vt:lpstr>
      <vt:lpstr>Thanks &amp; Questions</vt:lpstr>
    </vt:vector>
  </TitlesOfParts>
  <Company>fudan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Fine-grained</dc:title>
  <dc:creator>zhiqiang shen</dc:creator>
  <cp:lastModifiedBy>zhiqiang shen</cp:lastModifiedBy>
  <cp:revision>149</cp:revision>
  <cp:lastPrinted>2014-10-22T14:35:28Z</cp:lastPrinted>
  <dcterms:created xsi:type="dcterms:W3CDTF">2014-10-22T10:35:42Z</dcterms:created>
  <dcterms:modified xsi:type="dcterms:W3CDTF">2014-10-27T13:21:00Z</dcterms:modified>
</cp:coreProperties>
</file>