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5"/>
  </p:notesMasterIdLst>
  <p:sldIdLst>
    <p:sldId id="750" r:id="rId2"/>
    <p:sldId id="822" r:id="rId3"/>
    <p:sldId id="783" r:id="rId4"/>
    <p:sldId id="757" r:id="rId5"/>
    <p:sldId id="759" r:id="rId6"/>
    <p:sldId id="821" r:id="rId7"/>
    <p:sldId id="767" r:id="rId8"/>
    <p:sldId id="760" r:id="rId9"/>
    <p:sldId id="762" r:id="rId10"/>
    <p:sldId id="763" r:id="rId11"/>
    <p:sldId id="906" r:id="rId12"/>
    <p:sldId id="764" r:id="rId13"/>
    <p:sldId id="765" r:id="rId14"/>
    <p:sldId id="769" r:id="rId15"/>
    <p:sldId id="766" r:id="rId16"/>
    <p:sldId id="745" r:id="rId17"/>
    <p:sldId id="823" r:id="rId18"/>
    <p:sldId id="834" r:id="rId19"/>
    <p:sldId id="836" r:id="rId20"/>
    <p:sldId id="835" r:id="rId21"/>
    <p:sldId id="837" r:id="rId22"/>
    <p:sldId id="839" r:id="rId23"/>
    <p:sldId id="840" r:id="rId24"/>
    <p:sldId id="841" r:id="rId25"/>
    <p:sldId id="889" r:id="rId26"/>
    <p:sldId id="905" r:id="rId27"/>
    <p:sldId id="890" r:id="rId28"/>
    <p:sldId id="891" r:id="rId29"/>
    <p:sldId id="892" r:id="rId30"/>
    <p:sldId id="893" r:id="rId31"/>
    <p:sldId id="894" r:id="rId32"/>
    <p:sldId id="895" r:id="rId33"/>
    <p:sldId id="896" r:id="rId34"/>
    <p:sldId id="897" r:id="rId35"/>
    <p:sldId id="898" r:id="rId36"/>
    <p:sldId id="842" r:id="rId37"/>
    <p:sldId id="843" r:id="rId38"/>
    <p:sldId id="844" r:id="rId39"/>
    <p:sldId id="859" r:id="rId40"/>
    <p:sldId id="845" r:id="rId41"/>
    <p:sldId id="860" r:id="rId42"/>
    <p:sldId id="846" r:id="rId43"/>
    <p:sldId id="861" r:id="rId44"/>
    <p:sldId id="848" r:id="rId45"/>
    <p:sldId id="849" r:id="rId46"/>
    <p:sldId id="903" r:id="rId47"/>
    <p:sldId id="900" r:id="rId48"/>
    <p:sldId id="901" r:id="rId49"/>
    <p:sldId id="902" r:id="rId50"/>
    <p:sldId id="904" r:id="rId51"/>
    <p:sldId id="776" r:id="rId52"/>
    <p:sldId id="862" r:id="rId53"/>
    <p:sldId id="830" r:id="rId54"/>
    <p:sldId id="777" r:id="rId55"/>
    <p:sldId id="869" r:id="rId56"/>
    <p:sldId id="868" r:id="rId57"/>
    <p:sldId id="785" r:id="rId58"/>
    <p:sldId id="786" r:id="rId59"/>
    <p:sldId id="788" r:id="rId60"/>
    <p:sldId id="874" r:id="rId61"/>
    <p:sldId id="881" r:id="rId62"/>
    <p:sldId id="875" r:id="rId63"/>
    <p:sldId id="877" r:id="rId64"/>
    <p:sldId id="878" r:id="rId65"/>
    <p:sldId id="880" r:id="rId66"/>
    <p:sldId id="789" r:id="rId67"/>
    <p:sldId id="790" r:id="rId68"/>
    <p:sldId id="791" r:id="rId69"/>
    <p:sldId id="882" r:id="rId70"/>
    <p:sldId id="883" r:id="rId71"/>
    <p:sldId id="884" r:id="rId72"/>
    <p:sldId id="885" r:id="rId73"/>
    <p:sldId id="792" r:id="rId74"/>
    <p:sldId id="793" r:id="rId75"/>
    <p:sldId id="886" r:id="rId76"/>
    <p:sldId id="887" r:id="rId77"/>
    <p:sldId id="888" r:id="rId78"/>
    <p:sldId id="795" r:id="rId79"/>
    <p:sldId id="824" r:id="rId80"/>
    <p:sldId id="870" r:id="rId81"/>
    <p:sldId id="871" r:id="rId82"/>
    <p:sldId id="797" r:id="rId83"/>
    <p:sldId id="798" r:id="rId84"/>
    <p:sldId id="799" r:id="rId85"/>
    <p:sldId id="800" r:id="rId86"/>
    <p:sldId id="801" r:id="rId87"/>
    <p:sldId id="825" r:id="rId88"/>
    <p:sldId id="803" r:id="rId89"/>
    <p:sldId id="804" r:id="rId90"/>
    <p:sldId id="805" r:id="rId91"/>
    <p:sldId id="811" r:id="rId92"/>
    <p:sldId id="813" r:id="rId93"/>
    <p:sldId id="814" r:id="rId94"/>
    <p:sldId id="815" r:id="rId95"/>
    <p:sldId id="826" r:id="rId96"/>
    <p:sldId id="818" r:id="rId97"/>
    <p:sldId id="819" r:id="rId98"/>
    <p:sldId id="820" r:id="rId99"/>
    <p:sldId id="827" r:id="rId100"/>
    <p:sldId id="779" r:id="rId101"/>
    <p:sldId id="780" r:id="rId102"/>
    <p:sldId id="832" r:id="rId103"/>
    <p:sldId id="833" r:id="rId104"/>
  </p:sldIdLst>
  <p:sldSz cx="9144000" cy="6858000" type="screen4x3"/>
  <p:notesSz cx="6797675" cy="9926638"/>
  <p:defaultTextStyle>
    <a:defPPr>
      <a:defRPr lang="zh-CN"/>
    </a:defPPr>
    <a:lvl1pPr algn="l" rtl="0" fontAlgn="base">
      <a:spcBef>
        <a:spcPct val="0"/>
      </a:spcBef>
      <a:spcAft>
        <a:spcPct val="0"/>
      </a:spcAft>
      <a:defRPr b="1"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b="1"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b="1"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b="1"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b="1" kern="1200">
        <a:solidFill>
          <a:schemeClr val="tx1"/>
        </a:solidFill>
        <a:latin typeface="Arial" pitchFamily="34" charset="0"/>
        <a:ea typeface="宋体" pitchFamily="2" charset="-122"/>
        <a:cs typeface="+mn-cs"/>
      </a:defRPr>
    </a:lvl5pPr>
    <a:lvl6pPr marL="2286000" algn="l" defTabSz="914400" rtl="0" eaLnBrk="1" latinLnBrk="0" hangingPunct="1">
      <a:defRPr b="1" kern="1200">
        <a:solidFill>
          <a:schemeClr val="tx1"/>
        </a:solidFill>
        <a:latin typeface="Arial" pitchFamily="34" charset="0"/>
        <a:ea typeface="宋体" pitchFamily="2" charset="-122"/>
        <a:cs typeface="+mn-cs"/>
      </a:defRPr>
    </a:lvl6pPr>
    <a:lvl7pPr marL="2743200" algn="l" defTabSz="914400" rtl="0" eaLnBrk="1" latinLnBrk="0" hangingPunct="1">
      <a:defRPr b="1" kern="1200">
        <a:solidFill>
          <a:schemeClr val="tx1"/>
        </a:solidFill>
        <a:latin typeface="Arial" pitchFamily="34" charset="0"/>
        <a:ea typeface="宋体" pitchFamily="2" charset="-122"/>
        <a:cs typeface="+mn-cs"/>
      </a:defRPr>
    </a:lvl7pPr>
    <a:lvl8pPr marL="3200400" algn="l" defTabSz="914400" rtl="0" eaLnBrk="1" latinLnBrk="0" hangingPunct="1">
      <a:defRPr b="1" kern="1200">
        <a:solidFill>
          <a:schemeClr val="tx1"/>
        </a:solidFill>
        <a:latin typeface="Arial" pitchFamily="34" charset="0"/>
        <a:ea typeface="宋体" pitchFamily="2" charset="-122"/>
        <a:cs typeface="+mn-cs"/>
      </a:defRPr>
    </a:lvl8pPr>
    <a:lvl9pPr marL="3657600" algn="l" defTabSz="914400" rtl="0" eaLnBrk="1" latinLnBrk="0" hangingPunct="1">
      <a:defRPr b="1" kern="1200">
        <a:solidFill>
          <a:schemeClr val="tx1"/>
        </a:solidFill>
        <a:latin typeface="Arial" pitchFamily="34"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6600"/>
    <a:srgbClr val="D60093"/>
    <a:srgbClr val="009999"/>
    <a:srgbClr val="006666"/>
    <a:srgbClr val="008080"/>
    <a:srgbClr val="FF9933"/>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5706" autoAdjust="0"/>
  </p:normalViewPr>
  <p:slideViewPr>
    <p:cSldViewPr>
      <p:cViewPr>
        <p:scale>
          <a:sx n="66" d="100"/>
          <a:sy n="66" d="100"/>
        </p:scale>
        <p:origin x="-811" y="624"/>
      </p:cViewPr>
      <p:guideLst>
        <p:guide orient="horz" pos="2160"/>
        <p:guide pos="2880"/>
      </p:guideLst>
    </p:cSldViewPr>
  </p:slideViewPr>
  <p:notesTextViewPr>
    <p:cViewPr>
      <p:scale>
        <a:sx n="100" d="100"/>
        <a:sy n="100" d="100"/>
      </p:scale>
      <p:origin x="0" y="0"/>
    </p:cViewPr>
  </p:notesTextViewPr>
  <p:notesViewPr>
    <p:cSldViewPr>
      <p:cViewPr varScale="1">
        <p:scale>
          <a:sx n="54" d="100"/>
          <a:sy n="54" d="100"/>
        </p:scale>
        <p:origin x="-1854" y="-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viewProps" Target="view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Arial" charset="0"/>
                <a:ea typeface="宋体" charset="-122"/>
                <a:cs typeface="+mn-cs"/>
              </a:defRPr>
            </a:lvl1pPr>
          </a:lstStyle>
          <a:p>
            <a:pPr>
              <a:defRPr/>
            </a:pPr>
            <a:endParaRPr lang="en-US" altLang="zh-CN"/>
          </a:p>
        </p:txBody>
      </p:sp>
      <p:sp>
        <p:nvSpPr>
          <p:cNvPr id="61443" name="Rectangle 3"/>
          <p:cNvSpPr>
            <a:spLocks noGrp="1" noChangeArrowheads="1"/>
          </p:cNvSpPr>
          <p:nvPr>
            <p:ph type="dt" idx="1"/>
          </p:nvPr>
        </p:nvSpPr>
        <p:spPr bwMode="auto">
          <a:xfrm>
            <a:off x="3850443"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Arial" charset="0"/>
                <a:ea typeface="宋体" charset="-122"/>
                <a:cs typeface="+mn-cs"/>
              </a:defRPr>
            </a:lvl1pPr>
          </a:lstStyle>
          <a:p>
            <a:pPr>
              <a:defRPr/>
            </a:pPr>
            <a:endParaRPr lang="en-US" altLang="zh-CN"/>
          </a:p>
        </p:txBody>
      </p:sp>
      <p:sp>
        <p:nvSpPr>
          <p:cNvPr id="1536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61445" name="Rectangle 5"/>
          <p:cNvSpPr>
            <a:spLocks noGrp="1" noChangeArrowheads="1"/>
          </p:cNvSpPr>
          <p:nvPr>
            <p:ph type="body" sz="quarter" idx="3"/>
          </p:nvPr>
        </p:nvSpPr>
        <p:spPr bwMode="auto">
          <a:xfrm>
            <a:off x="679768" y="4715153"/>
            <a:ext cx="5438140"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61446" name="Rectangle 6"/>
          <p:cNvSpPr>
            <a:spLocks noGrp="1" noChangeArrowheads="1"/>
          </p:cNvSpPr>
          <p:nvPr>
            <p:ph type="ftr" sz="quarter" idx="4"/>
          </p:nvPr>
        </p:nvSpPr>
        <p:spPr bwMode="auto">
          <a:xfrm>
            <a:off x="0"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charset="0"/>
                <a:ea typeface="宋体" charset="-122"/>
                <a:cs typeface="+mn-cs"/>
              </a:defRPr>
            </a:lvl1pPr>
          </a:lstStyle>
          <a:p>
            <a:pPr>
              <a:defRPr/>
            </a:pPr>
            <a:endParaRPr lang="en-US" altLang="zh-CN"/>
          </a:p>
        </p:txBody>
      </p:sp>
      <p:sp>
        <p:nvSpPr>
          <p:cNvPr id="61447" name="Rectangle 7"/>
          <p:cNvSpPr>
            <a:spLocks noGrp="1" noChangeArrowheads="1"/>
          </p:cNvSpPr>
          <p:nvPr>
            <p:ph type="sldNum" sz="quarter" idx="5"/>
          </p:nvPr>
        </p:nvSpPr>
        <p:spPr bwMode="auto">
          <a:xfrm>
            <a:off x="3850443"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fld id="{C981B9D1-4364-4CBE-87E9-A91E56EF7C17}" type="slidenum">
              <a:rPr lang="en-US" altLang="zh-CN"/>
              <a:pPr/>
              <a:t>‹#›</a:t>
            </a:fld>
            <a:endParaRPr lang="en-US" altLang="zh-CN"/>
          </a:p>
        </p:txBody>
      </p:sp>
    </p:spTree>
    <p:extLst>
      <p:ext uri="{BB962C8B-B14F-4D97-AF65-F5344CB8AC3E}">
        <p14:creationId xmlns:p14="http://schemas.microsoft.com/office/powerpoint/2010/main" val="15063602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宋体" charset="-122"/>
        <a:cs typeface="宋体" charset="0"/>
      </a:defRPr>
    </a:lvl1pPr>
    <a:lvl2pPr marL="457200" algn="l" rtl="0" eaLnBrk="0" fontAlgn="base" hangingPunct="0">
      <a:spcBef>
        <a:spcPct val="30000"/>
      </a:spcBef>
      <a:spcAft>
        <a:spcPct val="0"/>
      </a:spcAft>
      <a:defRPr kumimoji="1" sz="1200" kern="1200">
        <a:solidFill>
          <a:schemeClr val="tx1"/>
        </a:solidFill>
        <a:latin typeface="Arial" charset="0"/>
        <a:ea typeface="宋体" charset="-122"/>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宋体" charset="-122"/>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宋体" charset="-122"/>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宋体"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baike.baidu.com/view/5990232.htm"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3" Type="http://schemas.openxmlformats.org/officeDocument/2006/relationships/hyperlink" Target="http://down.7po.com/" TargetMode="External"/><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Arial" charset="0"/>
                <a:ea typeface="宋体" pitchFamily="2" charset="-122"/>
                <a:cs typeface="+mn-cs"/>
              </a:rPr>
              <a:t>2002 </a:t>
            </a:r>
            <a:r>
              <a:rPr lang="zh-CN" altLang="zh-CN" sz="1200" kern="1200" dirty="0" smtClean="0">
                <a:solidFill>
                  <a:schemeClr val="tx1"/>
                </a:solidFill>
                <a:effectLst/>
                <a:latin typeface="Arial" charset="0"/>
                <a:ea typeface="宋体" pitchFamily="2" charset="-122"/>
                <a:cs typeface="+mn-cs"/>
              </a:rPr>
              <a:t>年，一个名为</a:t>
            </a:r>
            <a:r>
              <a:rPr lang="en-US" altLang="zh-CN" sz="1200" kern="1200" dirty="0" smtClean="0">
                <a:solidFill>
                  <a:schemeClr val="tx1"/>
                </a:solidFill>
                <a:effectLst/>
                <a:latin typeface="Arial" charset="0"/>
                <a:ea typeface="宋体" pitchFamily="2" charset="-122"/>
                <a:cs typeface="+mn-cs"/>
              </a:rPr>
              <a:t> Digital Cinema Initiatives</a:t>
            </a:r>
            <a:r>
              <a:rPr lang="zh-CN" altLang="zh-CN" sz="1200" kern="1200" dirty="0" smtClean="0">
                <a:solidFill>
                  <a:schemeClr val="tx1"/>
                </a:solidFill>
                <a:effectLst/>
                <a:latin typeface="Arial" charset="0"/>
                <a:ea typeface="宋体" pitchFamily="2" charset="-122"/>
                <a:cs typeface="+mn-cs"/>
              </a:rPr>
              <a:t>（数字电影倡导联盟）的组织成立，由迪斯尼、福克斯、美高梅、派拉蒙、索尼电影、环球电影以及华纳电影等公司一起成立，目的是为数字电影开发一套系统规范。</a:t>
            </a:r>
            <a:r>
              <a:rPr lang="en-US" altLang="zh-CN" sz="1200" kern="1200" dirty="0" smtClean="0">
                <a:solidFill>
                  <a:schemeClr val="tx1"/>
                </a:solidFill>
                <a:effectLst/>
                <a:latin typeface="Arial" charset="0"/>
                <a:ea typeface="宋体" pitchFamily="2" charset="-122"/>
                <a:cs typeface="+mn-cs"/>
              </a:rPr>
              <a:t> 2004 </a:t>
            </a:r>
            <a:r>
              <a:rPr lang="zh-CN" altLang="zh-CN" sz="1200" kern="1200" dirty="0" smtClean="0">
                <a:solidFill>
                  <a:schemeClr val="tx1"/>
                </a:solidFill>
                <a:effectLst/>
                <a:latin typeface="Arial" charset="0"/>
                <a:ea typeface="宋体" pitchFamily="2" charset="-122"/>
                <a:cs typeface="+mn-cs"/>
              </a:rPr>
              <a:t>年，</a:t>
            </a:r>
            <a:r>
              <a:rPr lang="en-US" altLang="zh-CN" sz="1200" kern="1200" dirty="0" smtClean="0">
                <a:solidFill>
                  <a:schemeClr val="tx1"/>
                </a:solidFill>
                <a:effectLst/>
                <a:latin typeface="Arial" charset="0"/>
                <a:ea typeface="宋体" pitchFamily="2" charset="-122"/>
                <a:cs typeface="+mn-cs"/>
              </a:rPr>
              <a:t>DCI </a:t>
            </a:r>
            <a:r>
              <a:rPr lang="zh-CN" altLang="zh-CN" sz="1200" kern="1200" dirty="0" smtClean="0">
                <a:solidFill>
                  <a:schemeClr val="tx1"/>
                </a:solidFill>
                <a:effectLst/>
                <a:latin typeface="Arial" charset="0"/>
                <a:ea typeface="宋体" pitchFamily="2" charset="-122"/>
                <a:cs typeface="+mn-cs"/>
              </a:rPr>
              <a:t>和美国电影摄影师协会（简称</a:t>
            </a:r>
            <a:r>
              <a:rPr lang="en-US" altLang="zh-CN" sz="1200" kern="1200" dirty="0" smtClean="0">
                <a:solidFill>
                  <a:schemeClr val="tx1"/>
                </a:solidFill>
                <a:effectLst/>
                <a:latin typeface="Arial" charset="0"/>
                <a:ea typeface="宋体" pitchFamily="2" charset="-122"/>
                <a:cs typeface="+mn-cs"/>
              </a:rPr>
              <a:t> CEA</a:t>
            </a:r>
            <a:r>
              <a:rPr lang="zh-CN" altLang="zh-CN" sz="1200" kern="1200" dirty="0" smtClean="0">
                <a:solidFill>
                  <a:schemeClr val="tx1"/>
                </a:solidFill>
                <a:effectLst/>
                <a:latin typeface="Arial" charset="0"/>
                <a:ea typeface="宋体" pitchFamily="2" charset="-122"/>
                <a:cs typeface="+mn-cs"/>
              </a:rPr>
              <a:t>，该协会目前建立了一个</a:t>
            </a:r>
            <a:r>
              <a:rPr lang="en-US" altLang="zh-CN" sz="1200" kern="1200" dirty="0" smtClean="0">
                <a:solidFill>
                  <a:schemeClr val="tx1"/>
                </a:solidFill>
                <a:effectLst/>
                <a:latin typeface="Arial" charset="0"/>
                <a:ea typeface="宋体" pitchFamily="2" charset="-122"/>
                <a:cs typeface="+mn-cs"/>
              </a:rPr>
              <a:t> 4K </a:t>
            </a:r>
            <a:r>
              <a:rPr lang="zh-CN" altLang="zh-CN" sz="1200" kern="1200" dirty="0" smtClean="0">
                <a:solidFill>
                  <a:schemeClr val="tx1"/>
                </a:solidFill>
                <a:effectLst/>
                <a:latin typeface="Arial" charset="0"/>
                <a:ea typeface="宋体" pitchFamily="2" charset="-122"/>
                <a:cs typeface="+mn-cs"/>
              </a:rPr>
              <a:t>工作小组，专门从事</a:t>
            </a:r>
            <a:r>
              <a:rPr lang="en-US" altLang="zh-CN" sz="1200" kern="1200" dirty="0" smtClean="0">
                <a:solidFill>
                  <a:schemeClr val="tx1"/>
                </a:solidFill>
                <a:effectLst/>
                <a:latin typeface="Arial" charset="0"/>
                <a:ea typeface="宋体" pitchFamily="2" charset="-122"/>
                <a:cs typeface="+mn-cs"/>
              </a:rPr>
              <a:t> 4K </a:t>
            </a:r>
            <a:r>
              <a:rPr lang="zh-CN" altLang="zh-CN" sz="1200" kern="1200" dirty="0" smtClean="0">
                <a:solidFill>
                  <a:schemeClr val="tx1"/>
                </a:solidFill>
                <a:effectLst/>
                <a:latin typeface="Arial" charset="0"/>
                <a:ea typeface="宋体" pitchFamily="2" charset="-122"/>
                <a:cs typeface="+mn-cs"/>
              </a:rPr>
              <a:t>相关的市场与技术结合以及增强消费者观赏体验的工作）合作建立了标准化评估素材（</a:t>
            </a:r>
            <a:r>
              <a:rPr lang="en-US" altLang="zh-CN" sz="1200" kern="1200" dirty="0" smtClean="0">
                <a:solidFill>
                  <a:schemeClr val="tx1"/>
                </a:solidFill>
                <a:effectLst/>
                <a:latin typeface="Arial" charset="0"/>
                <a:ea typeface="宋体" pitchFamily="2" charset="-122"/>
                <a:cs typeface="+mn-cs"/>
              </a:rPr>
              <a:t>ASC/DCI </a:t>
            </a:r>
            <a:r>
              <a:rPr lang="en-US" altLang="zh-CN" sz="1200" kern="1200" dirty="0" err="1" smtClean="0">
                <a:solidFill>
                  <a:schemeClr val="tx1"/>
                </a:solidFill>
                <a:effectLst/>
                <a:latin typeface="Arial" charset="0"/>
                <a:ea typeface="宋体" pitchFamily="2" charset="-122"/>
                <a:cs typeface="+mn-cs"/>
              </a:rPr>
              <a:t>StEM</a:t>
            </a:r>
            <a:r>
              <a:rPr lang="zh-CN" altLang="zh-CN" sz="1200" kern="1200" dirty="0" smtClean="0">
                <a:solidFill>
                  <a:schemeClr val="tx1"/>
                </a:solidFill>
                <a:effectLst/>
                <a:latin typeface="Arial" charset="0"/>
                <a:ea typeface="宋体" pitchFamily="2" charset="-122"/>
                <a:cs typeface="+mn-cs"/>
              </a:rPr>
              <a:t>），用来测试</a:t>
            </a:r>
            <a:r>
              <a:rPr lang="en-US" altLang="zh-CN" sz="1200" kern="1200" dirty="0" smtClean="0">
                <a:solidFill>
                  <a:schemeClr val="tx1"/>
                </a:solidFill>
                <a:effectLst/>
                <a:latin typeface="Arial" charset="0"/>
                <a:ea typeface="宋体" pitchFamily="2" charset="-122"/>
                <a:cs typeface="+mn-cs"/>
              </a:rPr>
              <a:t> 2K </a:t>
            </a:r>
            <a:r>
              <a:rPr lang="zh-CN" altLang="zh-CN" sz="1200" kern="1200" dirty="0" smtClean="0">
                <a:solidFill>
                  <a:schemeClr val="tx1"/>
                </a:solidFill>
                <a:effectLst/>
                <a:latin typeface="Arial" charset="0"/>
                <a:ea typeface="宋体" pitchFamily="2" charset="-122"/>
                <a:cs typeface="+mn-cs"/>
              </a:rPr>
              <a:t>或者</a:t>
            </a:r>
            <a:r>
              <a:rPr lang="en-US" altLang="zh-CN" sz="1200" kern="1200" dirty="0" smtClean="0">
                <a:solidFill>
                  <a:schemeClr val="tx1"/>
                </a:solidFill>
                <a:effectLst/>
                <a:latin typeface="Arial" charset="0"/>
                <a:ea typeface="宋体" pitchFamily="2" charset="-122"/>
                <a:cs typeface="+mn-cs"/>
              </a:rPr>
              <a:t> 4K </a:t>
            </a:r>
            <a:r>
              <a:rPr lang="zh-CN" altLang="zh-CN" sz="1200" kern="1200" dirty="0" smtClean="0">
                <a:solidFill>
                  <a:schemeClr val="tx1"/>
                </a:solidFill>
                <a:effectLst/>
                <a:latin typeface="Arial" charset="0"/>
                <a:ea typeface="宋体" pitchFamily="2" charset="-122"/>
                <a:cs typeface="+mn-cs"/>
              </a:rPr>
              <a:t>播放和压缩技术</a:t>
            </a:r>
            <a:r>
              <a:rPr lang="zh-CN" altLang="en-US" sz="1200" kern="1200" dirty="0" smtClean="0">
                <a:solidFill>
                  <a:schemeClr val="tx1"/>
                </a:solidFill>
                <a:effectLst/>
                <a:latin typeface="Arial" charset="0"/>
                <a:ea typeface="宋体" pitchFamily="2" charset="-122"/>
                <a:cs typeface="+mn-cs"/>
              </a:rPr>
              <a:t>。</a:t>
            </a:r>
            <a:endParaRPr lang="en-US" altLang="zh-CN" sz="1200" kern="1200" dirty="0" smtClean="0">
              <a:solidFill>
                <a:schemeClr val="tx1"/>
              </a:solidFill>
              <a:effectLst/>
              <a:latin typeface="Arial" charset="0"/>
              <a:ea typeface="宋体" pitchFamily="2" charset="-122"/>
              <a:cs typeface="+mn-cs"/>
            </a:endParaRPr>
          </a:p>
          <a:p>
            <a:endParaRPr lang="en-US" altLang="zh-CN" sz="1200" kern="1200" dirty="0" smtClean="0">
              <a:solidFill>
                <a:schemeClr val="tx1"/>
              </a:solidFill>
              <a:effectLst/>
              <a:latin typeface="Arial" charset="0"/>
              <a:ea typeface="宋体" pitchFamily="2" charset="-122"/>
              <a:cs typeface="+mn-cs"/>
            </a:endParaRPr>
          </a:p>
          <a:p>
            <a:r>
              <a:rPr lang="zh-CN" altLang="zh-CN" sz="1200" kern="1200" dirty="0" smtClean="0">
                <a:solidFill>
                  <a:schemeClr val="tx1"/>
                </a:solidFill>
                <a:effectLst/>
                <a:latin typeface="Arial" charset="0"/>
                <a:ea typeface="宋体" pitchFamily="2" charset="-122"/>
                <a:cs typeface="+mn-cs"/>
              </a:rPr>
              <a:t>在电视业务上，最初的</a:t>
            </a:r>
            <a:r>
              <a:rPr lang="en-US" altLang="zh-CN" sz="1200" kern="1200" dirty="0" smtClean="0">
                <a:solidFill>
                  <a:schemeClr val="tx1"/>
                </a:solidFill>
                <a:effectLst/>
                <a:latin typeface="Arial" charset="0"/>
                <a:ea typeface="宋体" pitchFamily="2" charset="-122"/>
                <a:cs typeface="+mn-cs"/>
              </a:rPr>
              <a:t> 4K </a:t>
            </a:r>
            <a:r>
              <a:rPr lang="zh-CN" altLang="zh-CN" sz="1200" kern="1200" dirty="0" smtClean="0">
                <a:solidFill>
                  <a:schemeClr val="tx1"/>
                </a:solidFill>
                <a:effectLst/>
                <a:latin typeface="Arial" charset="0"/>
                <a:ea typeface="宋体" pitchFamily="2" charset="-122"/>
                <a:cs typeface="+mn-cs"/>
              </a:rPr>
              <a:t>是由</a:t>
            </a:r>
            <a:r>
              <a:rPr lang="en-US" altLang="zh-CN" sz="1200" kern="1200" dirty="0" smtClean="0">
                <a:solidFill>
                  <a:schemeClr val="tx1"/>
                </a:solidFill>
                <a:effectLst/>
                <a:latin typeface="Arial" charset="0"/>
                <a:ea typeface="宋体" pitchFamily="2" charset="-122"/>
                <a:cs typeface="+mn-cs"/>
              </a:rPr>
              <a:t> NHK</a:t>
            </a:r>
            <a:r>
              <a:rPr lang="zh-CN" altLang="zh-CN" sz="1200" kern="1200" dirty="0" smtClean="0">
                <a:solidFill>
                  <a:schemeClr val="tx1"/>
                </a:solidFill>
                <a:effectLst/>
                <a:latin typeface="Arial" charset="0"/>
                <a:ea typeface="宋体" pitchFamily="2" charset="-122"/>
                <a:cs typeface="+mn-cs"/>
              </a:rPr>
              <a:t>（</a:t>
            </a:r>
            <a:r>
              <a:rPr lang="en-US" altLang="zh-CN" sz="1200" kern="1200" dirty="0" smtClean="0">
                <a:solidFill>
                  <a:schemeClr val="tx1"/>
                </a:solidFill>
                <a:effectLst/>
                <a:latin typeface="Arial" charset="0"/>
                <a:ea typeface="宋体" pitchFamily="2" charset="-122"/>
                <a:cs typeface="+mn-cs"/>
              </a:rPr>
              <a:t>Nippon </a:t>
            </a:r>
            <a:r>
              <a:rPr lang="en-US" altLang="zh-CN" sz="1200" kern="1200" dirty="0" err="1" smtClean="0">
                <a:solidFill>
                  <a:schemeClr val="tx1"/>
                </a:solidFill>
                <a:effectLst/>
                <a:latin typeface="Arial" charset="0"/>
                <a:ea typeface="宋体" pitchFamily="2" charset="-122"/>
                <a:cs typeface="+mn-cs"/>
              </a:rPr>
              <a:t>Housou</a:t>
            </a:r>
            <a:r>
              <a:rPr lang="en-US" altLang="zh-CN" sz="1200" kern="1200" dirty="0" smtClean="0">
                <a:solidFill>
                  <a:schemeClr val="tx1"/>
                </a:solidFill>
                <a:effectLst/>
                <a:latin typeface="Arial" charset="0"/>
                <a:ea typeface="宋体" pitchFamily="2" charset="-122"/>
                <a:cs typeface="+mn-cs"/>
              </a:rPr>
              <a:t> </a:t>
            </a:r>
            <a:r>
              <a:rPr lang="en-US" altLang="zh-CN" sz="1200" kern="1200" dirty="0" err="1" smtClean="0">
                <a:solidFill>
                  <a:schemeClr val="tx1"/>
                </a:solidFill>
                <a:effectLst/>
                <a:latin typeface="Arial" charset="0"/>
                <a:ea typeface="宋体" pitchFamily="2" charset="-122"/>
                <a:cs typeface="+mn-cs"/>
              </a:rPr>
              <a:t>Kyoukai</a:t>
            </a:r>
            <a:r>
              <a:rPr lang="zh-CN" altLang="zh-CN" sz="1200" kern="1200" dirty="0" smtClean="0">
                <a:solidFill>
                  <a:schemeClr val="tx1"/>
                </a:solidFill>
                <a:effectLst/>
                <a:latin typeface="Arial" charset="0"/>
                <a:ea typeface="宋体" pitchFamily="2" charset="-122"/>
                <a:cs typeface="+mn-cs"/>
              </a:rPr>
              <a:t>，日本放送协会）科学技术研究所（</a:t>
            </a:r>
            <a:r>
              <a:rPr lang="en-US" altLang="zh-CN" sz="1200" kern="1200" dirty="0" smtClean="0">
                <a:solidFill>
                  <a:schemeClr val="tx1"/>
                </a:solidFill>
                <a:effectLst/>
                <a:latin typeface="Arial" charset="0"/>
                <a:ea typeface="宋体" pitchFamily="2" charset="-122"/>
                <a:cs typeface="+mn-cs"/>
              </a:rPr>
              <a:t>SRTL</a:t>
            </a:r>
            <a:r>
              <a:rPr lang="zh-CN" altLang="zh-CN" sz="1200" kern="1200" dirty="0" smtClean="0">
                <a:solidFill>
                  <a:schemeClr val="tx1"/>
                </a:solidFill>
                <a:effectLst/>
                <a:latin typeface="Arial" charset="0"/>
                <a:ea typeface="宋体" pitchFamily="2" charset="-122"/>
                <a:cs typeface="+mn-cs"/>
              </a:rPr>
              <a:t>）提议的</a:t>
            </a:r>
            <a:r>
              <a:rPr lang="en-US" altLang="zh-CN" sz="1200" kern="1200" dirty="0" smtClean="0">
                <a:solidFill>
                  <a:schemeClr val="tx1"/>
                </a:solidFill>
                <a:effectLst/>
                <a:latin typeface="Arial" charset="0"/>
                <a:ea typeface="宋体" pitchFamily="2" charset="-122"/>
                <a:cs typeface="+mn-cs"/>
              </a:rPr>
              <a:t> Super High-Vision </a:t>
            </a:r>
            <a:r>
              <a:rPr lang="zh-CN" altLang="zh-CN" sz="1200" kern="1200" dirty="0" smtClean="0">
                <a:solidFill>
                  <a:schemeClr val="tx1"/>
                </a:solidFill>
                <a:effectLst/>
                <a:latin typeface="Arial" charset="0"/>
                <a:ea typeface="宋体" pitchFamily="2" charset="-122"/>
                <a:cs typeface="+mn-cs"/>
              </a:rPr>
              <a:t>电视标准中的一种分辨率模式，这个标准被国际电联（</a:t>
            </a:r>
            <a:r>
              <a:rPr lang="en-US" altLang="zh-CN" sz="1200" kern="1200" dirty="0" smtClean="0">
                <a:solidFill>
                  <a:schemeClr val="tx1"/>
                </a:solidFill>
                <a:effectLst/>
                <a:latin typeface="Arial" charset="0"/>
                <a:ea typeface="宋体" pitchFamily="2" charset="-122"/>
                <a:cs typeface="+mn-cs"/>
              </a:rPr>
              <a:t>ITU</a:t>
            </a:r>
            <a:r>
              <a:rPr lang="zh-CN" altLang="zh-CN" sz="1200" kern="1200" dirty="0" smtClean="0">
                <a:solidFill>
                  <a:schemeClr val="tx1"/>
                </a:solidFill>
                <a:effectLst/>
                <a:latin typeface="Arial" charset="0"/>
                <a:ea typeface="宋体" pitchFamily="2" charset="-122"/>
                <a:cs typeface="+mn-cs"/>
              </a:rPr>
              <a:t>）所采纳并定义，在</a:t>
            </a:r>
            <a:r>
              <a:rPr lang="en-US" altLang="zh-CN" sz="1200" kern="1200" dirty="0" smtClean="0">
                <a:solidFill>
                  <a:schemeClr val="tx1"/>
                </a:solidFill>
                <a:effectLst/>
                <a:latin typeface="Arial" charset="0"/>
                <a:ea typeface="宋体" pitchFamily="2" charset="-122"/>
                <a:cs typeface="+mn-cs"/>
              </a:rPr>
              <a:t>2012 </a:t>
            </a:r>
            <a:r>
              <a:rPr lang="zh-CN" altLang="zh-CN" sz="1200" kern="1200" dirty="0" smtClean="0">
                <a:solidFill>
                  <a:schemeClr val="tx1"/>
                </a:solidFill>
                <a:effectLst/>
                <a:latin typeface="Arial" charset="0"/>
                <a:ea typeface="宋体" pitchFamily="2" charset="-122"/>
                <a:cs typeface="+mn-cs"/>
              </a:rPr>
              <a:t>年</a:t>
            </a:r>
            <a:r>
              <a:rPr lang="en-US" altLang="zh-CN" sz="1200" kern="1200" dirty="0" smtClean="0">
                <a:solidFill>
                  <a:schemeClr val="tx1"/>
                </a:solidFill>
                <a:effectLst/>
                <a:latin typeface="Arial" charset="0"/>
                <a:ea typeface="宋体" pitchFamily="2" charset="-122"/>
                <a:cs typeface="+mn-cs"/>
              </a:rPr>
              <a:t> 10 </a:t>
            </a:r>
            <a:r>
              <a:rPr lang="zh-CN" altLang="zh-CN" sz="1200" kern="1200" dirty="0" smtClean="0">
                <a:solidFill>
                  <a:schemeClr val="tx1"/>
                </a:solidFill>
                <a:effectLst/>
                <a:latin typeface="Arial" charset="0"/>
                <a:ea typeface="宋体" pitchFamily="2" charset="-122"/>
                <a:cs typeface="+mn-cs"/>
              </a:rPr>
              <a:t>月份被美国消费者电子协会（</a:t>
            </a:r>
            <a:r>
              <a:rPr lang="en-US" altLang="zh-CN" sz="1200" kern="1200" dirty="0" smtClean="0">
                <a:solidFill>
                  <a:schemeClr val="tx1"/>
                </a:solidFill>
                <a:effectLst/>
                <a:latin typeface="Arial" charset="0"/>
                <a:ea typeface="宋体" pitchFamily="2" charset="-122"/>
                <a:cs typeface="+mn-cs"/>
              </a:rPr>
              <a:t>Consumer Electronics Association</a:t>
            </a:r>
            <a:r>
              <a:rPr lang="zh-CN" altLang="zh-CN" sz="1200" kern="1200" dirty="0" smtClean="0">
                <a:solidFill>
                  <a:schemeClr val="tx1"/>
                </a:solidFill>
                <a:effectLst/>
                <a:latin typeface="Arial" charset="0"/>
                <a:ea typeface="宋体" pitchFamily="2" charset="-122"/>
                <a:cs typeface="+mn-cs"/>
              </a:rPr>
              <a:t>）正式取名为</a:t>
            </a:r>
            <a:r>
              <a:rPr lang="en-US" altLang="zh-CN" sz="1200" kern="1200" dirty="0" smtClean="0">
                <a:solidFill>
                  <a:schemeClr val="tx1"/>
                </a:solidFill>
                <a:effectLst/>
                <a:latin typeface="Arial" charset="0"/>
                <a:ea typeface="宋体" pitchFamily="2" charset="-122"/>
                <a:cs typeface="+mn-cs"/>
              </a:rPr>
              <a:t> Ultra High-Definition </a:t>
            </a:r>
            <a:r>
              <a:rPr lang="zh-CN" altLang="zh-CN" sz="1200" kern="1200" dirty="0" smtClean="0">
                <a:solidFill>
                  <a:schemeClr val="tx1"/>
                </a:solidFill>
                <a:effectLst/>
                <a:latin typeface="Arial" charset="0"/>
                <a:ea typeface="宋体" pitchFamily="2" charset="-122"/>
                <a:cs typeface="+mn-cs"/>
              </a:rPr>
              <a:t>或者</a:t>
            </a:r>
            <a:r>
              <a:rPr lang="en-US" altLang="zh-CN" sz="1200" kern="1200" dirty="0" smtClean="0">
                <a:solidFill>
                  <a:schemeClr val="tx1"/>
                </a:solidFill>
                <a:effectLst/>
                <a:latin typeface="Arial" charset="0"/>
                <a:ea typeface="宋体" pitchFamily="2" charset="-122"/>
                <a:cs typeface="+mn-cs"/>
              </a:rPr>
              <a:t> Ultra HD</a:t>
            </a:r>
            <a:r>
              <a:rPr lang="zh-CN" altLang="zh-CN" sz="1200" kern="1200" dirty="0" smtClean="0">
                <a:solidFill>
                  <a:schemeClr val="tx1"/>
                </a:solidFill>
                <a:effectLst/>
                <a:latin typeface="Arial" charset="0"/>
                <a:ea typeface="宋体" pitchFamily="2" charset="-122"/>
                <a:cs typeface="+mn-cs"/>
              </a:rPr>
              <a:t>（超高清），特指本机最低分辨率为</a:t>
            </a:r>
            <a:r>
              <a:rPr lang="en-US" altLang="zh-CN" sz="1200" kern="1200" dirty="0" smtClean="0">
                <a:solidFill>
                  <a:schemeClr val="tx1"/>
                </a:solidFill>
                <a:effectLst/>
                <a:latin typeface="Arial" charset="0"/>
                <a:ea typeface="宋体" pitchFamily="2" charset="-122"/>
                <a:cs typeface="+mn-cs"/>
              </a:rPr>
              <a:t> 3840x2160</a:t>
            </a:r>
            <a:r>
              <a:rPr lang="zh-CN" altLang="zh-CN" sz="1200" kern="1200" dirty="0" smtClean="0">
                <a:solidFill>
                  <a:schemeClr val="tx1"/>
                </a:solidFill>
                <a:effectLst/>
                <a:latin typeface="Arial" charset="0"/>
                <a:ea typeface="宋体" pitchFamily="2" charset="-122"/>
                <a:cs typeface="+mn-cs"/>
              </a:rPr>
              <a:t>、画面比例</a:t>
            </a:r>
            <a:r>
              <a:rPr lang="en-US" altLang="zh-CN" sz="1200" kern="1200" dirty="0" smtClean="0">
                <a:solidFill>
                  <a:schemeClr val="tx1"/>
                </a:solidFill>
                <a:effectLst/>
                <a:latin typeface="Arial" charset="0"/>
                <a:ea typeface="宋体" pitchFamily="2" charset="-122"/>
                <a:cs typeface="+mn-cs"/>
              </a:rPr>
              <a:t> 16:9</a:t>
            </a:r>
            <a:r>
              <a:rPr lang="zh-CN" altLang="en-US" sz="1200" kern="1200" dirty="0" smtClean="0">
                <a:solidFill>
                  <a:schemeClr val="tx1"/>
                </a:solidFill>
                <a:effectLst/>
                <a:latin typeface="Arial" charset="0"/>
                <a:ea typeface="宋体" pitchFamily="2" charset="-122"/>
                <a:cs typeface="+mn-cs"/>
              </a:rPr>
              <a:t>。</a:t>
            </a:r>
            <a:endParaRPr lang="zh-CN" altLang="en-US" dirty="0"/>
          </a:p>
        </p:txBody>
      </p:sp>
      <p:sp>
        <p:nvSpPr>
          <p:cNvPr id="4" name="灯片编号占位符 3"/>
          <p:cNvSpPr>
            <a:spLocks noGrp="1"/>
          </p:cNvSpPr>
          <p:nvPr>
            <p:ph type="sldNum" sz="quarter" idx="10"/>
          </p:nvPr>
        </p:nvSpPr>
        <p:spPr/>
        <p:txBody>
          <a:bodyPr/>
          <a:lstStyle/>
          <a:p>
            <a:fld id="{47ACA3F1-F4DA-4E6B-938C-22BB5DC5E84B}" type="slidenum">
              <a:rPr lang="en-US" altLang="zh-CN" smtClean="0"/>
              <a:pPr/>
              <a:t>6</a:t>
            </a:fld>
            <a:endParaRPr lang="en-US" altLang="zh-CN"/>
          </a:p>
        </p:txBody>
      </p:sp>
    </p:spTree>
    <p:extLst>
      <p:ext uri="{BB962C8B-B14F-4D97-AF65-F5344CB8AC3E}">
        <p14:creationId xmlns:p14="http://schemas.microsoft.com/office/powerpoint/2010/main" val="39053118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7ACA3F1-F4DA-4E6B-938C-22BB5DC5E84B}" type="slidenum">
              <a:rPr lang="en-US" altLang="zh-CN" smtClean="0"/>
              <a:pPr/>
              <a:t>26</a:t>
            </a:fld>
            <a:endParaRPr lang="en-US" altLang="zh-CN"/>
          </a:p>
        </p:txBody>
      </p:sp>
    </p:spTree>
    <p:extLst>
      <p:ext uri="{BB962C8B-B14F-4D97-AF65-F5344CB8AC3E}">
        <p14:creationId xmlns:p14="http://schemas.microsoft.com/office/powerpoint/2010/main" val="35183870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smtClean="0"/>
          </a:p>
        </p:txBody>
      </p:sp>
      <p:sp>
        <p:nvSpPr>
          <p:cNvPr id="8704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3500" b="1">
                <a:solidFill>
                  <a:schemeClr val="tx1"/>
                </a:solidFill>
                <a:latin typeface="Arial" charset="0"/>
                <a:ea typeface="隶书" pitchFamily="49" charset="-122"/>
              </a:defRPr>
            </a:lvl1pPr>
            <a:lvl2pPr marL="716798" indent="-275692" eaLnBrk="0" hangingPunct="0">
              <a:defRPr kumimoji="1" sz="3500" b="1">
                <a:solidFill>
                  <a:schemeClr val="tx1"/>
                </a:solidFill>
                <a:latin typeface="Arial" charset="0"/>
                <a:ea typeface="隶书" pitchFamily="49" charset="-122"/>
              </a:defRPr>
            </a:lvl2pPr>
            <a:lvl3pPr marL="1102766" indent="-220553" eaLnBrk="0" hangingPunct="0">
              <a:defRPr kumimoji="1" sz="3500" b="1">
                <a:solidFill>
                  <a:schemeClr val="tx1"/>
                </a:solidFill>
                <a:latin typeface="Arial" charset="0"/>
                <a:ea typeface="隶书" pitchFamily="49" charset="-122"/>
              </a:defRPr>
            </a:lvl3pPr>
            <a:lvl4pPr marL="1543873" indent="-220553" eaLnBrk="0" hangingPunct="0">
              <a:defRPr kumimoji="1" sz="3500" b="1">
                <a:solidFill>
                  <a:schemeClr val="tx1"/>
                </a:solidFill>
                <a:latin typeface="Arial" charset="0"/>
                <a:ea typeface="隶书" pitchFamily="49" charset="-122"/>
              </a:defRPr>
            </a:lvl4pPr>
            <a:lvl5pPr marL="1984980" indent="-220553" eaLnBrk="0" hangingPunct="0">
              <a:defRPr kumimoji="1" sz="3500" b="1">
                <a:solidFill>
                  <a:schemeClr val="tx1"/>
                </a:solidFill>
                <a:latin typeface="Arial" charset="0"/>
                <a:ea typeface="隶书" pitchFamily="49" charset="-122"/>
              </a:defRPr>
            </a:lvl5pPr>
            <a:lvl6pPr marL="2426086" indent="-220553" eaLnBrk="0" fontAlgn="base" hangingPunct="0">
              <a:spcBef>
                <a:spcPct val="0"/>
              </a:spcBef>
              <a:spcAft>
                <a:spcPct val="0"/>
              </a:spcAft>
              <a:defRPr kumimoji="1" sz="3500" b="1">
                <a:solidFill>
                  <a:schemeClr val="tx1"/>
                </a:solidFill>
                <a:latin typeface="Arial" charset="0"/>
                <a:ea typeface="隶书" pitchFamily="49" charset="-122"/>
              </a:defRPr>
            </a:lvl6pPr>
            <a:lvl7pPr marL="2867193" indent="-220553" eaLnBrk="0" fontAlgn="base" hangingPunct="0">
              <a:spcBef>
                <a:spcPct val="0"/>
              </a:spcBef>
              <a:spcAft>
                <a:spcPct val="0"/>
              </a:spcAft>
              <a:defRPr kumimoji="1" sz="3500" b="1">
                <a:solidFill>
                  <a:schemeClr val="tx1"/>
                </a:solidFill>
                <a:latin typeface="Arial" charset="0"/>
                <a:ea typeface="隶书" pitchFamily="49" charset="-122"/>
              </a:defRPr>
            </a:lvl7pPr>
            <a:lvl8pPr marL="3308299" indent="-220553" eaLnBrk="0" fontAlgn="base" hangingPunct="0">
              <a:spcBef>
                <a:spcPct val="0"/>
              </a:spcBef>
              <a:spcAft>
                <a:spcPct val="0"/>
              </a:spcAft>
              <a:defRPr kumimoji="1" sz="3500" b="1">
                <a:solidFill>
                  <a:schemeClr val="tx1"/>
                </a:solidFill>
                <a:latin typeface="Arial" charset="0"/>
                <a:ea typeface="隶书" pitchFamily="49" charset="-122"/>
              </a:defRPr>
            </a:lvl8pPr>
            <a:lvl9pPr marL="3749406" indent="-220553" eaLnBrk="0" fontAlgn="base" hangingPunct="0">
              <a:spcBef>
                <a:spcPct val="0"/>
              </a:spcBef>
              <a:spcAft>
                <a:spcPct val="0"/>
              </a:spcAft>
              <a:defRPr kumimoji="1" sz="3500" b="1">
                <a:solidFill>
                  <a:schemeClr val="tx1"/>
                </a:solidFill>
                <a:latin typeface="Arial" charset="0"/>
                <a:ea typeface="隶书" pitchFamily="49" charset="-122"/>
              </a:defRPr>
            </a:lvl9pPr>
          </a:lstStyle>
          <a:p>
            <a:pPr eaLnBrk="1" hangingPunct="1"/>
            <a:fld id="{31E00B6C-6B15-45EC-BF09-F1F28C4F083E}" type="slidenum">
              <a:rPr lang="zh-CN" altLang="en-US" sz="1200"/>
              <a:pPr eaLnBrk="1" hangingPunct="1"/>
              <a:t>27</a:t>
            </a:fld>
            <a:endParaRPr lang="zh-CN"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smtClean="0"/>
          </a:p>
        </p:txBody>
      </p:sp>
      <p:sp>
        <p:nvSpPr>
          <p:cNvPr id="8806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3500" b="1">
                <a:solidFill>
                  <a:schemeClr val="tx1"/>
                </a:solidFill>
                <a:latin typeface="Arial" charset="0"/>
                <a:ea typeface="隶书" pitchFamily="49" charset="-122"/>
              </a:defRPr>
            </a:lvl1pPr>
            <a:lvl2pPr marL="716798" indent="-275692" eaLnBrk="0" hangingPunct="0">
              <a:defRPr kumimoji="1" sz="3500" b="1">
                <a:solidFill>
                  <a:schemeClr val="tx1"/>
                </a:solidFill>
                <a:latin typeface="Arial" charset="0"/>
                <a:ea typeface="隶书" pitchFamily="49" charset="-122"/>
              </a:defRPr>
            </a:lvl2pPr>
            <a:lvl3pPr marL="1102766" indent="-220553" eaLnBrk="0" hangingPunct="0">
              <a:defRPr kumimoji="1" sz="3500" b="1">
                <a:solidFill>
                  <a:schemeClr val="tx1"/>
                </a:solidFill>
                <a:latin typeface="Arial" charset="0"/>
                <a:ea typeface="隶书" pitchFamily="49" charset="-122"/>
              </a:defRPr>
            </a:lvl3pPr>
            <a:lvl4pPr marL="1543873" indent="-220553" eaLnBrk="0" hangingPunct="0">
              <a:defRPr kumimoji="1" sz="3500" b="1">
                <a:solidFill>
                  <a:schemeClr val="tx1"/>
                </a:solidFill>
                <a:latin typeface="Arial" charset="0"/>
                <a:ea typeface="隶书" pitchFamily="49" charset="-122"/>
              </a:defRPr>
            </a:lvl4pPr>
            <a:lvl5pPr marL="1984980" indent="-220553" eaLnBrk="0" hangingPunct="0">
              <a:defRPr kumimoji="1" sz="3500" b="1">
                <a:solidFill>
                  <a:schemeClr val="tx1"/>
                </a:solidFill>
                <a:latin typeface="Arial" charset="0"/>
                <a:ea typeface="隶书" pitchFamily="49" charset="-122"/>
              </a:defRPr>
            </a:lvl5pPr>
            <a:lvl6pPr marL="2426086" indent="-220553" eaLnBrk="0" fontAlgn="base" hangingPunct="0">
              <a:spcBef>
                <a:spcPct val="0"/>
              </a:spcBef>
              <a:spcAft>
                <a:spcPct val="0"/>
              </a:spcAft>
              <a:defRPr kumimoji="1" sz="3500" b="1">
                <a:solidFill>
                  <a:schemeClr val="tx1"/>
                </a:solidFill>
                <a:latin typeface="Arial" charset="0"/>
                <a:ea typeface="隶书" pitchFamily="49" charset="-122"/>
              </a:defRPr>
            </a:lvl6pPr>
            <a:lvl7pPr marL="2867193" indent="-220553" eaLnBrk="0" fontAlgn="base" hangingPunct="0">
              <a:spcBef>
                <a:spcPct val="0"/>
              </a:spcBef>
              <a:spcAft>
                <a:spcPct val="0"/>
              </a:spcAft>
              <a:defRPr kumimoji="1" sz="3500" b="1">
                <a:solidFill>
                  <a:schemeClr val="tx1"/>
                </a:solidFill>
                <a:latin typeface="Arial" charset="0"/>
                <a:ea typeface="隶书" pitchFamily="49" charset="-122"/>
              </a:defRPr>
            </a:lvl7pPr>
            <a:lvl8pPr marL="3308299" indent="-220553" eaLnBrk="0" fontAlgn="base" hangingPunct="0">
              <a:spcBef>
                <a:spcPct val="0"/>
              </a:spcBef>
              <a:spcAft>
                <a:spcPct val="0"/>
              </a:spcAft>
              <a:defRPr kumimoji="1" sz="3500" b="1">
                <a:solidFill>
                  <a:schemeClr val="tx1"/>
                </a:solidFill>
                <a:latin typeface="Arial" charset="0"/>
                <a:ea typeface="隶书" pitchFamily="49" charset="-122"/>
              </a:defRPr>
            </a:lvl8pPr>
            <a:lvl9pPr marL="3749406" indent="-220553" eaLnBrk="0" fontAlgn="base" hangingPunct="0">
              <a:spcBef>
                <a:spcPct val="0"/>
              </a:spcBef>
              <a:spcAft>
                <a:spcPct val="0"/>
              </a:spcAft>
              <a:defRPr kumimoji="1" sz="3500" b="1">
                <a:solidFill>
                  <a:schemeClr val="tx1"/>
                </a:solidFill>
                <a:latin typeface="Arial" charset="0"/>
                <a:ea typeface="隶书" pitchFamily="49" charset="-122"/>
              </a:defRPr>
            </a:lvl9pPr>
          </a:lstStyle>
          <a:p>
            <a:pPr eaLnBrk="1" hangingPunct="1"/>
            <a:fld id="{B8D94692-3AE9-4B79-9CEB-A3D6B2ECCAA5}" type="slidenum">
              <a:rPr lang="zh-CN" altLang="en-US" sz="1200"/>
              <a:pPr eaLnBrk="1" hangingPunct="1"/>
              <a:t>28</a:t>
            </a:fld>
            <a:endParaRPr lang="zh-CN"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smtClean="0"/>
          </a:p>
        </p:txBody>
      </p:sp>
      <p:sp>
        <p:nvSpPr>
          <p:cNvPr id="901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3500" b="1">
                <a:solidFill>
                  <a:schemeClr val="tx1"/>
                </a:solidFill>
                <a:latin typeface="Arial" charset="0"/>
                <a:ea typeface="隶书" pitchFamily="49" charset="-122"/>
              </a:defRPr>
            </a:lvl1pPr>
            <a:lvl2pPr marL="716798" indent="-275692" eaLnBrk="0" hangingPunct="0">
              <a:defRPr kumimoji="1" sz="3500" b="1">
                <a:solidFill>
                  <a:schemeClr val="tx1"/>
                </a:solidFill>
                <a:latin typeface="Arial" charset="0"/>
                <a:ea typeface="隶书" pitchFamily="49" charset="-122"/>
              </a:defRPr>
            </a:lvl2pPr>
            <a:lvl3pPr marL="1102766" indent="-220553" eaLnBrk="0" hangingPunct="0">
              <a:defRPr kumimoji="1" sz="3500" b="1">
                <a:solidFill>
                  <a:schemeClr val="tx1"/>
                </a:solidFill>
                <a:latin typeface="Arial" charset="0"/>
                <a:ea typeface="隶书" pitchFamily="49" charset="-122"/>
              </a:defRPr>
            </a:lvl3pPr>
            <a:lvl4pPr marL="1543873" indent="-220553" eaLnBrk="0" hangingPunct="0">
              <a:defRPr kumimoji="1" sz="3500" b="1">
                <a:solidFill>
                  <a:schemeClr val="tx1"/>
                </a:solidFill>
                <a:latin typeface="Arial" charset="0"/>
                <a:ea typeface="隶书" pitchFamily="49" charset="-122"/>
              </a:defRPr>
            </a:lvl4pPr>
            <a:lvl5pPr marL="1984980" indent="-220553" eaLnBrk="0" hangingPunct="0">
              <a:defRPr kumimoji="1" sz="3500" b="1">
                <a:solidFill>
                  <a:schemeClr val="tx1"/>
                </a:solidFill>
                <a:latin typeface="Arial" charset="0"/>
                <a:ea typeface="隶书" pitchFamily="49" charset="-122"/>
              </a:defRPr>
            </a:lvl5pPr>
            <a:lvl6pPr marL="2426086" indent="-220553" eaLnBrk="0" fontAlgn="base" hangingPunct="0">
              <a:spcBef>
                <a:spcPct val="0"/>
              </a:spcBef>
              <a:spcAft>
                <a:spcPct val="0"/>
              </a:spcAft>
              <a:defRPr kumimoji="1" sz="3500" b="1">
                <a:solidFill>
                  <a:schemeClr val="tx1"/>
                </a:solidFill>
                <a:latin typeface="Arial" charset="0"/>
                <a:ea typeface="隶书" pitchFamily="49" charset="-122"/>
              </a:defRPr>
            </a:lvl6pPr>
            <a:lvl7pPr marL="2867193" indent="-220553" eaLnBrk="0" fontAlgn="base" hangingPunct="0">
              <a:spcBef>
                <a:spcPct val="0"/>
              </a:spcBef>
              <a:spcAft>
                <a:spcPct val="0"/>
              </a:spcAft>
              <a:defRPr kumimoji="1" sz="3500" b="1">
                <a:solidFill>
                  <a:schemeClr val="tx1"/>
                </a:solidFill>
                <a:latin typeface="Arial" charset="0"/>
                <a:ea typeface="隶书" pitchFamily="49" charset="-122"/>
              </a:defRPr>
            </a:lvl7pPr>
            <a:lvl8pPr marL="3308299" indent="-220553" eaLnBrk="0" fontAlgn="base" hangingPunct="0">
              <a:spcBef>
                <a:spcPct val="0"/>
              </a:spcBef>
              <a:spcAft>
                <a:spcPct val="0"/>
              </a:spcAft>
              <a:defRPr kumimoji="1" sz="3500" b="1">
                <a:solidFill>
                  <a:schemeClr val="tx1"/>
                </a:solidFill>
                <a:latin typeface="Arial" charset="0"/>
                <a:ea typeface="隶书" pitchFamily="49" charset="-122"/>
              </a:defRPr>
            </a:lvl8pPr>
            <a:lvl9pPr marL="3749406" indent="-220553" eaLnBrk="0" fontAlgn="base" hangingPunct="0">
              <a:spcBef>
                <a:spcPct val="0"/>
              </a:spcBef>
              <a:spcAft>
                <a:spcPct val="0"/>
              </a:spcAft>
              <a:defRPr kumimoji="1" sz="3500" b="1">
                <a:solidFill>
                  <a:schemeClr val="tx1"/>
                </a:solidFill>
                <a:latin typeface="Arial" charset="0"/>
                <a:ea typeface="隶书" pitchFamily="49" charset="-122"/>
              </a:defRPr>
            </a:lvl9pPr>
          </a:lstStyle>
          <a:p>
            <a:pPr eaLnBrk="1" hangingPunct="1"/>
            <a:fld id="{FCE69106-CD9C-44DC-BE3A-BD1DF2E921F6}" type="slidenum">
              <a:rPr lang="zh-CN" altLang="en-US" sz="1200"/>
              <a:pPr eaLnBrk="1" hangingPunct="1"/>
              <a:t>29</a:t>
            </a:fld>
            <a:endParaRPr lang="zh-CN"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smtClean="0"/>
          </a:p>
        </p:txBody>
      </p:sp>
      <p:sp>
        <p:nvSpPr>
          <p:cNvPr id="9114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3500" b="1">
                <a:solidFill>
                  <a:schemeClr val="tx1"/>
                </a:solidFill>
                <a:latin typeface="Arial" charset="0"/>
                <a:ea typeface="隶书" pitchFamily="49" charset="-122"/>
              </a:defRPr>
            </a:lvl1pPr>
            <a:lvl2pPr marL="716798" indent="-275692" eaLnBrk="0" hangingPunct="0">
              <a:defRPr kumimoji="1" sz="3500" b="1">
                <a:solidFill>
                  <a:schemeClr val="tx1"/>
                </a:solidFill>
                <a:latin typeface="Arial" charset="0"/>
                <a:ea typeface="隶书" pitchFamily="49" charset="-122"/>
              </a:defRPr>
            </a:lvl2pPr>
            <a:lvl3pPr marL="1102766" indent="-220553" eaLnBrk="0" hangingPunct="0">
              <a:defRPr kumimoji="1" sz="3500" b="1">
                <a:solidFill>
                  <a:schemeClr val="tx1"/>
                </a:solidFill>
                <a:latin typeface="Arial" charset="0"/>
                <a:ea typeface="隶书" pitchFamily="49" charset="-122"/>
              </a:defRPr>
            </a:lvl3pPr>
            <a:lvl4pPr marL="1543873" indent="-220553" eaLnBrk="0" hangingPunct="0">
              <a:defRPr kumimoji="1" sz="3500" b="1">
                <a:solidFill>
                  <a:schemeClr val="tx1"/>
                </a:solidFill>
                <a:latin typeface="Arial" charset="0"/>
                <a:ea typeface="隶书" pitchFamily="49" charset="-122"/>
              </a:defRPr>
            </a:lvl4pPr>
            <a:lvl5pPr marL="1984980" indent="-220553" eaLnBrk="0" hangingPunct="0">
              <a:defRPr kumimoji="1" sz="3500" b="1">
                <a:solidFill>
                  <a:schemeClr val="tx1"/>
                </a:solidFill>
                <a:latin typeface="Arial" charset="0"/>
                <a:ea typeface="隶书" pitchFamily="49" charset="-122"/>
              </a:defRPr>
            </a:lvl5pPr>
            <a:lvl6pPr marL="2426086" indent="-220553" eaLnBrk="0" fontAlgn="base" hangingPunct="0">
              <a:spcBef>
                <a:spcPct val="0"/>
              </a:spcBef>
              <a:spcAft>
                <a:spcPct val="0"/>
              </a:spcAft>
              <a:defRPr kumimoji="1" sz="3500" b="1">
                <a:solidFill>
                  <a:schemeClr val="tx1"/>
                </a:solidFill>
                <a:latin typeface="Arial" charset="0"/>
                <a:ea typeface="隶书" pitchFamily="49" charset="-122"/>
              </a:defRPr>
            </a:lvl6pPr>
            <a:lvl7pPr marL="2867193" indent="-220553" eaLnBrk="0" fontAlgn="base" hangingPunct="0">
              <a:spcBef>
                <a:spcPct val="0"/>
              </a:spcBef>
              <a:spcAft>
                <a:spcPct val="0"/>
              </a:spcAft>
              <a:defRPr kumimoji="1" sz="3500" b="1">
                <a:solidFill>
                  <a:schemeClr val="tx1"/>
                </a:solidFill>
                <a:latin typeface="Arial" charset="0"/>
                <a:ea typeface="隶书" pitchFamily="49" charset="-122"/>
              </a:defRPr>
            </a:lvl7pPr>
            <a:lvl8pPr marL="3308299" indent="-220553" eaLnBrk="0" fontAlgn="base" hangingPunct="0">
              <a:spcBef>
                <a:spcPct val="0"/>
              </a:spcBef>
              <a:spcAft>
                <a:spcPct val="0"/>
              </a:spcAft>
              <a:defRPr kumimoji="1" sz="3500" b="1">
                <a:solidFill>
                  <a:schemeClr val="tx1"/>
                </a:solidFill>
                <a:latin typeface="Arial" charset="0"/>
                <a:ea typeface="隶书" pitchFamily="49" charset="-122"/>
              </a:defRPr>
            </a:lvl8pPr>
            <a:lvl9pPr marL="3749406" indent="-220553" eaLnBrk="0" fontAlgn="base" hangingPunct="0">
              <a:spcBef>
                <a:spcPct val="0"/>
              </a:spcBef>
              <a:spcAft>
                <a:spcPct val="0"/>
              </a:spcAft>
              <a:defRPr kumimoji="1" sz="3500" b="1">
                <a:solidFill>
                  <a:schemeClr val="tx1"/>
                </a:solidFill>
                <a:latin typeface="Arial" charset="0"/>
                <a:ea typeface="隶书" pitchFamily="49" charset="-122"/>
              </a:defRPr>
            </a:lvl9pPr>
          </a:lstStyle>
          <a:p>
            <a:pPr eaLnBrk="1" hangingPunct="1"/>
            <a:fld id="{BD53CC58-4FAE-428C-926A-E881C46FEF2C}" type="slidenum">
              <a:rPr lang="zh-CN" altLang="en-US" sz="1200"/>
              <a:pPr eaLnBrk="1" hangingPunct="1"/>
              <a:t>30</a:t>
            </a:fld>
            <a:endParaRPr lang="zh-CN"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smtClean="0"/>
          </a:p>
        </p:txBody>
      </p:sp>
      <p:sp>
        <p:nvSpPr>
          <p:cNvPr id="9216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3500" b="1">
                <a:solidFill>
                  <a:schemeClr val="tx1"/>
                </a:solidFill>
                <a:latin typeface="Arial" charset="0"/>
                <a:ea typeface="隶书" pitchFamily="49" charset="-122"/>
              </a:defRPr>
            </a:lvl1pPr>
            <a:lvl2pPr marL="716798" indent="-275692" eaLnBrk="0" hangingPunct="0">
              <a:defRPr kumimoji="1" sz="3500" b="1">
                <a:solidFill>
                  <a:schemeClr val="tx1"/>
                </a:solidFill>
                <a:latin typeface="Arial" charset="0"/>
                <a:ea typeface="隶书" pitchFamily="49" charset="-122"/>
              </a:defRPr>
            </a:lvl2pPr>
            <a:lvl3pPr marL="1102766" indent="-220553" eaLnBrk="0" hangingPunct="0">
              <a:defRPr kumimoji="1" sz="3500" b="1">
                <a:solidFill>
                  <a:schemeClr val="tx1"/>
                </a:solidFill>
                <a:latin typeface="Arial" charset="0"/>
                <a:ea typeface="隶书" pitchFamily="49" charset="-122"/>
              </a:defRPr>
            </a:lvl3pPr>
            <a:lvl4pPr marL="1543873" indent="-220553" eaLnBrk="0" hangingPunct="0">
              <a:defRPr kumimoji="1" sz="3500" b="1">
                <a:solidFill>
                  <a:schemeClr val="tx1"/>
                </a:solidFill>
                <a:latin typeface="Arial" charset="0"/>
                <a:ea typeface="隶书" pitchFamily="49" charset="-122"/>
              </a:defRPr>
            </a:lvl4pPr>
            <a:lvl5pPr marL="1984980" indent="-220553" eaLnBrk="0" hangingPunct="0">
              <a:defRPr kumimoji="1" sz="3500" b="1">
                <a:solidFill>
                  <a:schemeClr val="tx1"/>
                </a:solidFill>
                <a:latin typeface="Arial" charset="0"/>
                <a:ea typeface="隶书" pitchFamily="49" charset="-122"/>
              </a:defRPr>
            </a:lvl5pPr>
            <a:lvl6pPr marL="2426086" indent="-220553" eaLnBrk="0" fontAlgn="base" hangingPunct="0">
              <a:spcBef>
                <a:spcPct val="0"/>
              </a:spcBef>
              <a:spcAft>
                <a:spcPct val="0"/>
              </a:spcAft>
              <a:defRPr kumimoji="1" sz="3500" b="1">
                <a:solidFill>
                  <a:schemeClr val="tx1"/>
                </a:solidFill>
                <a:latin typeface="Arial" charset="0"/>
                <a:ea typeface="隶书" pitchFamily="49" charset="-122"/>
              </a:defRPr>
            </a:lvl6pPr>
            <a:lvl7pPr marL="2867193" indent="-220553" eaLnBrk="0" fontAlgn="base" hangingPunct="0">
              <a:spcBef>
                <a:spcPct val="0"/>
              </a:spcBef>
              <a:spcAft>
                <a:spcPct val="0"/>
              </a:spcAft>
              <a:defRPr kumimoji="1" sz="3500" b="1">
                <a:solidFill>
                  <a:schemeClr val="tx1"/>
                </a:solidFill>
                <a:latin typeface="Arial" charset="0"/>
                <a:ea typeface="隶书" pitchFamily="49" charset="-122"/>
              </a:defRPr>
            </a:lvl7pPr>
            <a:lvl8pPr marL="3308299" indent="-220553" eaLnBrk="0" fontAlgn="base" hangingPunct="0">
              <a:spcBef>
                <a:spcPct val="0"/>
              </a:spcBef>
              <a:spcAft>
                <a:spcPct val="0"/>
              </a:spcAft>
              <a:defRPr kumimoji="1" sz="3500" b="1">
                <a:solidFill>
                  <a:schemeClr val="tx1"/>
                </a:solidFill>
                <a:latin typeface="Arial" charset="0"/>
                <a:ea typeface="隶书" pitchFamily="49" charset="-122"/>
              </a:defRPr>
            </a:lvl8pPr>
            <a:lvl9pPr marL="3749406" indent="-220553" eaLnBrk="0" fontAlgn="base" hangingPunct="0">
              <a:spcBef>
                <a:spcPct val="0"/>
              </a:spcBef>
              <a:spcAft>
                <a:spcPct val="0"/>
              </a:spcAft>
              <a:defRPr kumimoji="1" sz="3500" b="1">
                <a:solidFill>
                  <a:schemeClr val="tx1"/>
                </a:solidFill>
                <a:latin typeface="Arial" charset="0"/>
                <a:ea typeface="隶书" pitchFamily="49" charset="-122"/>
              </a:defRPr>
            </a:lvl9pPr>
          </a:lstStyle>
          <a:p>
            <a:pPr eaLnBrk="1" hangingPunct="1"/>
            <a:fld id="{009F30EA-5F74-4081-9B7A-A2F176891A8B}" type="slidenum">
              <a:rPr lang="zh-CN" altLang="en-US" sz="1200"/>
              <a:pPr eaLnBrk="1" hangingPunct="1"/>
              <a:t>31</a:t>
            </a:fld>
            <a:endParaRPr lang="zh-CN"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smtClean="0"/>
          </a:p>
        </p:txBody>
      </p:sp>
      <p:sp>
        <p:nvSpPr>
          <p:cNvPr id="931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3500" b="1">
                <a:solidFill>
                  <a:schemeClr val="tx1"/>
                </a:solidFill>
                <a:latin typeface="Arial" charset="0"/>
                <a:ea typeface="隶书" pitchFamily="49" charset="-122"/>
              </a:defRPr>
            </a:lvl1pPr>
            <a:lvl2pPr marL="716798" indent="-275692" eaLnBrk="0" hangingPunct="0">
              <a:defRPr kumimoji="1" sz="3500" b="1">
                <a:solidFill>
                  <a:schemeClr val="tx1"/>
                </a:solidFill>
                <a:latin typeface="Arial" charset="0"/>
                <a:ea typeface="隶书" pitchFamily="49" charset="-122"/>
              </a:defRPr>
            </a:lvl2pPr>
            <a:lvl3pPr marL="1102766" indent="-220553" eaLnBrk="0" hangingPunct="0">
              <a:defRPr kumimoji="1" sz="3500" b="1">
                <a:solidFill>
                  <a:schemeClr val="tx1"/>
                </a:solidFill>
                <a:latin typeface="Arial" charset="0"/>
                <a:ea typeface="隶书" pitchFamily="49" charset="-122"/>
              </a:defRPr>
            </a:lvl3pPr>
            <a:lvl4pPr marL="1543873" indent="-220553" eaLnBrk="0" hangingPunct="0">
              <a:defRPr kumimoji="1" sz="3500" b="1">
                <a:solidFill>
                  <a:schemeClr val="tx1"/>
                </a:solidFill>
                <a:latin typeface="Arial" charset="0"/>
                <a:ea typeface="隶书" pitchFamily="49" charset="-122"/>
              </a:defRPr>
            </a:lvl4pPr>
            <a:lvl5pPr marL="1984980" indent="-220553" eaLnBrk="0" hangingPunct="0">
              <a:defRPr kumimoji="1" sz="3500" b="1">
                <a:solidFill>
                  <a:schemeClr val="tx1"/>
                </a:solidFill>
                <a:latin typeface="Arial" charset="0"/>
                <a:ea typeface="隶书" pitchFamily="49" charset="-122"/>
              </a:defRPr>
            </a:lvl5pPr>
            <a:lvl6pPr marL="2426086" indent="-220553" eaLnBrk="0" fontAlgn="base" hangingPunct="0">
              <a:spcBef>
                <a:spcPct val="0"/>
              </a:spcBef>
              <a:spcAft>
                <a:spcPct val="0"/>
              </a:spcAft>
              <a:defRPr kumimoji="1" sz="3500" b="1">
                <a:solidFill>
                  <a:schemeClr val="tx1"/>
                </a:solidFill>
                <a:latin typeface="Arial" charset="0"/>
                <a:ea typeface="隶书" pitchFamily="49" charset="-122"/>
              </a:defRPr>
            </a:lvl6pPr>
            <a:lvl7pPr marL="2867193" indent="-220553" eaLnBrk="0" fontAlgn="base" hangingPunct="0">
              <a:spcBef>
                <a:spcPct val="0"/>
              </a:spcBef>
              <a:spcAft>
                <a:spcPct val="0"/>
              </a:spcAft>
              <a:defRPr kumimoji="1" sz="3500" b="1">
                <a:solidFill>
                  <a:schemeClr val="tx1"/>
                </a:solidFill>
                <a:latin typeface="Arial" charset="0"/>
                <a:ea typeface="隶书" pitchFamily="49" charset="-122"/>
              </a:defRPr>
            </a:lvl7pPr>
            <a:lvl8pPr marL="3308299" indent="-220553" eaLnBrk="0" fontAlgn="base" hangingPunct="0">
              <a:spcBef>
                <a:spcPct val="0"/>
              </a:spcBef>
              <a:spcAft>
                <a:spcPct val="0"/>
              </a:spcAft>
              <a:defRPr kumimoji="1" sz="3500" b="1">
                <a:solidFill>
                  <a:schemeClr val="tx1"/>
                </a:solidFill>
                <a:latin typeface="Arial" charset="0"/>
                <a:ea typeface="隶书" pitchFamily="49" charset="-122"/>
              </a:defRPr>
            </a:lvl8pPr>
            <a:lvl9pPr marL="3749406" indent="-220553" eaLnBrk="0" fontAlgn="base" hangingPunct="0">
              <a:spcBef>
                <a:spcPct val="0"/>
              </a:spcBef>
              <a:spcAft>
                <a:spcPct val="0"/>
              </a:spcAft>
              <a:defRPr kumimoji="1" sz="3500" b="1">
                <a:solidFill>
                  <a:schemeClr val="tx1"/>
                </a:solidFill>
                <a:latin typeface="Arial" charset="0"/>
                <a:ea typeface="隶书" pitchFamily="49" charset="-122"/>
              </a:defRPr>
            </a:lvl9pPr>
          </a:lstStyle>
          <a:p>
            <a:pPr eaLnBrk="1" hangingPunct="1"/>
            <a:fld id="{C35241E3-167C-4A3E-9691-BE6362245740}" type="slidenum">
              <a:rPr lang="zh-CN" altLang="en-US" sz="1200"/>
              <a:pPr eaLnBrk="1" hangingPunct="1"/>
              <a:t>32</a:t>
            </a:fld>
            <a:endParaRPr lang="zh-CN"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smtClean="0"/>
          </a:p>
        </p:txBody>
      </p:sp>
      <p:sp>
        <p:nvSpPr>
          <p:cNvPr id="942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3500" b="1">
                <a:solidFill>
                  <a:schemeClr val="tx1"/>
                </a:solidFill>
                <a:latin typeface="Arial" charset="0"/>
                <a:ea typeface="隶书" pitchFamily="49" charset="-122"/>
              </a:defRPr>
            </a:lvl1pPr>
            <a:lvl2pPr marL="716798" indent="-275692" eaLnBrk="0" hangingPunct="0">
              <a:defRPr kumimoji="1" sz="3500" b="1">
                <a:solidFill>
                  <a:schemeClr val="tx1"/>
                </a:solidFill>
                <a:latin typeface="Arial" charset="0"/>
                <a:ea typeface="隶书" pitchFamily="49" charset="-122"/>
              </a:defRPr>
            </a:lvl2pPr>
            <a:lvl3pPr marL="1102766" indent="-220553" eaLnBrk="0" hangingPunct="0">
              <a:defRPr kumimoji="1" sz="3500" b="1">
                <a:solidFill>
                  <a:schemeClr val="tx1"/>
                </a:solidFill>
                <a:latin typeface="Arial" charset="0"/>
                <a:ea typeface="隶书" pitchFamily="49" charset="-122"/>
              </a:defRPr>
            </a:lvl3pPr>
            <a:lvl4pPr marL="1543873" indent="-220553" eaLnBrk="0" hangingPunct="0">
              <a:defRPr kumimoji="1" sz="3500" b="1">
                <a:solidFill>
                  <a:schemeClr val="tx1"/>
                </a:solidFill>
                <a:latin typeface="Arial" charset="0"/>
                <a:ea typeface="隶书" pitchFamily="49" charset="-122"/>
              </a:defRPr>
            </a:lvl4pPr>
            <a:lvl5pPr marL="1984980" indent="-220553" eaLnBrk="0" hangingPunct="0">
              <a:defRPr kumimoji="1" sz="3500" b="1">
                <a:solidFill>
                  <a:schemeClr val="tx1"/>
                </a:solidFill>
                <a:latin typeface="Arial" charset="0"/>
                <a:ea typeface="隶书" pitchFamily="49" charset="-122"/>
              </a:defRPr>
            </a:lvl5pPr>
            <a:lvl6pPr marL="2426086" indent="-220553" eaLnBrk="0" fontAlgn="base" hangingPunct="0">
              <a:spcBef>
                <a:spcPct val="0"/>
              </a:spcBef>
              <a:spcAft>
                <a:spcPct val="0"/>
              </a:spcAft>
              <a:defRPr kumimoji="1" sz="3500" b="1">
                <a:solidFill>
                  <a:schemeClr val="tx1"/>
                </a:solidFill>
                <a:latin typeface="Arial" charset="0"/>
                <a:ea typeface="隶书" pitchFamily="49" charset="-122"/>
              </a:defRPr>
            </a:lvl6pPr>
            <a:lvl7pPr marL="2867193" indent="-220553" eaLnBrk="0" fontAlgn="base" hangingPunct="0">
              <a:spcBef>
                <a:spcPct val="0"/>
              </a:spcBef>
              <a:spcAft>
                <a:spcPct val="0"/>
              </a:spcAft>
              <a:defRPr kumimoji="1" sz="3500" b="1">
                <a:solidFill>
                  <a:schemeClr val="tx1"/>
                </a:solidFill>
                <a:latin typeface="Arial" charset="0"/>
                <a:ea typeface="隶书" pitchFamily="49" charset="-122"/>
              </a:defRPr>
            </a:lvl7pPr>
            <a:lvl8pPr marL="3308299" indent="-220553" eaLnBrk="0" fontAlgn="base" hangingPunct="0">
              <a:spcBef>
                <a:spcPct val="0"/>
              </a:spcBef>
              <a:spcAft>
                <a:spcPct val="0"/>
              </a:spcAft>
              <a:defRPr kumimoji="1" sz="3500" b="1">
                <a:solidFill>
                  <a:schemeClr val="tx1"/>
                </a:solidFill>
                <a:latin typeface="Arial" charset="0"/>
                <a:ea typeface="隶书" pitchFamily="49" charset="-122"/>
              </a:defRPr>
            </a:lvl8pPr>
            <a:lvl9pPr marL="3749406" indent="-220553" eaLnBrk="0" fontAlgn="base" hangingPunct="0">
              <a:spcBef>
                <a:spcPct val="0"/>
              </a:spcBef>
              <a:spcAft>
                <a:spcPct val="0"/>
              </a:spcAft>
              <a:defRPr kumimoji="1" sz="3500" b="1">
                <a:solidFill>
                  <a:schemeClr val="tx1"/>
                </a:solidFill>
                <a:latin typeface="Arial" charset="0"/>
                <a:ea typeface="隶书" pitchFamily="49" charset="-122"/>
              </a:defRPr>
            </a:lvl9pPr>
          </a:lstStyle>
          <a:p>
            <a:pPr eaLnBrk="1" hangingPunct="1"/>
            <a:fld id="{3756F6A2-C9C8-46FC-8083-8F370D9B6CAA}" type="slidenum">
              <a:rPr lang="zh-CN" altLang="en-US" sz="1200"/>
              <a:pPr eaLnBrk="1" hangingPunct="1"/>
              <a:t>33</a:t>
            </a:fld>
            <a:endParaRPr lang="zh-CN"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smtClean="0"/>
          </a:p>
        </p:txBody>
      </p:sp>
      <p:sp>
        <p:nvSpPr>
          <p:cNvPr id="9523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3500" b="1">
                <a:solidFill>
                  <a:schemeClr val="tx1"/>
                </a:solidFill>
                <a:latin typeface="Arial" charset="0"/>
                <a:ea typeface="隶书" pitchFamily="49" charset="-122"/>
              </a:defRPr>
            </a:lvl1pPr>
            <a:lvl2pPr marL="716798" indent="-275692" eaLnBrk="0" hangingPunct="0">
              <a:defRPr kumimoji="1" sz="3500" b="1">
                <a:solidFill>
                  <a:schemeClr val="tx1"/>
                </a:solidFill>
                <a:latin typeface="Arial" charset="0"/>
                <a:ea typeface="隶书" pitchFamily="49" charset="-122"/>
              </a:defRPr>
            </a:lvl2pPr>
            <a:lvl3pPr marL="1102766" indent="-220553" eaLnBrk="0" hangingPunct="0">
              <a:defRPr kumimoji="1" sz="3500" b="1">
                <a:solidFill>
                  <a:schemeClr val="tx1"/>
                </a:solidFill>
                <a:latin typeface="Arial" charset="0"/>
                <a:ea typeface="隶书" pitchFamily="49" charset="-122"/>
              </a:defRPr>
            </a:lvl3pPr>
            <a:lvl4pPr marL="1543873" indent="-220553" eaLnBrk="0" hangingPunct="0">
              <a:defRPr kumimoji="1" sz="3500" b="1">
                <a:solidFill>
                  <a:schemeClr val="tx1"/>
                </a:solidFill>
                <a:latin typeface="Arial" charset="0"/>
                <a:ea typeface="隶书" pitchFamily="49" charset="-122"/>
              </a:defRPr>
            </a:lvl4pPr>
            <a:lvl5pPr marL="1984980" indent="-220553" eaLnBrk="0" hangingPunct="0">
              <a:defRPr kumimoji="1" sz="3500" b="1">
                <a:solidFill>
                  <a:schemeClr val="tx1"/>
                </a:solidFill>
                <a:latin typeface="Arial" charset="0"/>
                <a:ea typeface="隶书" pitchFamily="49" charset="-122"/>
              </a:defRPr>
            </a:lvl5pPr>
            <a:lvl6pPr marL="2426086" indent="-220553" eaLnBrk="0" fontAlgn="base" hangingPunct="0">
              <a:spcBef>
                <a:spcPct val="0"/>
              </a:spcBef>
              <a:spcAft>
                <a:spcPct val="0"/>
              </a:spcAft>
              <a:defRPr kumimoji="1" sz="3500" b="1">
                <a:solidFill>
                  <a:schemeClr val="tx1"/>
                </a:solidFill>
                <a:latin typeface="Arial" charset="0"/>
                <a:ea typeface="隶书" pitchFamily="49" charset="-122"/>
              </a:defRPr>
            </a:lvl6pPr>
            <a:lvl7pPr marL="2867193" indent="-220553" eaLnBrk="0" fontAlgn="base" hangingPunct="0">
              <a:spcBef>
                <a:spcPct val="0"/>
              </a:spcBef>
              <a:spcAft>
                <a:spcPct val="0"/>
              </a:spcAft>
              <a:defRPr kumimoji="1" sz="3500" b="1">
                <a:solidFill>
                  <a:schemeClr val="tx1"/>
                </a:solidFill>
                <a:latin typeface="Arial" charset="0"/>
                <a:ea typeface="隶书" pitchFamily="49" charset="-122"/>
              </a:defRPr>
            </a:lvl7pPr>
            <a:lvl8pPr marL="3308299" indent="-220553" eaLnBrk="0" fontAlgn="base" hangingPunct="0">
              <a:spcBef>
                <a:spcPct val="0"/>
              </a:spcBef>
              <a:spcAft>
                <a:spcPct val="0"/>
              </a:spcAft>
              <a:defRPr kumimoji="1" sz="3500" b="1">
                <a:solidFill>
                  <a:schemeClr val="tx1"/>
                </a:solidFill>
                <a:latin typeface="Arial" charset="0"/>
                <a:ea typeface="隶书" pitchFamily="49" charset="-122"/>
              </a:defRPr>
            </a:lvl8pPr>
            <a:lvl9pPr marL="3749406" indent="-220553" eaLnBrk="0" fontAlgn="base" hangingPunct="0">
              <a:spcBef>
                <a:spcPct val="0"/>
              </a:spcBef>
              <a:spcAft>
                <a:spcPct val="0"/>
              </a:spcAft>
              <a:defRPr kumimoji="1" sz="3500" b="1">
                <a:solidFill>
                  <a:schemeClr val="tx1"/>
                </a:solidFill>
                <a:latin typeface="Arial" charset="0"/>
                <a:ea typeface="隶书" pitchFamily="49" charset="-122"/>
              </a:defRPr>
            </a:lvl9pPr>
          </a:lstStyle>
          <a:p>
            <a:pPr eaLnBrk="1" hangingPunct="1"/>
            <a:fld id="{2445B0B5-549F-4BB0-8E8B-FB27A720365D}" type="slidenum">
              <a:rPr lang="zh-CN" altLang="en-US" sz="1200"/>
              <a:pPr eaLnBrk="1" hangingPunct="1"/>
              <a:t>34</a:t>
            </a:fld>
            <a:endParaRPr lang="zh-CN"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smtClean="0"/>
          </a:p>
        </p:txBody>
      </p:sp>
      <p:sp>
        <p:nvSpPr>
          <p:cNvPr id="962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3500" b="1">
                <a:solidFill>
                  <a:schemeClr val="tx1"/>
                </a:solidFill>
                <a:latin typeface="Arial" charset="0"/>
                <a:ea typeface="隶书" pitchFamily="49" charset="-122"/>
              </a:defRPr>
            </a:lvl1pPr>
            <a:lvl2pPr marL="716798" indent="-275692" eaLnBrk="0" hangingPunct="0">
              <a:defRPr kumimoji="1" sz="3500" b="1">
                <a:solidFill>
                  <a:schemeClr val="tx1"/>
                </a:solidFill>
                <a:latin typeface="Arial" charset="0"/>
                <a:ea typeface="隶书" pitchFamily="49" charset="-122"/>
              </a:defRPr>
            </a:lvl2pPr>
            <a:lvl3pPr marL="1102766" indent="-220553" eaLnBrk="0" hangingPunct="0">
              <a:defRPr kumimoji="1" sz="3500" b="1">
                <a:solidFill>
                  <a:schemeClr val="tx1"/>
                </a:solidFill>
                <a:latin typeface="Arial" charset="0"/>
                <a:ea typeface="隶书" pitchFamily="49" charset="-122"/>
              </a:defRPr>
            </a:lvl3pPr>
            <a:lvl4pPr marL="1543873" indent="-220553" eaLnBrk="0" hangingPunct="0">
              <a:defRPr kumimoji="1" sz="3500" b="1">
                <a:solidFill>
                  <a:schemeClr val="tx1"/>
                </a:solidFill>
                <a:latin typeface="Arial" charset="0"/>
                <a:ea typeface="隶书" pitchFamily="49" charset="-122"/>
              </a:defRPr>
            </a:lvl4pPr>
            <a:lvl5pPr marL="1984980" indent="-220553" eaLnBrk="0" hangingPunct="0">
              <a:defRPr kumimoji="1" sz="3500" b="1">
                <a:solidFill>
                  <a:schemeClr val="tx1"/>
                </a:solidFill>
                <a:latin typeface="Arial" charset="0"/>
                <a:ea typeface="隶书" pitchFamily="49" charset="-122"/>
              </a:defRPr>
            </a:lvl5pPr>
            <a:lvl6pPr marL="2426086" indent="-220553" eaLnBrk="0" fontAlgn="base" hangingPunct="0">
              <a:spcBef>
                <a:spcPct val="0"/>
              </a:spcBef>
              <a:spcAft>
                <a:spcPct val="0"/>
              </a:spcAft>
              <a:defRPr kumimoji="1" sz="3500" b="1">
                <a:solidFill>
                  <a:schemeClr val="tx1"/>
                </a:solidFill>
                <a:latin typeface="Arial" charset="0"/>
                <a:ea typeface="隶书" pitchFamily="49" charset="-122"/>
              </a:defRPr>
            </a:lvl6pPr>
            <a:lvl7pPr marL="2867193" indent="-220553" eaLnBrk="0" fontAlgn="base" hangingPunct="0">
              <a:spcBef>
                <a:spcPct val="0"/>
              </a:spcBef>
              <a:spcAft>
                <a:spcPct val="0"/>
              </a:spcAft>
              <a:defRPr kumimoji="1" sz="3500" b="1">
                <a:solidFill>
                  <a:schemeClr val="tx1"/>
                </a:solidFill>
                <a:latin typeface="Arial" charset="0"/>
                <a:ea typeface="隶书" pitchFamily="49" charset="-122"/>
              </a:defRPr>
            </a:lvl7pPr>
            <a:lvl8pPr marL="3308299" indent="-220553" eaLnBrk="0" fontAlgn="base" hangingPunct="0">
              <a:spcBef>
                <a:spcPct val="0"/>
              </a:spcBef>
              <a:spcAft>
                <a:spcPct val="0"/>
              </a:spcAft>
              <a:defRPr kumimoji="1" sz="3500" b="1">
                <a:solidFill>
                  <a:schemeClr val="tx1"/>
                </a:solidFill>
                <a:latin typeface="Arial" charset="0"/>
                <a:ea typeface="隶书" pitchFamily="49" charset="-122"/>
              </a:defRPr>
            </a:lvl8pPr>
            <a:lvl9pPr marL="3749406" indent="-220553" eaLnBrk="0" fontAlgn="base" hangingPunct="0">
              <a:spcBef>
                <a:spcPct val="0"/>
              </a:spcBef>
              <a:spcAft>
                <a:spcPct val="0"/>
              </a:spcAft>
              <a:defRPr kumimoji="1" sz="3500" b="1">
                <a:solidFill>
                  <a:schemeClr val="tx1"/>
                </a:solidFill>
                <a:latin typeface="Arial" charset="0"/>
                <a:ea typeface="隶书" pitchFamily="49" charset="-122"/>
              </a:defRPr>
            </a:lvl9pPr>
          </a:lstStyle>
          <a:p>
            <a:pPr eaLnBrk="1" hangingPunct="1"/>
            <a:fld id="{0A1776B4-D2A6-417D-8C1D-6D5553926B5F}" type="slidenum">
              <a:rPr lang="zh-CN" altLang="en-US" sz="1200"/>
              <a:pPr eaLnBrk="1" hangingPunct="1"/>
              <a:t>35</a:t>
            </a:fld>
            <a:endParaRPr lang="zh-CN"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7ACA3F1-F4DA-4E6B-938C-22BB5DC5E84B}" type="slidenum">
              <a:rPr lang="en-US" altLang="zh-CN" smtClean="0"/>
              <a:pPr/>
              <a:t>18</a:t>
            </a:fld>
            <a:endParaRPr lang="en-US" altLang="zh-CN"/>
          </a:p>
        </p:txBody>
      </p:sp>
    </p:spTree>
    <p:extLst>
      <p:ext uri="{BB962C8B-B14F-4D97-AF65-F5344CB8AC3E}">
        <p14:creationId xmlns:p14="http://schemas.microsoft.com/office/powerpoint/2010/main" val="35183870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7ACA3F1-F4DA-4E6B-938C-22BB5DC5E84B}" type="slidenum">
              <a:rPr lang="en-US" altLang="zh-CN" smtClean="0"/>
              <a:pPr/>
              <a:t>36</a:t>
            </a:fld>
            <a:endParaRPr lang="en-US" altLang="zh-CN"/>
          </a:p>
        </p:txBody>
      </p:sp>
    </p:spTree>
    <p:extLst>
      <p:ext uri="{BB962C8B-B14F-4D97-AF65-F5344CB8AC3E}">
        <p14:creationId xmlns:p14="http://schemas.microsoft.com/office/powerpoint/2010/main" val="35183870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7ACA3F1-F4DA-4E6B-938C-22BB5DC5E84B}" type="slidenum">
              <a:rPr lang="en-US" altLang="zh-CN" smtClean="0"/>
              <a:pPr/>
              <a:t>37</a:t>
            </a:fld>
            <a:endParaRPr lang="en-US" altLang="zh-CN"/>
          </a:p>
        </p:txBody>
      </p:sp>
    </p:spTree>
    <p:extLst>
      <p:ext uri="{BB962C8B-B14F-4D97-AF65-F5344CB8AC3E}">
        <p14:creationId xmlns:p14="http://schemas.microsoft.com/office/powerpoint/2010/main" val="35183870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7ACA3F1-F4DA-4E6B-938C-22BB5DC5E84B}" type="slidenum">
              <a:rPr lang="en-US" altLang="zh-CN" smtClean="0"/>
              <a:pPr/>
              <a:t>38</a:t>
            </a:fld>
            <a:endParaRPr lang="en-US" altLang="zh-CN"/>
          </a:p>
        </p:txBody>
      </p:sp>
    </p:spTree>
    <p:extLst>
      <p:ext uri="{BB962C8B-B14F-4D97-AF65-F5344CB8AC3E}">
        <p14:creationId xmlns:p14="http://schemas.microsoft.com/office/powerpoint/2010/main" val="35183870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7ACA3F1-F4DA-4E6B-938C-22BB5DC5E84B}" type="slidenum">
              <a:rPr lang="en-US" altLang="zh-CN" smtClean="0"/>
              <a:pPr/>
              <a:t>39</a:t>
            </a:fld>
            <a:endParaRPr lang="en-US" altLang="zh-CN"/>
          </a:p>
        </p:txBody>
      </p:sp>
    </p:spTree>
    <p:extLst>
      <p:ext uri="{BB962C8B-B14F-4D97-AF65-F5344CB8AC3E}">
        <p14:creationId xmlns:p14="http://schemas.microsoft.com/office/powerpoint/2010/main" val="35183870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7ACA3F1-F4DA-4E6B-938C-22BB5DC5E84B}" type="slidenum">
              <a:rPr lang="en-US" altLang="zh-CN" smtClean="0"/>
              <a:pPr/>
              <a:t>40</a:t>
            </a:fld>
            <a:endParaRPr lang="en-US" altLang="zh-CN"/>
          </a:p>
        </p:txBody>
      </p:sp>
    </p:spTree>
    <p:extLst>
      <p:ext uri="{BB962C8B-B14F-4D97-AF65-F5344CB8AC3E}">
        <p14:creationId xmlns:p14="http://schemas.microsoft.com/office/powerpoint/2010/main" val="35183870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7ACA3F1-F4DA-4E6B-938C-22BB5DC5E84B}" type="slidenum">
              <a:rPr lang="en-US" altLang="zh-CN" smtClean="0"/>
              <a:pPr/>
              <a:t>41</a:t>
            </a:fld>
            <a:endParaRPr lang="en-US" altLang="zh-CN"/>
          </a:p>
        </p:txBody>
      </p:sp>
    </p:spTree>
    <p:extLst>
      <p:ext uri="{BB962C8B-B14F-4D97-AF65-F5344CB8AC3E}">
        <p14:creationId xmlns:p14="http://schemas.microsoft.com/office/powerpoint/2010/main" val="35183870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7ACA3F1-F4DA-4E6B-938C-22BB5DC5E84B}" type="slidenum">
              <a:rPr lang="en-US" altLang="zh-CN" smtClean="0"/>
              <a:pPr/>
              <a:t>42</a:t>
            </a:fld>
            <a:endParaRPr lang="en-US" altLang="zh-CN"/>
          </a:p>
        </p:txBody>
      </p:sp>
    </p:spTree>
    <p:extLst>
      <p:ext uri="{BB962C8B-B14F-4D97-AF65-F5344CB8AC3E}">
        <p14:creationId xmlns:p14="http://schemas.microsoft.com/office/powerpoint/2010/main" val="35183870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smtClean="0"/>
          </a:p>
        </p:txBody>
      </p:sp>
      <p:sp>
        <p:nvSpPr>
          <p:cNvPr id="13722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3500" b="1">
                <a:solidFill>
                  <a:schemeClr val="tx1"/>
                </a:solidFill>
                <a:latin typeface="Arial" charset="0"/>
                <a:ea typeface="隶书" pitchFamily="49" charset="-122"/>
              </a:defRPr>
            </a:lvl1pPr>
            <a:lvl2pPr marL="716798" indent="-275692" eaLnBrk="0" hangingPunct="0">
              <a:defRPr kumimoji="1" sz="3500" b="1">
                <a:solidFill>
                  <a:schemeClr val="tx1"/>
                </a:solidFill>
                <a:latin typeface="Arial" charset="0"/>
                <a:ea typeface="隶书" pitchFamily="49" charset="-122"/>
              </a:defRPr>
            </a:lvl2pPr>
            <a:lvl3pPr marL="1102766" indent="-220553" eaLnBrk="0" hangingPunct="0">
              <a:defRPr kumimoji="1" sz="3500" b="1">
                <a:solidFill>
                  <a:schemeClr val="tx1"/>
                </a:solidFill>
                <a:latin typeface="Arial" charset="0"/>
                <a:ea typeface="隶书" pitchFamily="49" charset="-122"/>
              </a:defRPr>
            </a:lvl3pPr>
            <a:lvl4pPr marL="1543873" indent="-220553" eaLnBrk="0" hangingPunct="0">
              <a:defRPr kumimoji="1" sz="3500" b="1">
                <a:solidFill>
                  <a:schemeClr val="tx1"/>
                </a:solidFill>
                <a:latin typeface="Arial" charset="0"/>
                <a:ea typeface="隶书" pitchFamily="49" charset="-122"/>
              </a:defRPr>
            </a:lvl4pPr>
            <a:lvl5pPr marL="1984980" indent="-220553" eaLnBrk="0" hangingPunct="0">
              <a:defRPr kumimoji="1" sz="3500" b="1">
                <a:solidFill>
                  <a:schemeClr val="tx1"/>
                </a:solidFill>
                <a:latin typeface="Arial" charset="0"/>
                <a:ea typeface="隶书" pitchFamily="49" charset="-122"/>
              </a:defRPr>
            </a:lvl5pPr>
            <a:lvl6pPr marL="2426086" indent="-220553" eaLnBrk="0" fontAlgn="base" hangingPunct="0">
              <a:spcBef>
                <a:spcPct val="0"/>
              </a:spcBef>
              <a:spcAft>
                <a:spcPct val="0"/>
              </a:spcAft>
              <a:defRPr kumimoji="1" sz="3500" b="1">
                <a:solidFill>
                  <a:schemeClr val="tx1"/>
                </a:solidFill>
                <a:latin typeface="Arial" charset="0"/>
                <a:ea typeface="隶书" pitchFamily="49" charset="-122"/>
              </a:defRPr>
            </a:lvl6pPr>
            <a:lvl7pPr marL="2867193" indent="-220553" eaLnBrk="0" fontAlgn="base" hangingPunct="0">
              <a:spcBef>
                <a:spcPct val="0"/>
              </a:spcBef>
              <a:spcAft>
                <a:spcPct val="0"/>
              </a:spcAft>
              <a:defRPr kumimoji="1" sz="3500" b="1">
                <a:solidFill>
                  <a:schemeClr val="tx1"/>
                </a:solidFill>
                <a:latin typeface="Arial" charset="0"/>
                <a:ea typeface="隶书" pitchFamily="49" charset="-122"/>
              </a:defRPr>
            </a:lvl7pPr>
            <a:lvl8pPr marL="3308299" indent="-220553" eaLnBrk="0" fontAlgn="base" hangingPunct="0">
              <a:spcBef>
                <a:spcPct val="0"/>
              </a:spcBef>
              <a:spcAft>
                <a:spcPct val="0"/>
              </a:spcAft>
              <a:defRPr kumimoji="1" sz="3500" b="1">
                <a:solidFill>
                  <a:schemeClr val="tx1"/>
                </a:solidFill>
                <a:latin typeface="Arial" charset="0"/>
                <a:ea typeface="隶书" pitchFamily="49" charset="-122"/>
              </a:defRPr>
            </a:lvl8pPr>
            <a:lvl9pPr marL="3749406" indent="-220553" eaLnBrk="0" fontAlgn="base" hangingPunct="0">
              <a:spcBef>
                <a:spcPct val="0"/>
              </a:spcBef>
              <a:spcAft>
                <a:spcPct val="0"/>
              </a:spcAft>
              <a:defRPr kumimoji="1" sz="3500" b="1">
                <a:solidFill>
                  <a:schemeClr val="tx1"/>
                </a:solidFill>
                <a:latin typeface="Arial" charset="0"/>
                <a:ea typeface="隶书" pitchFamily="49" charset="-122"/>
              </a:defRPr>
            </a:lvl9pPr>
          </a:lstStyle>
          <a:p>
            <a:pPr eaLnBrk="1" hangingPunct="1"/>
            <a:fld id="{A43CFF6C-312E-4005-8BB8-32603CED4632}" type="slidenum">
              <a:rPr lang="zh-CN" altLang="en-US" sz="1200"/>
              <a:pPr eaLnBrk="1" hangingPunct="1"/>
              <a:t>43</a:t>
            </a:fld>
            <a:endParaRPr lang="zh-CN" alt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066800" lvl="1" indent="-609600">
              <a:spcBef>
                <a:spcPct val="20000"/>
              </a:spcBef>
              <a:buFontTx/>
              <a:buChar char="–"/>
            </a:pPr>
            <a:r>
              <a:rPr lang="zh-CN" altLang="en-US" sz="1800" dirty="0" smtClean="0">
                <a:latin typeface="楷体_GB2312" pitchFamily="49" charset="-122"/>
                <a:ea typeface="楷体_GB2312" pitchFamily="49" charset="-122"/>
              </a:rPr>
              <a:t>编码器采用的仍是变换和预测的混合编码法。输入的帧或场</a:t>
            </a:r>
            <a:r>
              <a:rPr lang="en-US" altLang="zh-CN" sz="1800" dirty="0" err="1" smtClean="0">
                <a:latin typeface="楷体_GB2312" pitchFamily="49" charset="-122"/>
                <a:ea typeface="楷体_GB2312" pitchFamily="49" charset="-122"/>
              </a:rPr>
              <a:t>Fn</a:t>
            </a:r>
            <a:r>
              <a:rPr lang="zh-CN" altLang="en-US" sz="1800" dirty="0" smtClean="0">
                <a:latin typeface="楷体_GB2312" pitchFamily="49" charset="-122"/>
                <a:ea typeface="楷体_GB2312" pitchFamily="49" charset="-122"/>
              </a:rPr>
              <a:t>以宏块为单位被编码器处理。首先，按帧内或帧间预测编码的方法进行处理。</a:t>
            </a:r>
          </a:p>
          <a:p>
            <a:pPr marL="1066800" lvl="1" indent="-609600">
              <a:spcBef>
                <a:spcPct val="20000"/>
              </a:spcBef>
              <a:buFontTx/>
              <a:buChar char="–"/>
            </a:pPr>
            <a:r>
              <a:rPr lang="zh-CN" altLang="en-US" sz="1800" dirty="0" smtClean="0">
                <a:latin typeface="楷体_GB2312" pitchFamily="49" charset="-122"/>
                <a:ea typeface="楷体_GB2312" pitchFamily="49" charset="-122"/>
              </a:rPr>
              <a:t>如果采用帧内预测编码，其预测值</a:t>
            </a:r>
            <a:r>
              <a:rPr lang="en-US" altLang="zh-CN" sz="1800" dirty="0" smtClean="0">
                <a:latin typeface="楷体_GB2312" pitchFamily="49" charset="-122"/>
                <a:ea typeface="楷体_GB2312" pitchFamily="49" charset="-122"/>
              </a:rPr>
              <a:t>PRED</a:t>
            </a:r>
            <a:r>
              <a:rPr lang="zh-CN" altLang="en-US" sz="1800" dirty="0" smtClean="0">
                <a:latin typeface="楷体_GB2312" pitchFamily="49" charset="-122"/>
                <a:ea typeface="楷体_GB2312" pitchFamily="49" charset="-122"/>
              </a:rPr>
              <a:t>（图中用</a:t>
            </a:r>
            <a:r>
              <a:rPr lang="en-US" altLang="zh-CN" sz="1800" dirty="0" smtClean="0">
                <a:latin typeface="楷体_GB2312" pitchFamily="49" charset="-122"/>
                <a:ea typeface="楷体_GB2312" pitchFamily="49" charset="-122"/>
              </a:rPr>
              <a:t>P</a:t>
            </a:r>
            <a:r>
              <a:rPr lang="zh-CN" altLang="en-US" sz="1800" dirty="0" smtClean="0">
                <a:latin typeface="楷体_GB2312" pitchFamily="49" charset="-122"/>
                <a:ea typeface="楷体_GB2312" pitchFamily="49" charset="-122"/>
              </a:rPr>
              <a:t>表示）是由当前片中前面已编码的参考图像经运动补偿（</a:t>
            </a:r>
            <a:r>
              <a:rPr lang="en-US" altLang="zh-CN" sz="1800" dirty="0" smtClean="0">
                <a:latin typeface="楷体_GB2312" pitchFamily="49" charset="-122"/>
                <a:ea typeface="楷体_GB2312" pitchFamily="49" charset="-122"/>
              </a:rPr>
              <a:t>MC</a:t>
            </a:r>
            <a:r>
              <a:rPr lang="zh-CN" altLang="en-US" sz="1800" dirty="0" smtClean="0">
                <a:latin typeface="楷体_GB2312" pitchFamily="49" charset="-122"/>
                <a:ea typeface="楷体_GB2312" pitchFamily="49" charset="-122"/>
              </a:rPr>
              <a:t>）后得出，其中参考图像用</a:t>
            </a:r>
            <a:r>
              <a:rPr lang="en-US" altLang="zh-CN" sz="1800" dirty="0" smtClean="0">
                <a:latin typeface="楷体_GB2312" pitchFamily="49" charset="-122"/>
                <a:ea typeface="楷体_GB2312" pitchFamily="49" charset="-122"/>
              </a:rPr>
              <a:t>F</a:t>
            </a:r>
            <a:r>
              <a:rPr lang="en-US" altLang="zh-CN" sz="1800" dirty="0" smtClean="0">
                <a:latin typeface="Times New Roman" pitchFamily="18" charset="0"/>
                <a:ea typeface="楷体_GB2312" pitchFamily="49" charset="-122"/>
              </a:rPr>
              <a:t>’</a:t>
            </a:r>
            <a:r>
              <a:rPr lang="en-US" altLang="zh-CN" sz="1800" dirty="0" smtClean="0">
                <a:latin typeface="楷体_GB2312" pitchFamily="49" charset="-122"/>
                <a:ea typeface="楷体_GB2312" pitchFamily="49" charset="-122"/>
              </a:rPr>
              <a:t>n-1</a:t>
            </a:r>
            <a:r>
              <a:rPr lang="zh-CN" altLang="en-US" sz="1800" dirty="0" smtClean="0">
                <a:latin typeface="楷体_GB2312" pitchFamily="49" charset="-122"/>
                <a:ea typeface="楷体_GB2312" pitchFamily="49" charset="-122"/>
              </a:rPr>
              <a:t>表示。为了提高预测精度，从而提高压缩比，实际的参考图像可在过去或未来（指显示次序上）已编码解码重建和滤波的帧中进行选择。</a:t>
            </a:r>
          </a:p>
          <a:p>
            <a:pPr marL="1066800" lvl="1" indent="-609600">
              <a:spcBef>
                <a:spcPct val="20000"/>
              </a:spcBef>
              <a:buFontTx/>
              <a:buChar char="–"/>
            </a:pPr>
            <a:r>
              <a:rPr lang="zh-CN" altLang="en-US" sz="1800" dirty="0" smtClean="0">
                <a:latin typeface="楷体_GB2312" pitchFamily="49" charset="-122"/>
                <a:ea typeface="楷体_GB2312" pitchFamily="49" charset="-122"/>
              </a:rPr>
              <a:t>预测值</a:t>
            </a:r>
            <a:r>
              <a:rPr lang="en-US" altLang="zh-CN" sz="1800" dirty="0" smtClean="0">
                <a:latin typeface="楷体_GB2312" pitchFamily="49" charset="-122"/>
                <a:ea typeface="楷体_GB2312" pitchFamily="49" charset="-122"/>
              </a:rPr>
              <a:t>PRED</a:t>
            </a:r>
            <a:r>
              <a:rPr lang="zh-CN" altLang="en-US" sz="1800" dirty="0" smtClean="0">
                <a:latin typeface="楷体_GB2312" pitchFamily="49" charset="-122"/>
                <a:ea typeface="楷体_GB2312" pitchFamily="49" charset="-122"/>
              </a:rPr>
              <a:t>和当前块相减后，产生一个残差块</a:t>
            </a:r>
            <a:r>
              <a:rPr lang="en-US" altLang="zh-CN" sz="1800" dirty="0" err="1" smtClean="0">
                <a:latin typeface="楷体_GB2312" pitchFamily="49" charset="-122"/>
                <a:ea typeface="楷体_GB2312" pitchFamily="49" charset="-122"/>
              </a:rPr>
              <a:t>Dn</a:t>
            </a:r>
            <a:r>
              <a:rPr lang="zh-CN" altLang="en-US" sz="1800" dirty="0" smtClean="0">
                <a:latin typeface="楷体_GB2312" pitchFamily="49" charset="-122"/>
                <a:ea typeface="楷体_GB2312" pitchFamily="49" charset="-122"/>
              </a:rPr>
              <a:t>，经块变换、量化后产生一组量化后的变换系数</a:t>
            </a:r>
            <a:r>
              <a:rPr lang="en-US" altLang="zh-CN" sz="1800" dirty="0" smtClean="0">
                <a:latin typeface="楷体_GB2312" pitchFamily="49" charset="-122"/>
                <a:ea typeface="楷体_GB2312" pitchFamily="49" charset="-122"/>
              </a:rPr>
              <a:t>X</a:t>
            </a:r>
            <a:r>
              <a:rPr lang="zh-CN" altLang="en-US" sz="1800" dirty="0" smtClean="0">
                <a:latin typeface="楷体_GB2312" pitchFamily="49" charset="-122"/>
                <a:ea typeface="楷体_GB2312" pitchFamily="49" charset="-122"/>
              </a:rPr>
              <a:t>，再经熵编码，与解码所需的一些边信息（如预测模式量化参数、运动矢量等）一起组成一个压缩后的码流。</a:t>
            </a:r>
          </a:p>
          <a:p>
            <a:pPr marL="1066800" lvl="1" indent="-609600">
              <a:spcBef>
                <a:spcPct val="20000"/>
              </a:spcBef>
              <a:buFontTx/>
              <a:buChar char="–"/>
            </a:pPr>
            <a:r>
              <a:rPr lang="zh-CN" altLang="en-US" sz="1800" dirty="0" smtClean="0">
                <a:latin typeface="楷体_GB2312" pitchFamily="49" charset="-122"/>
                <a:ea typeface="楷体_GB2312" pitchFamily="49" charset="-122"/>
              </a:rPr>
              <a:t>正如上述，为了提供进一步预测用的参考图像，编码器必须有重建图像的功能。因此必须使残差图像经反量化、反变换后得到的</a:t>
            </a:r>
            <a:r>
              <a:rPr lang="en-US" altLang="zh-CN" sz="1800" dirty="0" err="1" smtClean="0">
                <a:latin typeface="楷体_GB2312" pitchFamily="49" charset="-122"/>
                <a:ea typeface="楷体_GB2312" pitchFamily="49" charset="-122"/>
              </a:rPr>
              <a:t>Dn</a:t>
            </a:r>
            <a:r>
              <a:rPr lang="en-US" altLang="zh-CN" sz="1800" dirty="0" smtClean="0">
                <a:latin typeface="Times New Roman" pitchFamily="18" charset="0"/>
                <a:ea typeface="楷体_GB2312" pitchFamily="49" charset="-122"/>
              </a:rPr>
              <a:t>’</a:t>
            </a:r>
            <a:r>
              <a:rPr lang="zh-CN" altLang="en-US" sz="1800" dirty="0" smtClean="0">
                <a:latin typeface="楷体_GB2312" pitchFamily="49" charset="-122"/>
                <a:ea typeface="楷体_GB2312" pitchFamily="49" charset="-122"/>
              </a:rPr>
              <a:t>与预测值</a:t>
            </a:r>
            <a:r>
              <a:rPr lang="en-US" altLang="zh-CN" sz="1800" dirty="0" smtClean="0">
                <a:latin typeface="楷体_GB2312" pitchFamily="49" charset="-122"/>
                <a:ea typeface="楷体_GB2312" pitchFamily="49" charset="-122"/>
              </a:rPr>
              <a:t>P</a:t>
            </a:r>
            <a:r>
              <a:rPr lang="zh-CN" altLang="en-US" sz="1800" dirty="0" smtClean="0">
                <a:latin typeface="楷体_GB2312" pitchFamily="49" charset="-122"/>
                <a:ea typeface="楷体_GB2312" pitchFamily="49" charset="-122"/>
              </a:rPr>
              <a:t>相加，得到</a:t>
            </a:r>
            <a:r>
              <a:rPr lang="en-US" altLang="zh-CN" sz="1800" dirty="0" err="1" smtClean="0">
                <a:latin typeface="楷体_GB2312" pitchFamily="49" charset="-122"/>
                <a:ea typeface="楷体_GB2312" pitchFamily="49" charset="-122"/>
              </a:rPr>
              <a:t>uFn</a:t>
            </a:r>
            <a:r>
              <a:rPr lang="en-US" altLang="zh-CN" sz="1800" dirty="0" smtClean="0">
                <a:latin typeface="Times New Roman" pitchFamily="18" charset="0"/>
                <a:ea typeface="楷体_GB2312" pitchFamily="49" charset="-122"/>
              </a:rPr>
              <a:t>’</a:t>
            </a:r>
            <a:r>
              <a:rPr lang="zh-CN" altLang="en-US" sz="1800" dirty="0" smtClean="0">
                <a:latin typeface="楷体_GB2312" pitchFamily="49" charset="-122"/>
                <a:ea typeface="楷体_GB2312" pitchFamily="49" charset="-122"/>
              </a:rPr>
              <a:t>（未经滤波的帧）。为了去除编码解码环路中产生的噪声，为了提高参考帧的图像质量，从而提高压缩图像性能，设置了一个环路滤波器，滤波后的输出</a:t>
            </a:r>
            <a:r>
              <a:rPr lang="en-US" altLang="zh-CN" sz="1800" dirty="0" err="1" smtClean="0">
                <a:latin typeface="楷体_GB2312" pitchFamily="49" charset="-122"/>
                <a:ea typeface="楷体_GB2312" pitchFamily="49" charset="-122"/>
              </a:rPr>
              <a:t>Fn</a:t>
            </a:r>
            <a:r>
              <a:rPr lang="en-US" altLang="zh-CN" sz="1800" dirty="0" smtClean="0">
                <a:latin typeface="Times New Roman" pitchFamily="18" charset="0"/>
                <a:ea typeface="楷体_GB2312" pitchFamily="49" charset="-122"/>
              </a:rPr>
              <a:t>’</a:t>
            </a:r>
            <a:r>
              <a:rPr lang="zh-CN" altLang="en-US" sz="1800" dirty="0" smtClean="0">
                <a:latin typeface="楷体_GB2312" pitchFamily="49" charset="-122"/>
                <a:ea typeface="楷体_GB2312" pitchFamily="49" charset="-122"/>
              </a:rPr>
              <a:t>即重建图像可用作参考图像。</a:t>
            </a:r>
            <a:r>
              <a:rPr lang="zh-CN" altLang="en-US" sz="2800" dirty="0" smtClean="0">
                <a:latin typeface="楷体_GB2312" pitchFamily="49" charset="-122"/>
                <a:ea typeface="楷体_GB2312" pitchFamily="49" charset="-122"/>
              </a:rPr>
              <a:t>由图</a:t>
            </a:r>
            <a:r>
              <a:rPr lang="en-US" altLang="zh-CN" sz="2800" dirty="0" smtClean="0">
                <a:latin typeface="楷体_GB2312" pitchFamily="49" charset="-122"/>
                <a:ea typeface="楷体_GB2312" pitchFamily="49" charset="-122"/>
              </a:rPr>
              <a:t>1</a:t>
            </a:r>
            <a:r>
              <a:rPr lang="zh-CN" altLang="en-US" sz="2800" dirty="0" smtClean="0">
                <a:latin typeface="楷体_GB2312" pitchFamily="49" charset="-122"/>
                <a:ea typeface="楷体_GB2312" pitchFamily="49" charset="-122"/>
              </a:rPr>
              <a:t>可知，由编码器的</a:t>
            </a:r>
            <a:r>
              <a:rPr lang="en-US" altLang="zh-CN" sz="2800" dirty="0" smtClean="0">
                <a:latin typeface="楷体_GB2312" pitchFamily="49" charset="-122"/>
                <a:ea typeface="楷体_GB2312" pitchFamily="49" charset="-122"/>
              </a:rPr>
              <a:t>NAL</a:t>
            </a:r>
            <a:r>
              <a:rPr lang="zh-CN" altLang="en-US" sz="2800" dirty="0" smtClean="0">
                <a:latin typeface="楷体_GB2312" pitchFamily="49" charset="-122"/>
                <a:ea typeface="楷体_GB2312" pitchFamily="49" charset="-122"/>
              </a:rPr>
              <a:t>输出一个压缩后的</a:t>
            </a:r>
            <a:r>
              <a:rPr lang="en-US" altLang="zh-CN" sz="2800" dirty="0" smtClean="0">
                <a:latin typeface="楷体_GB2312" pitchFamily="49" charset="-122"/>
                <a:ea typeface="楷体_GB2312" pitchFamily="49" charset="-122"/>
              </a:rPr>
              <a:t>H.264</a:t>
            </a:r>
            <a:r>
              <a:rPr lang="zh-CN" altLang="en-US" sz="2800" dirty="0" smtClean="0">
                <a:latin typeface="楷体_GB2312" pitchFamily="49" charset="-122"/>
                <a:ea typeface="楷体_GB2312" pitchFamily="49" charset="-122"/>
              </a:rPr>
              <a:t>压缩比特流。</a:t>
            </a:r>
          </a:p>
          <a:p>
            <a:pPr>
              <a:spcBef>
                <a:spcPct val="0"/>
              </a:spcBef>
            </a:pPr>
            <a:endParaRPr lang="zh-CN" altLang="en-US" dirty="0" smtClean="0"/>
          </a:p>
        </p:txBody>
      </p:sp>
      <p:sp>
        <p:nvSpPr>
          <p:cNvPr id="819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3500" b="1">
                <a:solidFill>
                  <a:schemeClr val="tx1"/>
                </a:solidFill>
                <a:latin typeface="Arial" charset="0"/>
                <a:ea typeface="隶书" pitchFamily="49" charset="-122"/>
              </a:defRPr>
            </a:lvl1pPr>
            <a:lvl2pPr marL="716798" indent="-275692" eaLnBrk="0" hangingPunct="0">
              <a:defRPr kumimoji="1" sz="3500" b="1">
                <a:solidFill>
                  <a:schemeClr val="tx1"/>
                </a:solidFill>
                <a:latin typeface="Arial" charset="0"/>
                <a:ea typeface="隶书" pitchFamily="49" charset="-122"/>
              </a:defRPr>
            </a:lvl2pPr>
            <a:lvl3pPr marL="1102766" indent="-220553" eaLnBrk="0" hangingPunct="0">
              <a:defRPr kumimoji="1" sz="3500" b="1">
                <a:solidFill>
                  <a:schemeClr val="tx1"/>
                </a:solidFill>
                <a:latin typeface="Arial" charset="0"/>
                <a:ea typeface="隶书" pitchFamily="49" charset="-122"/>
              </a:defRPr>
            </a:lvl3pPr>
            <a:lvl4pPr marL="1543873" indent="-220553" eaLnBrk="0" hangingPunct="0">
              <a:defRPr kumimoji="1" sz="3500" b="1">
                <a:solidFill>
                  <a:schemeClr val="tx1"/>
                </a:solidFill>
                <a:latin typeface="Arial" charset="0"/>
                <a:ea typeface="隶书" pitchFamily="49" charset="-122"/>
              </a:defRPr>
            </a:lvl4pPr>
            <a:lvl5pPr marL="1984980" indent="-220553" eaLnBrk="0" hangingPunct="0">
              <a:defRPr kumimoji="1" sz="3500" b="1">
                <a:solidFill>
                  <a:schemeClr val="tx1"/>
                </a:solidFill>
                <a:latin typeface="Arial" charset="0"/>
                <a:ea typeface="隶书" pitchFamily="49" charset="-122"/>
              </a:defRPr>
            </a:lvl5pPr>
            <a:lvl6pPr marL="2426086" indent="-220553" eaLnBrk="0" fontAlgn="base" hangingPunct="0">
              <a:spcBef>
                <a:spcPct val="0"/>
              </a:spcBef>
              <a:spcAft>
                <a:spcPct val="0"/>
              </a:spcAft>
              <a:defRPr kumimoji="1" sz="3500" b="1">
                <a:solidFill>
                  <a:schemeClr val="tx1"/>
                </a:solidFill>
                <a:latin typeface="Arial" charset="0"/>
                <a:ea typeface="隶书" pitchFamily="49" charset="-122"/>
              </a:defRPr>
            </a:lvl6pPr>
            <a:lvl7pPr marL="2867193" indent="-220553" eaLnBrk="0" fontAlgn="base" hangingPunct="0">
              <a:spcBef>
                <a:spcPct val="0"/>
              </a:spcBef>
              <a:spcAft>
                <a:spcPct val="0"/>
              </a:spcAft>
              <a:defRPr kumimoji="1" sz="3500" b="1">
                <a:solidFill>
                  <a:schemeClr val="tx1"/>
                </a:solidFill>
                <a:latin typeface="Arial" charset="0"/>
                <a:ea typeface="隶书" pitchFamily="49" charset="-122"/>
              </a:defRPr>
            </a:lvl7pPr>
            <a:lvl8pPr marL="3308299" indent="-220553" eaLnBrk="0" fontAlgn="base" hangingPunct="0">
              <a:spcBef>
                <a:spcPct val="0"/>
              </a:spcBef>
              <a:spcAft>
                <a:spcPct val="0"/>
              </a:spcAft>
              <a:defRPr kumimoji="1" sz="3500" b="1">
                <a:solidFill>
                  <a:schemeClr val="tx1"/>
                </a:solidFill>
                <a:latin typeface="Arial" charset="0"/>
                <a:ea typeface="隶书" pitchFamily="49" charset="-122"/>
              </a:defRPr>
            </a:lvl8pPr>
            <a:lvl9pPr marL="3749406" indent="-220553" eaLnBrk="0" fontAlgn="base" hangingPunct="0">
              <a:spcBef>
                <a:spcPct val="0"/>
              </a:spcBef>
              <a:spcAft>
                <a:spcPct val="0"/>
              </a:spcAft>
              <a:defRPr kumimoji="1" sz="3500" b="1">
                <a:solidFill>
                  <a:schemeClr val="tx1"/>
                </a:solidFill>
                <a:latin typeface="Arial" charset="0"/>
                <a:ea typeface="隶书" pitchFamily="49" charset="-122"/>
              </a:defRPr>
            </a:lvl9pPr>
          </a:lstStyle>
          <a:p>
            <a:pPr eaLnBrk="1" hangingPunct="1"/>
            <a:fld id="{58C8AF19-8136-4E4E-B39D-310F34C878B0}" type="slidenum">
              <a:rPr lang="zh-CN" altLang="en-US" sz="1200"/>
              <a:pPr eaLnBrk="1" hangingPunct="1"/>
              <a:t>44</a:t>
            </a:fld>
            <a:endParaRPr lang="zh-CN" alt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lang="zh-CN" altLang="en-US" sz="2400" dirty="0" smtClean="0">
                <a:latin typeface="楷体_GB2312" pitchFamily="49" charset="-122"/>
                <a:ea typeface="楷体_GB2312" pitchFamily="49" charset="-122"/>
              </a:rPr>
              <a:t>由图</a:t>
            </a:r>
            <a:r>
              <a:rPr lang="en-US" altLang="zh-CN" sz="2400" dirty="0" smtClean="0">
                <a:latin typeface="楷体_GB2312" pitchFamily="49" charset="-122"/>
                <a:ea typeface="楷体_GB2312" pitchFamily="49" charset="-122"/>
              </a:rPr>
              <a:t>2</a:t>
            </a:r>
            <a:r>
              <a:rPr lang="zh-CN" altLang="en-US" sz="2400" dirty="0" smtClean="0">
                <a:latin typeface="楷体_GB2312" pitchFamily="49" charset="-122"/>
                <a:ea typeface="楷体_GB2312" pitchFamily="49" charset="-122"/>
              </a:rPr>
              <a:t>，经熵解码得到量化后的一组变换系数</a:t>
            </a:r>
            <a:r>
              <a:rPr lang="en-US" altLang="zh-CN" sz="2400" dirty="0" smtClean="0">
                <a:latin typeface="楷体_GB2312" pitchFamily="49" charset="-122"/>
                <a:ea typeface="楷体_GB2312" pitchFamily="49" charset="-122"/>
              </a:rPr>
              <a:t>X</a:t>
            </a:r>
            <a:r>
              <a:rPr lang="zh-CN" altLang="en-US" sz="2400" dirty="0" smtClean="0">
                <a:latin typeface="楷体_GB2312" pitchFamily="49" charset="-122"/>
                <a:ea typeface="楷体_GB2312" pitchFamily="49" charset="-122"/>
              </a:rPr>
              <a:t>，再经反量化、反变换，得到残差</a:t>
            </a:r>
            <a:r>
              <a:rPr lang="en-US" altLang="zh-CN" sz="2400" dirty="0" err="1" smtClean="0">
                <a:latin typeface="楷体_GB2312" pitchFamily="49" charset="-122"/>
                <a:ea typeface="楷体_GB2312" pitchFamily="49" charset="-122"/>
              </a:rPr>
              <a:t>Dn</a:t>
            </a:r>
            <a:r>
              <a:rPr lang="en-US" altLang="zh-CN" sz="2400" dirty="0" smtClean="0">
                <a:latin typeface="华文楷体" pitchFamily="2" charset="-122"/>
                <a:ea typeface="楷体_GB2312" pitchFamily="49" charset="-122"/>
              </a:rPr>
              <a:t>’</a:t>
            </a:r>
            <a:r>
              <a:rPr lang="zh-CN" altLang="en-US" sz="2400" dirty="0" smtClean="0">
                <a:latin typeface="楷体_GB2312" pitchFamily="49" charset="-122"/>
                <a:ea typeface="楷体_GB2312" pitchFamily="49" charset="-122"/>
              </a:rPr>
              <a:t>。利用从该比特流中解码出的头信息，解码器就产生一个预测块</a:t>
            </a:r>
            <a:r>
              <a:rPr lang="en-US" altLang="zh-CN" sz="2400" dirty="0" smtClean="0">
                <a:latin typeface="楷体_GB2312" pitchFamily="49" charset="-122"/>
                <a:ea typeface="楷体_GB2312" pitchFamily="49" charset="-122"/>
              </a:rPr>
              <a:t>PRED</a:t>
            </a:r>
            <a:r>
              <a:rPr lang="zh-CN" altLang="en-US" sz="2400" dirty="0" smtClean="0">
                <a:latin typeface="楷体_GB2312" pitchFamily="49" charset="-122"/>
                <a:ea typeface="楷体_GB2312" pitchFamily="49" charset="-122"/>
              </a:rPr>
              <a:t>，它和编码器中的原始</a:t>
            </a:r>
            <a:r>
              <a:rPr lang="en-US" altLang="zh-CN" sz="2400" dirty="0" smtClean="0">
                <a:latin typeface="楷体_GB2312" pitchFamily="49" charset="-122"/>
                <a:ea typeface="楷体_GB2312" pitchFamily="49" charset="-122"/>
              </a:rPr>
              <a:t>PRED</a:t>
            </a:r>
            <a:r>
              <a:rPr lang="zh-CN" altLang="en-US" sz="2400" dirty="0" smtClean="0">
                <a:latin typeface="楷体_GB2312" pitchFamily="49" charset="-122"/>
                <a:ea typeface="楷体_GB2312" pitchFamily="49" charset="-122"/>
              </a:rPr>
              <a:t>是相同的。当该解码器产生的</a:t>
            </a:r>
            <a:r>
              <a:rPr lang="en-US" altLang="zh-CN" sz="2400" dirty="0" smtClean="0">
                <a:latin typeface="楷体_GB2312" pitchFamily="49" charset="-122"/>
                <a:ea typeface="楷体_GB2312" pitchFamily="49" charset="-122"/>
              </a:rPr>
              <a:t>PRED</a:t>
            </a:r>
            <a:r>
              <a:rPr lang="zh-CN" altLang="en-US" sz="2400" dirty="0" smtClean="0">
                <a:latin typeface="楷体_GB2312" pitchFamily="49" charset="-122"/>
                <a:ea typeface="楷体_GB2312" pitchFamily="49" charset="-122"/>
              </a:rPr>
              <a:t>与残差</a:t>
            </a:r>
            <a:r>
              <a:rPr lang="en-US" altLang="zh-CN" sz="2400" dirty="0" err="1" smtClean="0">
                <a:latin typeface="楷体_GB2312" pitchFamily="49" charset="-122"/>
                <a:ea typeface="楷体_GB2312" pitchFamily="49" charset="-122"/>
              </a:rPr>
              <a:t>Dn</a:t>
            </a:r>
            <a:r>
              <a:rPr lang="en-US" altLang="zh-CN" sz="2400" dirty="0" smtClean="0">
                <a:latin typeface="华文楷体" pitchFamily="2" charset="-122"/>
                <a:ea typeface="楷体_GB2312" pitchFamily="49" charset="-122"/>
              </a:rPr>
              <a:t>’</a:t>
            </a:r>
            <a:r>
              <a:rPr lang="zh-CN" altLang="en-US" sz="2400" dirty="0" smtClean="0">
                <a:latin typeface="楷体_GB2312" pitchFamily="49" charset="-122"/>
                <a:ea typeface="楷体_GB2312" pitchFamily="49" charset="-122"/>
              </a:rPr>
              <a:t>相加后，就产生</a:t>
            </a:r>
            <a:r>
              <a:rPr lang="en-US" altLang="zh-CN" sz="2400" dirty="0" err="1" smtClean="0">
                <a:latin typeface="楷体_GB2312" pitchFamily="49" charset="-122"/>
                <a:ea typeface="楷体_GB2312" pitchFamily="49" charset="-122"/>
              </a:rPr>
              <a:t>uFu</a:t>
            </a:r>
            <a:r>
              <a:rPr lang="en-US" altLang="zh-CN" sz="2400" dirty="0" smtClean="0">
                <a:latin typeface="华文楷体" pitchFamily="2" charset="-122"/>
                <a:ea typeface="楷体_GB2312" pitchFamily="49" charset="-122"/>
              </a:rPr>
              <a:t>’</a:t>
            </a:r>
            <a:r>
              <a:rPr lang="zh-CN" altLang="en-US" sz="2400" dirty="0" smtClean="0">
                <a:latin typeface="楷体_GB2312" pitchFamily="49" charset="-122"/>
                <a:ea typeface="楷体_GB2312" pitchFamily="49" charset="-122"/>
              </a:rPr>
              <a:t>，再经滤波后，最后就得到滤波后的</a:t>
            </a:r>
            <a:r>
              <a:rPr lang="en-US" altLang="zh-CN" sz="2400" dirty="0" err="1" smtClean="0">
                <a:latin typeface="楷体_GB2312" pitchFamily="49" charset="-122"/>
                <a:ea typeface="楷体_GB2312" pitchFamily="49" charset="-122"/>
              </a:rPr>
              <a:t>Fn</a:t>
            </a:r>
            <a:r>
              <a:rPr lang="en-US" altLang="zh-CN" sz="2400" dirty="0" smtClean="0">
                <a:latin typeface="华文楷体" pitchFamily="2" charset="-122"/>
                <a:ea typeface="楷体_GB2312" pitchFamily="49" charset="-122"/>
              </a:rPr>
              <a:t>’</a:t>
            </a:r>
            <a:r>
              <a:rPr lang="zh-CN" altLang="en-US" sz="2400" dirty="0" smtClean="0">
                <a:latin typeface="楷体_GB2312" pitchFamily="49" charset="-122"/>
                <a:ea typeface="楷体_GB2312" pitchFamily="49" charset="-122"/>
              </a:rPr>
              <a:t>，这个</a:t>
            </a:r>
            <a:r>
              <a:rPr lang="en-US" altLang="zh-CN" sz="2400" dirty="0" err="1" smtClean="0">
                <a:latin typeface="楷体_GB2312" pitchFamily="49" charset="-122"/>
                <a:ea typeface="楷体_GB2312" pitchFamily="49" charset="-122"/>
              </a:rPr>
              <a:t>Fn</a:t>
            </a:r>
            <a:r>
              <a:rPr lang="en-US" altLang="zh-CN" sz="2400" dirty="0" smtClean="0">
                <a:latin typeface="华文楷体" pitchFamily="2" charset="-122"/>
                <a:ea typeface="楷体_GB2312" pitchFamily="49" charset="-122"/>
              </a:rPr>
              <a:t>’</a:t>
            </a:r>
            <a:r>
              <a:rPr lang="zh-CN" altLang="en-US" sz="2400" dirty="0" smtClean="0">
                <a:latin typeface="楷体_GB2312" pitchFamily="49" charset="-122"/>
                <a:ea typeface="楷体_GB2312" pitchFamily="49" charset="-122"/>
              </a:rPr>
              <a:t>就是最后的解码输出图像。</a:t>
            </a:r>
          </a:p>
          <a:p>
            <a:pPr>
              <a:spcBef>
                <a:spcPct val="0"/>
              </a:spcBef>
            </a:pPr>
            <a:endParaRPr lang="zh-CN" altLang="en-US" dirty="0" smtClean="0"/>
          </a:p>
        </p:txBody>
      </p:sp>
      <p:sp>
        <p:nvSpPr>
          <p:cNvPr id="829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3500" b="1">
                <a:solidFill>
                  <a:schemeClr val="tx1"/>
                </a:solidFill>
                <a:latin typeface="Arial" charset="0"/>
                <a:ea typeface="隶书" pitchFamily="49" charset="-122"/>
              </a:defRPr>
            </a:lvl1pPr>
            <a:lvl2pPr marL="716798" indent="-275692" eaLnBrk="0" hangingPunct="0">
              <a:defRPr kumimoji="1" sz="3500" b="1">
                <a:solidFill>
                  <a:schemeClr val="tx1"/>
                </a:solidFill>
                <a:latin typeface="Arial" charset="0"/>
                <a:ea typeface="隶书" pitchFamily="49" charset="-122"/>
              </a:defRPr>
            </a:lvl2pPr>
            <a:lvl3pPr marL="1102766" indent="-220553" eaLnBrk="0" hangingPunct="0">
              <a:defRPr kumimoji="1" sz="3500" b="1">
                <a:solidFill>
                  <a:schemeClr val="tx1"/>
                </a:solidFill>
                <a:latin typeface="Arial" charset="0"/>
                <a:ea typeface="隶书" pitchFamily="49" charset="-122"/>
              </a:defRPr>
            </a:lvl3pPr>
            <a:lvl4pPr marL="1543873" indent="-220553" eaLnBrk="0" hangingPunct="0">
              <a:defRPr kumimoji="1" sz="3500" b="1">
                <a:solidFill>
                  <a:schemeClr val="tx1"/>
                </a:solidFill>
                <a:latin typeface="Arial" charset="0"/>
                <a:ea typeface="隶书" pitchFamily="49" charset="-122"/>
              </a:defRPr>
            </a:lvl4pPr>
            <a:lvl5pPr marL="1984980" indent="-220553" eaLnBrk="0" hangingPunct="0">
              <a:defRPr kumimoji="1" sz="3500" b="1">
                <a:solidFill>
                  <a:schemeClr val="tx1"/>
                </a:solidFill>
                <a:latin typeface="Arial" charset="0"/>
                <a:ea typeface="隶书" pitchFamily="49" charset="-122"/>
              </a:defRPr>
            </a:lvl5pPr>
            <a:lvl6pPr marL="2426086" indent="-220553" eaLnBrk="0" fontAlgn="base" hangingPunct="0">
              <a:spcBef>
                <a:spcPct val="0"/>
              </a:spcBef>
              <a:spcAft>
                <a:spcPct val="0"/>
              </a:spcAft>
              <a:defRPr kumimoji="1" sz="3500" b="1">
                <a:solidFill>
                  <a:schemeClr val="tx1"/>
                </a:solidFill>
                <a:latin typeface="Arial" charset="0"/>
                <a:ea typeface="隶书" pitchFamily="49" charset="-122"/>
              </a:defRPr>
            </a:lvl6pPr>
            <a:lvl7pPr marL="2867193" indent="-220553" eaLnBrk="0" fontAlgn="base" hangingPunct="0">
              <a:spcBef>
                <a:spcPct val="0"/>
              </a:spcBef>
              <a:spcAft>
                <a:spcPct val="0"/>
              </a:spcAft>
              <a:defRPr kumimoji="1" sz="3500" b="1">
                <a:solidFill>
                  <a:schemeClr val="tx1"/>
                </a:solidFill>
                <a:latin typeface="Arial" charset="0"/>
                <a:ea typeface="隶书" pitchFamily="49" charset="-122"/>
              </a:defRPr>
            </a:lvl7pPr>
            <a:lvl8pPr marL="3308299" indent="-220553" eaLnBrk="0" fontAlgn="base" hangingPunct="0">
              <a:spcBef>
                <a:spcPct val="0"/>
              </a:spcBef>
              <a:spcAft>
                <a:spcPct val="0"/>
              </a:spcAft>
              <a:defRPr kumimoji="1" sz="3500" b="1">
                <a:solidFill>
                  <a:schemeClr val="tx1"/>
                </a:solidFill>
                <a:latin typeface="Arial" charset="0"/>
                <a:ea typeface="隶书" pitchFamily="49" charset="-122"/>
              </a:defRPr>
            </a:lvl8pPr>
            <a:lvl9pPr marL="3749406" indent="-220553" eaLnBrk="0" fontAlgn="base" hangingPunct="0">
              <a:spcBef>
                <a:spcPct val="0"/>
              </a:spcBef>
              <a:spcAft>
                <a:spcPct val="0"/>
              </a:spcAft>
              <a:defRPr kumimoji="1" sz="3500" b="1">
                <a:solidFill>
                  <a:schemeClr val="tx1"/>
                </a:solidFill>
                <a:latin typeface="Arial" charset="0"/>
                <a:ea typeface="隶书" pitchFamily="49" charset="-122"/>
              </a:defRPr>
            </a:lvl9pPr>
          </a:lstStyle>
          <a:p>
            <a:pPr eaLnBrk="1" hangingPunct="1"/>
            <a:fld id="{61AB33F8-1F98-41F0-8FB8-427874D8B607}" type="slidenum">
              <a:rPr lang="zh-CN" altLang="en-US" sz="1200"/>
              <a:pPr eaLnBrk="1" hangingPunct="1"/>
              <a:t>45</a:t>
            </a:fld>
            <a:endParaRPr lang="zh-CN"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7ACA3F1-F4DA-4E6B-938C-22BB5DC5E84B}" type="slidenum">
              <a:rPr lang="en-US" altLang="zh-CN" smtClean="0"/>
              <a:pPr/>
              <a:t>19</a:t>
            </a:fld>
            <a:endParaRPr lang="en-US" altLang="zh-CN"/>
          </a:p>
        </p:txBody>
      </p:sp>
    </p:spTree>
    <p:extLst>
      <p:ext uri="{BB962C8B-B14F-4D97-AF65-F5344CB8AC3E}">
        <p14:creationId xmlns:p14="http://schemas.microsoft.com/office/powerpoint/2010/main" val="35183870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dirty="0" smtClean="0"/>
          </a:p>
        </p:txBody>
      </p:sp>
      <p:sp>
        <p:nvSpPr>
          <p:cNvPr id="829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3500" b="1">
                <a:solidFill>
                  <a:schemeClr val="tx1"/>
                </a:solidFill>
                <a:latin typeface="Arial" charset="0"/>
                <a:ea typeface="隶书" pitchFamily="49" charset="-122"/>
              </a:defRPr>
            </a:lvl1pPr>
            <a:lvl2pPr marL="716798" indent="-275692" eaLnBrk="0" hangingPunct="0">
              <a:defRPr kumimoji="1" sz="3500" b="1">
                <a:solidFill>
                  <a:schemeClr val="tx1"/>
                </a:solidFill>
                <a:latin typeface="Arial" charset="0"/>
                <a:ea typeface="隶书" pitchFamily="49" charset="-122"/>
              </a:defRPr>
            </a:lvl2pPr>
            <a:lvl3pPr marL="1102766" indent="-220553" eaLnBrk="0" hangingPunct="0">
              <a:defRPr kumimoji="1" sz="3500" b="1">
                <a:solidFill>
                  <a:schemeClr val="tx1"/>
                </a:solidFill>
                <a:latin typeface="Arial" charset="0"/>
                <a:ea typeface="隶书" pitchFamily="49" charset="-122"/>
              </a:defRPr>
            </a:lvl3pPr>
            <a:lvl4pPr marL="1543873" indent="-220553" eaLnBrk="0" hangingPunct="0">
              <a:defRPr kumimoji="1" sz="3500" b="1">
                <a:solidFill>
                  <a:schemeClr val="tx1"/>
                </a:solidFill>
                <a:latin typeface="Arial" charset="0"/>
                <a:ea typeface="隶书" pitchFamily="49" charset="-122"/>
              </a:defRPr>
            </a:lvl4pPr>
            <a:lvl5pPr marL="1984980" indent="-220553" eaLnBrk="0" hangingPunct="0">
              <a:defRPr kumimoji="1" sz="3500" b="1">
                <a:solidFill>
                  <a:schemeClr val="tx1"/>
                </a:solidFill>
                <a:latin typeface="Arial" charset="0"/>
                <a:ea typeface="隶书" pitchFamily="49" charset="-122"/>
              </a:defRPr>
            </a:lvl5pPr>
            <a:lvl6pPr marL="2426086" indent="-220553" eaLnBrk="0" fontAlgn="base" hangingPunct="0">
              <a:spcBef>
                <a:spcPct val="0"/>
              </a:spcBef>
              <a:spcAft>
                <a:spcPct val="0"/>
              </a:spcAft>
              <a:defRPr kumimoji="1" sz="3500" b="1">
                <a:solidFill>
                  <a:schemeClr val="tx1"/>
                </a:solidFill>
                <a:latin typeface="Arial" charset="0"/>
                <a:ea typeface="隶书" pitchFamily="49" charset="-122"/>
              </a:defRPr>
            </a:lvl6pPr>
            <a:lvl7pPr marL="2867193" indent="-220553" eaLnBrk="0" fontAlgn="base" hangingPunct="0">
              <a:spcBef>
                <a:spcPct val="0"/>
              </a:spcBef>
              <a:spcAft>
                <a:spcPct val="0"/>
              </a:spcAft>
              <a:defRPr kumimoji="1" sz="3500" b="1">
                <a:solidFill>
                  <a:schemeClr val="tx1"/>
                </a:solidFill>
                <a:latin typeface="Arial" charset="0"/>
                <a:ea typeface="隶书" pitchFamily="49" charset="-122"/>
              </a:defRPr>
            </a:lvl7pPr>
            <a:lvl8pPr marL="3308299" indent="-220553" eaLnBrk="0" fontAlgn="base" hangingPunct="0">
              <a:spcBef>
                <a:spcPct val="0"/>
              </a:spcBef>
              <a:spcAft>
                <a:spcPct val="0"/>
              </a:spcAft>
              <a:defRPr kumimoji="1" sz="3500" b="1">
                <a:solidFill>
                  <a:schemeClr val="tx1"/>
                </a:solidFill>
                <a:latin typeface="Arial" charset="0"/>
                <a:ea typeface="隶书" pitchFamily="49" charset="-122"/>
              </a:defRPr>
            </a:lvl8pPr>
            <a:lvl9pPr marL="3749406" indent="-220553" eaLnBrk="0" fontAlgn="base" hangingPunct="0">
              <a:spcBef>
                <a:spcPct val="0"/>
              </a:spcBef>
              <a:spcAft>
                <a:spcPct val="0"/>
              </a:spcAft>
              <a:defRPr kumimoji="1" sz="3500" b="1">
                <a:solidFill>
                  <a:schemeClr val="tx1"/>
                </a:solidFill>
                <a:latin typeface="Arial" charset="0"/>
                <a:ea typeface="隶书" pitchFamily="49" charset="-122"/>
              </a:defRPr>
            </a:lvl9pPr>
          </a:lstStyle>
          <a:p>
            <a:pPr eaLnBrk="1" hangingPunct="1"/>
            <a:fld id="{61AB33F8-1F98-41F0-8FB8-427874D8B607}" type="slidenum">
              <a:rPr lang="zh-CN" altLang="en-US" sz="1200"/>
              <a:pPr eaLnBrk="1" hangingPunct="1"/>
              <a:t>46</a:t>
            </a:fld>
            <a:endParaRPr lang="zh-CN" altLang="en-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dirty="0" smtClean="0"/>
          </a:p>
        </p:txBody>
      </p:sp>
      <p:sp>
        <p:nvSpPr>
          <p:cNvPr id="829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3500" b="1">
                <a:solidFill>
                  <a:schemeClr val="tx1"/>
                </a:solidFill>
                <a:latin typeface="Arial" charset="0"/>
                <a:ea typeface="隶书" pitchFamily="49" charset="-122"/>
              </a:defRPr>
            </a:lvl1pPr>
            <a:lvl2pPr marL="716798" indent="-275692" eaLnBrk="0" hangingPunct="0">
              <a:defRPr kumimoji="1" sz="3500" b="1">
                <a:solidFill>
                  <a:schemeClr val="tx1"/>
                </a:solidFill>
                <a:latin typeface="Arial" charset="0"/>
                <a:ea typeface="隶书" pitchFamily="49" charset="-122"/>
              </a:defRPr>
            </a:lvl2pPr>
            <a:lvl3pPr marL="1102766" indent="-220553" eaLnBrk="0" hangingPunct="0">
              <a:defRPr kumimoji="1" sz="3500" b="1">
                <a:solidFill>
                  <a:schemeClr val="tx1"/>
                </a:solidFill>
                <a:latin typeface="Arial" charset="0"/>
                <a:ea typeface="隶书" pitchFamily="49" charset="-122"/>
              </a:defRPr>
            </a:lvl3pPr>
            <a:lvl4pPr marL="1543873" indent="-220553" eaLnBrk="0" hangingPunct="0">
              <a:defRPr kumimoji="1" sz="3500" b="1">
                <a:solidFill>
                  <a:schemeClr val="tx1"/>
                </a:solidFill>
                <a:latin typeface="Arial" charset="0"/>
                <a:ea typeface="隶书" pitchFamily="49" charset="-122"/>
              </a:defRPr>
            </a:lvl4pPr>
            <a:lvl5pPr marL="1984980" indent="-220553" eaLnBrk="0" hangingPunct="0">
              <a:defRPr kumimoji="1" sz="3500" b="1">
                <a:solidFill>
                  <a:schemeClr val="tx1"/>
                </a:solidFill>
                <a:latin typeface="Arial" charset="0"/>
                <a:ea typeface="隶书" pitchFamily="49" charset="-122"/>
              </a:defRPr>
            </a:lvl5pPr>
            <a:lvl6pPr marL="2426086" indent="-220553" eaLnBrk="0" fontAlgn="base" hangingPunct="0">
              <a:spcBef>
                <a:spcPct val="0"/>
              </a:spcBef>
              <a:spcAft>
                <a:spcPct val="0"/>
              </a:spcAft>
              <a:defRPr kumimoji="1" sz="3500" b="1">
                <a:solidFill>
                  <a:schemeClr val="tx1"/>
                </a:solidFill>
                <a:latin typeface="Arial" charset="0"/>
                <a:ea typeface="隶书" pitchFamily="49" charset="-122"/>
              </a:defRPr>
            </a:lvl6pPr>
            <a:lvl7pPr marL="2867193" indent="-220553" eaLnBrk="0" fontAlgn="base" hangingPunct="0">
              <a:spcBef>
                <a:spcPct val="0"/>
              </a:spcBef>
              <a:spcAft>
                <a:spcPct val="0"/>
              </a:spcAft>
              <a:defRPr kumimoji="1" sz="3500" b="1">
                <a:solidFill>
                  <a:schemeClr val="tx1"/>
                </a:solidFill>
                <a:latin typeface="Arial" charset="0"/>
                <a:ea typeface="隶书" pitchFamily="49" charset="-122"/>
              </a:defRPr>
            </a:lvl7pPr>
            <a:lvl8pPr marL="3308299" indent="-220553" eaLnBrk="0" fontAlgn="base" hangingPunct="0">
              <a:spcBef>
                <a:spcPct val="0"/>
              </a:spcBef>
              <a:spcAft>
                <a:spcPct val="0"/>
              </a:spcAft>
              <a:defRPr kumimoji="1" sz="3500" b="1">
                <a:solidFill>
                  <a:schemeClr val="tx1"/>
                </a:solidFill>
                <a:latin typeface="Arial" charset="0"/>
                <a:ea typeface="隶书" pitchFamily="49" charset="-122"/>
              </a:defRPr>
            </a:lvl8pPr>
            <a:lvl9pPr marL="3749406" indent="-220553" eaLnBrk="0" fontAlgn="base" hangingPunct="0">
              <a:spcBef>
                <a:spcPct val="0"/>
              </a:spcBef>
              <a:spcAft>
                <a:spcPct val="0"/>
              </a:spcAft>
              <a:defRPr kumimoji="1" sz="3500" b="1">
                <a:solidFill>
                  <a:schemeClr val="tx1"/>
                </a:solidFill>
                <a:latin typeface="Arial" charset="0"/>
                <a:ea typeface="隶书" pitchFamily="49" charset="-122"/>
              </a:defRPr>
            </a:lvl9pPr>
          </a:lstStyle>
          <a:p>
            <a:pPr eaLnBrk="1" hangingPunct="1"/>
            <a:fld id="{61AB33F8-1F98-41F0-8FB8-427874D8B607}" type="slidenum">
              <a:rPr lang="zh-CN" altLang="en-US" sz="1200"/>
              <a:pPr eaLnBrk="1" hangingPunct="1"/>
              <a:t>47</a:t>
            </a:fld>
            <a:endParaRPr lang="zh-CN" altLang="en-US"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zh-CN" altLang="en-US" dirty="0" smtClean="0">
                <a:latin typeface="微软雅黑" panose="020B0503020204020204" pitchFamily="34" charset="-122"/>
                <a:ea typeface="微软雅黑" panose="020B0503020204020204" pitchFamily="34" charset="-122"/>
              </a:rPr>
              <a:t>运动矢量</a:t>
            </a:r>
            <a:endParaRPr lang="en-US" altLang="zh-CN" dirty="0" smtClean="0">
              <a:latin typeface="微软雅黑" panose="020B0503020204020204" pitchFamily="34" charset="-122"/>
              <a:ea typeface="微软雅黑" panose="020B0503020204020204" pitchFamily="34" charset="-122"/>
            </a:endParaRPr>
          </a:p>
          <a:p>
            <a:r>
              <a:rPr kumimoji="1" lang="zh-CN" altLang="en-US" sz="1200" b="0" i="0" kern="1200" dirty="0" smtClean="0">
                <a:solidFill>
                  <a:schemeClr val="tx1"/>
                </a:solidFill>
                <a:effectLst/>
                <a:latin typeface="Arial" charset="0"/>
                <a:ea typeface="宋体" charset="-122"/>
                <a:cs typeface="宋体" charset="0"/>
              </a:rPr>
              <a:t>在帧间预测编码中，由于活动图像邻近帧中的景物存在着一定的相关性。因此，可将活动图像分成若干块或宏块，并设法搜索出每个块或宏块在邻近帧图像中的位置，并得出两者之间的空间位置的相对偏移量，得到的相对偏移量就是通常所指的运动矢量，得到运动矢量的过程被称为运动估计。</a:t>
            </a:r>
          </a:p>
          <a:p>
            <a:r>
              <a:rPr kumimoji="1" lang="zh-CN" altLang="en-US" sz="1200" b="0" i="0" kern="1200" dirty="0" smtClean="0">
                <a:solidFill>
                  <a:schemeClr val="tx1"/>
                </a:solidFill>
                <a:effectLst/>
                <a:latin typeface="Arial" charset="0"/>
                <a:ea typeface="宋体" charset="-122"/>
                <a:cs typeface="宋体" charset="0"/>
              </a:rPr>
              <a:t>运动矢量和经过运动匹配后得到的预测误差共同发送到解码端，在解码端按照运动矢量指明的位置，从已经解码的邻近</a:t>
            </a:r>
            <a:r>
              <a:rPr kumimoji="1" lang="zh-CN" altLang="en-US" sz="1200" b="0" i="0" u="none" strike="noStrike" kern="1200" dirty="0" smtClean="0">
                <a:solidFill>
                  <a:schemeClr val="tx1"/>
                </a:solidFill>
                <a:effectLst/>
                <a:latin typeface="Arial" charset="0"/>
                <a:ea typeface="宋体" charset="-122"/>
                <a:cs typeface="宋体" charset="0"/>
                <a:hlinkClick r:id="rId3"/>
              </a:rPr>
              <a:t>参考帧</a:t>
            </a:r>
            <a:r>
              <a:rPr kumimoji="1" lang="zh-CN" altLang="en-US" sz="1200" b="0" i="0" kern="1200" dirty="0" smtClean="0">
                <a:solidFill>
                  <a:schemeClr val="tx1"/>
                </a:solidFill>
                <a:effectLst/>
                <a:latin typeface="Arial" charset="0"/>
                <a:ea typeface="宋体" charset="-122"/>
                <a:cs typeface="宋体" charset="0"/>
              </a:rPr>
              <a:t>图像中找到相应的块或宏块，和预测误差相加后就得到了块或宏块在当前帧中的位置。</a:t>
            </a:r>
          </a:p>
          <a:p>
            <a:r>
              <a:rPr kumimoji="1" lang="zh-CN" altLang="en-US" sz="1200" b="0" i="0" kern="1200" dirty="0" smtClean="0">
                <a:solidFill>
                  <a:schemeClr val="tx1"/>
                </a:solidFill>
                <a:effectLst/>
                <a:latin typeface="Arial" charset="0"/>
                <a:ea typeface="宋体" charset="-122"/>
                <a:cs typeface="宋体" charset="0"/>
              </a:rPr>
              <a:t>通过运动估计可以去除帧间冗余度，使得视频传输的比特数大为减少，因此，运动估计是视频压缩处理系统中的一个重要组成部分。本节先从运动估计的一般方法入手，重点讨论了运动估计的三个关键问题：将运动场参数化、最优化匹配函数定义以及如何寻找到最优化匹配。</a:t>
            </a:r>
          </a:p>
        </p:txBody>
      </p:sp>
      <p:sp>
        <p:nvSpPr>
          <p:cNvPr id="829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3500" b="1">
                <a:solidFill>
                  <a:schemeClr val="tx1"/>
                </a:solidFill>
                <a:latin typeface="Arial" charset="0"/>
                <a:ea typeface="隶书" pitchFamily="49" charset="-122"/>
              </a:defRPr>
            </a:lvl1pPr>
            <a:lvl2pPr marL="716798" indent="-275692" eaLnBrk="0" hangingPunct="0">
              <a:defRPr kumimoji="1" sz="3500" b="1">
                <a:solidFill>
                  <a:schemeClr val="tx1"/>
                </a:solidFill>
                <a:latin typeface="Arial" charset="0"/>
                <a:ea typeface="隶书" pitchFamily="49" charset="-122"/>
              </a:defRPr>
            </a:lvl2pPr>
            <a:lvl3pPr marL="1102766" indent="-220553" eaLnBrk="0" hangingPunct="0">
              <a:defRPr kumimoji="1" sz="3500" b="1">
                <a:solidFill>
                  <a:schemeClr val="tx1"/>
                </a:solidFill>
                <a:latin typeface="Arial" charset="0"/>
                <a:ea typeface="隶书" pitchFamily="49" charset="-122"/>
              </a:defRPr>
            </a:lvl3pPr>
            <a:lvl4pPr marL="1543873" indent="-220553" eaLnBrk="0" hangingPunct="0">
              <a:defRPr kumimoji="1" sz="3500" b="1">
                <a:solidFill>
                  <a:schemeClr val="tx1"/>
                </a:solidFill>
                <a:latin typeface="Arial" charset="0"/>
                <a:ea typeface="隶书" pitchFamily="49" charset="-122"/>
              </a:defRPr>
            </a:lvl4pPr>
            <a:lvl5pPr marL="1984980" indent="-220553" eaLnBrk="0" hangingPunct="0">
              <a:defRPr kumimoji="1" sz="3500" b="1">
                <a:solidFill>
                  <a:schemeClr val="tx1"/>
                </a:solidFill>
                <a:latin typeface="Arial" charset="0"/>
                <a:ea typeface="隶书" pitchFamily="49" charset="-122"/>
              </a:defRPr>
            </a:lvl5pPr>
            <a:lvl6pPr marL="2426086" indent="-220553" eaLnBrk="0" fontAlgn="base" hangingPunct="0">
              <a:spcBef>
                <a:spcPct val="0"/>
              </a:spcBef>
              <a:spcAft>
                <a:spcPct val="0"/>
              </a:spcAft>
              <a:defRPr kumimoji="1" sz="3500" b="1">
                <a:solidFill>
                  <a:schemeClr val="tx1"/>
                </a:solidFill>
                <a:latin typeface="Arial" charset="0"/>
                <a:ea typeface="隶书" pitchFamily="49" charset="-122"/>
              </a:defRPr>
            </a:lvl6pPr>
            <a:lvl7pPr marL="2867193" indent="-220553" eaLnBrk="0" fontAlgn="base" hangingPunct="0">
              <a:spcBef>
                <a:spcPct val="0"/>
              </a:spcBef>
              <a:spcAft>
                <a:spcPct val="0"/>
              </a:spcAft>
              <a:defRPr kumimoji="1" sz="3500" b="1">
                <a:solidFill>
                  <a:schemeClr val="tx1"/>
                </a:solidFill>
                <a:latin typeface="Arial" charset="0"/>
                <a:ea typeface="隶书" pitchFamily="49" charset="-122"/>
              </a:defRPr>
            </a:lvl7pPr>
            <a:lvl8pPr marL="3308299" indent="-220553" eaLnBrk="0" fontAlgn="base" hangingPunct="0">
              <a:spcBef>
                <a:spcPct val="0"/>
              </a:spcBef>
              <a:spcAft>
                <a:spcPct val="0"/>
              </a:spcAft>
              <a:defRPr kumimoji="1" sz="3500" b="1">
                <a:solidFill>
                  <a:schemeClr val="tx1"/>
                </a:solidFill>
                <a:latin typeface="Arial" charset="0"/>
                <a:ea typeface="隶书" pitchFamily="49" charset="-122"/>
              </a:defRPr>
            </a:lvl8pPr>
            <a:lvl9pPr marL="3749406" indent="-220553" eaLnBrk="0" fontAlgn="base" hangingPunct="0">
              <a:spcBef>
                <a:spcPct val="0"/>
              </a:spcBef>
              <a:spcAft>
                <a:spcPct val="0"/>
              </a:spcAft>
              <a:defRPr kumimoji="1" sz="3500" b="1">
                <a:solidFill>
                  <a:schemeClr val="tx1"/>
                </a:solidFill>
                <a:latin typeface="Arial" charset="0"/>
                <a:ea typeface="隶书" pitchFamily="49" charset="-122"/>
              </a:defRPr>
            </a:lvl9pPr>
          </a:lstStyle>
          <a:p>
            <a:pPr eaLnBrk="1" hangingPunct="1"/>
            <a:fld id="{61AB33F8-1F98-41F0-8FB8-427874D8B607}" type="slidenum">
              <a:rPr lang="zh-CN" altLang="en-US" sz="1200"/>
              <a:pPr eaLnBrk="1" hangingPunct="1"/>
              <a:t>48</a:t>
            </a:fld>
            <a:endParaRPr lang="zh-CN" altLang="en-US"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dirty="0" smtClean="0"/>
          </a:p>
        </p:txBody>
      </p:sp>
      <p:sp>
        <p:nvSpPr>
          <p:cNvPr id="829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3500" b="1">
                <a:solidFill>
                  <a:schemeClr val="tx1"/>
                </a:solidFill>
                <a:latin typeface="Arial" charset="0"/>
                <a:ea typeface="隶书" pitchFamily="49" charset="-122"/>
              </a:defRPr>
            </a:lvl1pPr>
            <a:lvl2pPr marL="716798" indent="-275692" eaLnBrk="0" hangingPunct="0">
              <a:defRPr kumimoji="1" sz="3500" b="1">
                <a:solidFill>
                  <a:schemeClr val="tx1"/>
                </a:solidFill>
                <a:latin typeface="Arial" charset="0"/>
                <a:ea typeface="隶书" pitchFamily="49" charset="-122"/>
              </a:defRPr>
            </a:lvl2pPr>
            <a:lvl3pPr marL="1102766" indent="-220553" eaLnBrk="0" hangingPunct="0">
              <a:defRPr kumimoji="1" sz="3500" b="1">
                <a:solidFill>
                  <a:schemeClr val="tx1"/>
                </a:solidFill>
                <a:latin typeface="Arial" charset="0"/>
                <a:ea typeface="隶书" pitchFamily="49" charset="-122"/>
              </a:defRPr>
            </a:lvl3pPr>
            <a:lvl4pPr marL="1543873" indent="-220553" eaLnBrk="0" hangingPunct="0">
              <a:defRPr kumimoji="1" sz="3500" b="1">
                <a:solidFill>
                  <a:schemeClr val="tx1"/>
                </a:solidFill>
                <a:latin typeface="Arial" charset="0"/>
                <a:ea typeface="隶书" pitchFamily="49" charset="-122"/>
              </a:defRPr>
            </a:lvl4pPr>
            <a:lvl5pPr marL="1984980" indent="-220553" eaLnBrk="0" hangingPunct="0">
              <a:defRPr kumimoji="1" sz="3500" b="1">
                <a:solidFill>
                  <a:schemeClr val="tx1"/>
                </a:solidFill>
                <a:latin typeface="Arial" charset="0"/>
                <a:ea typeface="隶书" pitchFamily="49" charset="-122"/>
              </a:defRPr>
            </a:lvl5pPr>
            <a:lvl6pPr marL="2426086" indent="-220553" eaLnBrk="0" fontAlgn="base" hangingPunct="0">
              <a:spcBef>
                <a:spcPct val="0"/>
              </a:spcBef>
              <a:spcAft>
                <a:spcPct val="0"/>
              </a:spcAft>
              <a:defRPr kumimoji="1" sz="3500" b="1">
                <a:solidFill>
                  <a:schemeClr val="tx1"/>
                </a:solidFill>
                <a:latin typeface="Arial" charset="0"/>
                <a:ea typeface="隶书" pitchFamily="49" charset="-122"/>
              </a:defRPr>
            </a:lvl6pPr>
            <a:lvl7pPr marL="2867193" indent="-220553" eaLnBrk="0" fontAlgn="base" hangingPunct="0">
              <a:spcBef>
                <a:spcPct val="0"/>
              </a:spcBef>
              <a:spcAft>
                <a:spcPct val="0"/>
              </a:spcAft>
              <a:defRPr kumimoji="1" sz="3500" b="1">
                <a:solidFill>
                  <a:schemeClr val="tx1"/>
                </a:solidFill>
                <a:latin typeface="Arial" charset="0"/>
                <a:ea typeface="隶书" pitchFamily="49" charset="-122"/>
              </a:defRPr>
            </a:lvl7pPr>
            <a:lvl8pPr marL="3308299" indent="-220553" eaLnBrk="0" fontAlgn="base" hangingPunct="0">
              <a:spcBef>
                <a:spcPct val="0"/>
              </a:spcBef>
              <a:spcAft>
                <a:spcPct val="0"/>
              </a:spcAft>
              <a:defRPr kumimoji="1" sz="3500" b="1">
                <a:solidFill>
                  <a:schemeClr val="tx1"/>
                </a:solidFill>
                <a:latin typeface="Arial" charset="0"/>
                <a:ea typeface="隶书" pitchFamily="49" charset="-122"/>
              </a:defRPr>
            </a:lvl8pPr>
            <a:lvl9pPr marL="3749406" indent="-220553" eaLnBrk="0" fontAlgn="base" hangingPunct="0">
              <a:spcBef>
                <a:spcPct val="0"/>
              </a:spcBef>
              <a:spcAft>
                <a:spcPct val="0"/>
              </a:spcAft>
              <a:defRPr kumimoji="1" sz="3500" b="1">
                <a:solidFill>
                  <a:schemeClr val="tx1"/>
                </a:solidFill>
                <a:latin typeface="Arial" charset="0"/>
                <a:ea typeface="隶书" pitchFamily="49" charset="-122"/>
              </a:defRPr>
            </a:lvl9pPr>
          </a:lstStyle>
          <a:p>
            <a:pPr eaLnBrk="1" hangingPunct="1"/>
            <a:fld id="{61AB33F8-1F98-41F0-8FB8-427874D8B607}" type="slidenum">
              <a:rPr lang="zh-CN" altLang="en-US" sz="1200"/>
              <a:pPr eaLnBrk="1" hangingPunct="1"/>
              <a:t>49</a:t>
            </a:fld>
            <a:endParaRPr lang="zh-CN" altLang="en-US"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dirty="0" smtClean="0"/>
          </a:p>
        </p:txBody>
      </p:sp>
      <p:sp>
        <p:nvSpPr>
          <p:cNvPr id="829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3500" b="1">
                <a:solidFill>
                  <a:schemeClr val="tx1"/>
                </a:solidFill>
                <a:latin typeface="Arial" charset="0"/>
                <a:ea typeface="隶书" pitchFamily="49" charset="-122"/>
              </a:defRPr>
            </a:lvl1pPr>
            <a:lvl2pPr marL="716798" indent="-275692" eaLnBrk="0" hangingPunct="0">
              <a:defRPr kumimoji="1" sz="3500" b="1">
                <a:solidFill>
                  <a:schemeClr val="tx1"/>
                </a:solidFill>
                <a:latin typeface="Arial" charset="0"/>
                <a:ea typeface="隶书" pitchFamily="49" charset="-122"/>
              </a:defRPr>
            </a:lvl2pPr>
            <a:lvl3pPr marL="1102766" indent="-220553" eaLnBrk="0" hangingPunct="0">
              <a:defRPr kumimoji="1" sz="3500" b="1">
                <a:solidFill>
                  <a:schemeClr val="tx1"/>
                </a:solidFill>
                <a:latin typeface="Arial" charset="0"/>
                <a:ea typeface="隶书" pitchFamily="49" charset="-122"/>
              </a:defRPr>
            </a:lvl3pPr>
            <a:lvl4pPr marL="1543873" indent="-220553" eaLnBrk="0" hangingPunct="0">
              <a:defRPr kumimoji="1" sz="3500" b="1">
                <a:solidFill>
                  <a:schemeClr val="tx1"/>
                </a:solidFill>
                <a:latin typeface="Arial" charset="0"/>
                <a:ea typeface="隶书" pitchFamily="49" charset="-122"/>
              </a:defRPr>
            </a:lvl4pPr>
            <a:lvl5pPr marL="1984980" indent="-220553" eaLnBrk="0" hangingPunct="0">
              <a:defRPr kumimoji="1" sz="3500" b="1">
                <a:solidFill>
                  <a:schemeClr val="tx1"/>
                </a:solidFill>
                <a:latin typeface="Arial" charset="0"/>
                <a:ea typeface="隶书" pitchFamily="49" charset="-122"/>
              </a:defRPr>
            </a:lvl5pPr>
            <a:lvl6pPr marL="2426086" indent="-220553" eaLnBrk="0" fontAlgn="base" hangingPunct="0">
              <a:spcBef>
                <a:spcPct val="0"/>
              </a:spcBef>
              <a:spcAft>
                <a:spcPct val="0"/>
              </a:spcAft>
              <a:defRPr kumimoji="1" sz="3500" b="1">
                <a:solidFill>
                  <a:schemeClr val="tx1"/>
                </a:solidFill>
                <a:latin typeface="Arial" charset="0"/>
                <a:ea typeface="隶书" pitchFamily="49" charset="-122"/>
              </a:defRPr>
            </a:lvl6pPr>
            <a:lvl7pPr marL="2867193" indent="-220553" eaLnBrk="0" fontAlgn="base" hangingPunct="0">
              <a:spcBef>
                <a:spcPct val="0"/>
              </a:spcBef>
              <a:spcAft>
                <a:spcPct val="0"/>
              </a:spcAft>
              <a:defRPr kumimoji="1" sz="3500" b="1">
                <a:solidFill>
                  <a:schemeClr val="tx1"/>
                </a:solidFill>
                <a:latin typeface="Arial" charset="0"/>
                <a:ea typeface="隶书" pitchFamily="49" charset="-122"/>
              </a:defRPr>
            </a:lvl7pPr>
            <a:lvl8pPr marL="3308299" indent="-220553" eaLnBrk="0" fontAlgn="base" hangingPunct="0">
              <a:spcBef>
                <a:spcPct val="0"/>
              </a:spcBef>
              <a:spcAft>
                <a:spcPct val="0"/>
              </a:spcAft>
              <a:defRPr kumimoji="1" sz="3500" b="1">
                <a:solidFill>
                  <a:schemeClr val="tx1"/>
                </a:solidFill>
                <a:latin typeface="Arial" charset="0"/>
                <a:ea typeface="隶书" pitchFamily="49" charset="-122"/>
              </a:defRPr>
            </a:lvl8pPr>
            <a:lvl9pPr marL="3749406" indent="-220553" eaLnBrk="0" fontAlgn="base" hangingPunct="0">
              <a:spcBef>
                <a:spcPct val="0"/>
              </a:spcBef>
              <a:spcAft>
                <a:spcPct val="0"/>
              </a:spcAft>
              <a:defRPr kumimoji="1" sz="3500" b="1">
                <a:solidFill>
                  <a:schemeClr val="tx1"/>
                </a:solidFill>
                <a:latin typeface="Arial" charset="0"/>
                <a:ea typeface="隶书" pitchFamily="49" charset="-122"/>
              </a:defRPr>
            </a:lvl9pPr>
          </a:lstStyle>
          <a:p>
            <a:pPr eaLnBrk="1" hangingPunct="1"/>
            <a:fld id="{61AB33F8-1F98-41F0-8FB8-427874D8B607}" type="slidenum">
              <a:rPr lang="zh-CN" altLang="en-US" sz="1200"/>
              <a:pPr eaLnBrk="1" hangingPunct="1"/>
              <a:t>50</a:t>
            </a:fld>
            <a:endParaRPr lang="zh-CN" altLang="en-US" sz="12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7ACA3F1-F4DA-4E6B-938C-22BB5DC5E84B}" type="slidenum">
              <a:rPr lang="en-US" altLang="zh-CN" smtClean="0"/>
              <a:pPr/>
              <a:t>51</a:t>
            </a:fld>
            <a:endParaRPr lang="en-US" altLang="zh-CN"/>
          </a:p>
        </p:txBody>
      </p:sp>
    </p:spTree>
    <p:extLst>
      <p:ext uri="{BB962C8B-B14F-4D97-AF65-F5344CB8AC3E}">
        <p14:creationId xmlns:p14="http://schemas.microsoft.com/office/powerpoint/2010/main" val="35183870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smtClean="0"/>
          </a:p>
        </p:txBody>
      </p:sp>
      <p:sp>
        <p:nvSpPr>
          <p:cNvPr id="931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3500" b="1">
                <a:solidFill>
                  <a:schemeClr val="tx1"/>
                </a:solidFill>
                <a:latin typeface="Arial" charset="0"/>
                <a:ea typeface="隶书" pitchFamily="49" charset="-122"/>
              </a:defRPr>
            </a:lvl1pPr>
            <a:lvl2pPr marL="716798" indent="-275692" eaLnBrk="0" hangingPunct="0">
              <a:defRPr kumimoji="1" sz="3500" b="1">
                <a:solidFill>
                  <a:schemeClr val="tx1"/>
                </a:solidFill>
                <a:latin typeface="Arial" charset="0"/>
                <a:ea typeface="隶书" pitchFamily="49" charset="-122"/>
              </a:defRPr>
            </a:lvl2pPr>
            <a:lvl3pPr marL="1102766" indent="-220553" eaLnBrk="0" hangingPunct="0">
              <a:defRPr kumimoji="1" sz="3500" b="1">
                <a:solidFill>
                  <a:schemeClr val="tx1"/>
                </a:solidFill>
                <a:latin typeface="Arial" charset="0"/>
                <a:ea typeface="隶书" pitchFamily="49" charset="-122"/>
              </a:defRPr>
            </a:lvl3pPr>
            <a:lvl4pPr marL="1543873" indent="-220553" eaLnBrk="0" hangingPunct="0">
              <a:defRPr kumimoji="1" sz="3500" b="1">
                <a:solidFill>
                  <a:schemeClr val="tx1"/>
                </a:solidFill>
                <a:latin typeface="Arial" charset="0"/>
                <a:ea typeface="隶书" pitchFamily="49" charset="-122"/>
              </a:defRPr>
            </a:lvl4pPr>
            <a:lvl5pPr marL="1984980" indent="-220553" eaLnBrk="0" hangingPunct="0">
              <a:defRPr kumimoji="1" sz="3500" b="1">
                <a:solidFill>
                  <a:schemeClr val="tx1"/>
                </a:solidFill>
                <a:latin typeface="Arial" charset="0"/>
                <a:ea typeface="隶书" pitchFamily="49" charset="-122"/>
              </a:defRPr>
            </a:lvl5pPr>
            <a:lvl6pPr marL="2426086" indent="-220553" eaLnBrk="0" fontAlgn="base" hangingPunct="0">
              <a:spcBef>
                <a:spcPct val="0"/>
              </a:spcBef>
              <a:spcAft>
                <a:spcPct val="0"/>
              </a:spcAft>
              <a:defRPr kumimoji="1" sz="3500" b="1">
                <a:solidFill>
                  <a:schemeClr val="tx1"/>
                </a:solidFill>
                <a:latin typeface="Arial" charset="0"/>
                <a:ea typeface="隶书" pitchFamily="49" charset="-122"/>
              </a:defRPr>
            </a:lvl6pPr>
            <a:lvl7pPr marL="2867193" indent="-220553" eaLnBrk="0" fontAlgn="base" hangingPunct="0">
              <a:spcBef>
                <a:spcPct val="0"/>
              </a:spcBef>
              <a:spcAft>
                <a:spcPct val="0"/>
              </a:spcAft>
              <a:defRPr kumimoji="1" sz="3500" b="1">
                <a:solidFill>
                  <a:schemeClr val="tx1"/>
                </a:solidFill>
                <a:latin typeface="Arial" charset="0"/>
                <a:ea typeface="隶书" pitchFamily="49" charset="-122"/>
              </a:defRPr>
            </a:lvl7pPr>
            <a:lvl8pPr marL="3308299" indent="-220553" eaLnBrk="0" fontAlgn="base" hangingPunct="0">
              <a:spcBef>
                <a:spcPct val="0"/>
              </a:spcBef>
              <a:spcAft>
                <a:spcPct val="0"/>
              </a:spcAft>
              <a:defRPr kumimoji="1" sz="3500" b="1">
                <a:solidFill>
                  <a:schemeClr val="tx1"/>
                </a:solidFill>
                <a:latin typeface="Arial" charset="0"/>
                <a:ea typeface="隶书" pitchFamily="49" charset="-122"/>
              </a:defRPr>
            </a:lvl8pPr>
            <a:lvl9pPr marL="3749406" indent="-220553" eaLnBrk="0" fontAlgn="base" hangingPunct="0">
              <a:spcBef>
                <a:spcPct val="0"/>
              </a:spcBef>
              <a:spcAft>
                <a:spcPct val="0"/>
              </a:spcAft>
              <a:defRPr kumimoji="1" sz="3500" b="1">
                <a:solidFill>
                  <a:schemeClr val="tx1"/>
                </a:solidFill>
                <a:latin typeface="Arial" charset="0"/>
                <a:ea typeface="隶书" pitchFamily="49" charset="-122"/>
              </a:defRPr>
            </a:lvl9pPr>
          </a:lstStyle>
          <a:p>
            <a:pPr eaLnBrk="1" hangingPunct="1"/>
            <a:fld id="{C92B7103-08EF-4CD9-B9C7-A8EDEFE1D795}" type="slidenum">
              <a:rPr lang="zh-CN" altLang="en-US" sz="1200"/>
              <a:pPr eaLnBrk="1" hangingPunct="1"/>
              <a:t>52</a:t>
            </a:fld>
            <a:endParaRPr lang="zh-CN" altLang="en-US" sz="12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sz="1200" i="0" kern="1200" dirty="0" smtClean="0">
                <a:solidFill>
                  <a:schemeClr val="tx1"/>
                </a:solidFill>
                <a:effectLst/>
                <a:latin typeface="Arial" charset="0"/>
                <a:ea typeface="宋体" charset="-122"/>
                <a:cs typeface="宋体" charset="0"/>
              </a:rPr>
              <a:t>首先，视频编码器将输入图像划分为互不重叠的块； 然后，利用空间相关 性以及时间相关性，采用帧内预测或帧间预测去冗余信息，得到预测块；第三， 预测图像块和原始图像块进行差值，取得预测残差块；第四，对预测残差进行 </a:t>
            </a:r>
            <a:r>
              <a:rPr kumimoji="1" lang="en-US" altLang="zh-CN" sz="1200" i="0" kern="1200" dirty="0" smtClean="0">
                <a:solidFill>
                  <a:schemeClr val="tx1"/>
                </a:solidFill>
                <a:effectLst/>
                <a:latin typeface="Arial" charset="0"/>
                <a:ea typeface="宋体" charset="-122"/>
                <a:cs typeface="宋体" charset="0"/>
              </a:rPr>
              <a:t>DCT </a:t>
            </a:r>
            <a:r>
              <a:rPr kumimoji="1" lang="zh-CN" altLang="en-US" sz="1200" i="0" kern="1200" dirty="0" smtClean="0">
                <a:solidFill>
                  <a:schemeClr val="tx1"/>
                </a:solidFill>
                <a:effectLst/>
                <a:latin typeface="Arial" charset="0"/>
                <a:ea typeface="宋体" charset="-122"/>
                <a:cs typeface="宋体" charset="0"/>
              </a:rPr>
              <a:t>变换和量化，获得量化的 </a:t>
            </a:r>
            <a:r>
              <a:rPr kumimoji="1" lang="en-US" altLang="zh-CN" sz="1200" i="0" kern="1200" dirty="0" smtClean="0">
                <a:solidFill>
                  <a:schemeClr val="tx1"/>
                </a:solidFill>
                <a:effectLst/>
                <a:latin typeface="Arial" charset="0"/>
                <a:ea typeface="宋体" charset="-122"/>
                <a:cs typeface="宋体" charset="0"/>
              </a:rPr>
              <a:t>DCT </a:t>
            </a:r>
            <a:r>
              <a:rPr kumimoji="1" lang="zh-CN" altLang="en-US" sz="1200" i="0" kern="1200" dirty="0" smtClean="0">
                <a:solidFill>
                  <a:schemeClr val="tx1"/>
                </a:solidFill>
                <a:effectLst/>
                <a:latin typeface="Arial" charset="0"/>
                <a:ea typeface="宋体" charset="-122"/>
                <a:cs typeface="宋体" charset="0"/>
              </a:rPr>
              <a:t>系数；最后，对量化后的 </a:t>
            </a:r>
            <a:r>
              <a:rPr kumimoji="1" lang="en-US" altLang="zh-CN" sz="1200" i="0" kern="1200" dirty="0" smtClean="0">
                <a:solidFill>
                  <a:schemeClr val="tx1"/>
                </a:solidFill>
                <a:effectLst/>
                <a:latin typeface="Arial" charset="0"/>
                <a:ea typeface="宋体" charset="-122"/>
                <a:cs typeface="宋体" charset="0"/>
              </a:rPr>
              <a:t>DCT </a:t>
            </a:r>
            <a:r>
              <a:rPr kumimoji="1" lang="zh-CN" altLang="en-US" sz="1200" i="0" kern="1200" dirty="0" smtClean="0">
                <a:solidFill>
                  <a:schemeClr val="tx1"/>
                </a:solidFill>
                <a:effectLst/>
                <a:latin typeface="Arial" charset="0"/>
                <a:ea typeface="宋体" charset="-122"/>
                <a:cs typeface="宋体" charset="0"/>
              </a:rPr>
              <a:t>系数进行熵编码， 最终得到压缩码流</a:t>
            </a:r>
            <a:br>
              <a:rPr kumimoji="1" lang="zh-CN" altLang="en-US" sz="1200" i="0" kern="1200" dirty="0" smtClean="0">
                <a:solidFill>
                  <a:schemeClr val="tx1"/>
                </a:solidFill>
                <a:effectLst/>
                <a:latin typeface="Arial" charset="0"/>
                <a:ea typeface="宋体" charset="-122"/>
                <a:cs typeface="宋体" charset="0"/>
              </a:rPr>
            </a:br>
            <a:endParaRPr lang="zh-CN" altLang="en-US" dirty="0"/>
          </a:p>
        </p:txBody>
      </p:sp>
      <p:sp>
        <p:nvSpPr>
          <p:cNvPr id="4" name="灯片编号占位符 3"/>
          <p:cNvSpPr>
            <a:spLocks noGrp="1"/>
          </p:cNvSpPr>
          <p:nvPr>
            <p:ph type="sldNum" sz="quarter" idx="10"/>
          </p:nvPr>
        </p:nvSpPr>
        <p:spPr/>
        <p:txBody>
          <a:bodyPr/>
          <a:lstStyle/>
          <a:p>
            <a:fld id="{C981B9D1-4364-4CBE-87E9-A91E56EF7C17}" type="slidenum">
              <a:rPr lang="en-US" altLang="zh-CN" smtClean="0"/>
              <a:pPr/>
              <a:t>56</a:t>
            </a:fld>
            <a:endParaRPr lang="en-US" altLang="zh-CN"/>
          </a:p>
        </p:txBody>
      </p:sp>
    </p:spTree>
    <p:extLst>
      <p:ext uri="{BB962C8B-B14F-4D97-AF65-F5344CB8AC3E}">
        <p14:creationId xmlns:p14="http://schemas.microsoft.com/office/powerpoint/2010/main" val="9750950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7ACA3F1-F4DA-4E6B-938C-22BB5DC5E84B}" type="slidenum">
              <a:rPr lang="en-US" altLang="zh-CN" smtClean="0"/>
              <a:pPr/>
              <a:t>57</a:t>
            </a:fld>
            <a:endParaRPr lang="en-US" altLang="zh-CN"/>
          </a:p>
        </p:txBody>
      </p:sp>
    </p:spTree>
    <p:extLst>
      <p:ext uri="{BB962C8B-B14F-4D97-AF65-F5344CB8AC3E}">
        <p14:creationId xmlns:p14="http://schemas.microsoft.com/office/powerpoint/2010/main" val="35183870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7ACA3F1-F4DA-4E6B-938C-22BB5DC5E84B}" type="slidenum">
              <a:rPr lang="en-US" altLang="zh-CN" smtClean="0"/>
              <a:pPr/>
              <a:t>58</a:t>
            </a:fld>
            <a:endParaRPr lang="en-US" altLang="zh-CN"/>
          </a:p>
        </p:txBody>
      </p:sp>
    </p:spTree>
    <p:extLst>
      <p:ext uri="{BB962C8B-B14F-4D97-AF65-F5344CB8AC3E}">
        <p14:creationId xmlns:p14="http://schemas.microsoft.com/office/powerpoint/2010/main" val="3518387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7ACA3F1-F4DA-4E6B-938C-22BB5DC5E84B}" type="slidenum">
              <a:rPr lang="en-US" altLang="zh-CN" smtClean="0"/>
              <a:pPr/>
              <a:t>20</a:t>
            </a:fld>
            <a:endParaRPr lang="en-US" altLang="zh-CN"/>
          </a:p>
        </p:txBody>
      </p:sp>
    </p:spTree>
    <p:extLst>
      <p:ext uri="{BB962C8B-B14F-4D97-AF65-F5344CB8AC3E}">
        <p14:creationId xmlns:p14="http://schemas.microsoft.com/office/powerpoint/2010/main" val="35183870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7ACA3F1-F4DA-4E6B-938C-22BB5DC5E84B}" type="slidenum">
              <a:rPr lang="en-US" altLang="zh-CN" smtClean="0"/>
              <a:pPr/>
              <a:t>60</a:t>
            </a:fld>
            <a:endParaRPr lang="en-US" altLang="zh-CN"/>
          </a:p>
        </p:txBody>
      </p:sp>
    </p:spTree>
    <p:extLst>
      <p:ext uri="{BB962C8B-B14F-4D97-AF65-F5344CB8AC3E}">
        <p14:creationId xmlns:p14="http://schemas.microsoft.com/office/powerpoint/2010/main" val="38318779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7ACA3F1-F4DA-4E6B-938C-22BB5DC5E84B}" type="slidenum">
              <a:rPr lang="en-US" altLang="zh-CN" smtClean="0"/>
              <a:pPr/>
              <a:t>61</a:t>
            </a:fld>
            <a:endParaRPr lang="en-US" altLang="zh-CN"/>
          </a:p>
        </p:txBody>
      </p:sp>
    </p:spTree>
    <p:extLst>
      <p:ext uri="{BB962C8B-B14F-4D97-AF65-F5344CB8AC3E}">
        <p14:creationId xmlns:p14="http://schemas.microsoft.com/office/powerpoint/2010/main" val="38318779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7ACA3F1-F4DA-4E6B-938C-22BB5DC5E84B}" type="slidenum">
              <a:rPr lang="en-US" altLang="zh-CN" smtClean="0"/>
              <a:pPr/>
              <a:t>62</a:t>
            </a:fld>
            <a:endParaRPr lang="en-US" altLang="zh-CN"/>
          </a:p>
        </p:txBody>
      </p:sp>
    </p:spTree>
    <p:extLst>
      <p:ext uri="{BB962C8B-B14F-4D97-AF65-F5344CB8AC3E}">
        <p14:creationId xmlns:p14="http://schemas.microsoft.com/office/powerpoint/2010/main" val="38318779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7ACA3F1-F4DA-4E6B-938C-22BB5DC5E84B}" type="slidenum">
              <a:rPr lang="en-US" altLang="zh-CN" smtClean="0"/>
              <a:pPr/>
              <a:t>63</a:t>
            </a:fld>
            <a:endParaRPr lang="en-US" altLang="zh-CN"/>
          </a:p>
        </p:txBody>
      </p:sp>
    </p:spTree>
    <p:extLst>
      <p:ext uri="{BB962C8B-B14F-4D97-AF65-F5344CB8AC3E}">
        <p14:creationId xmlns:p14="http://schemas.microsoft.com/office/powerpoint/2010/main" val="38318779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7ACA3F1-F4DA-4E6B-938C-22BB5DC5E84B}" type="slidenum">
              <a:rPr lang="en-US" altLang="zh-CN" smtClean="0"/>
              <a:pPr/>
              <a:t>64</a:t>
            </a:fld>
            <a:endParaRPr lang="en-US" altLang="zh-CN"/>
          </a:p>
        </p:txBody>
      </p:sp>
    </p:spTree>
    <p:extLst>
      <p:ext uri="{BB962C8B-B14F-4D97-AF65-F5344CB8AC3E}">
        <p14:creationId xmlns:p14="http://schemas.microsoft.com/office/powerpoint/2010/main" val="38318779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7ACA3F1-F4DA-4E6B-938C-22BB5DC5E84B}" type="slidenum">
              <a:rPr lang="en-US" altLang="zh-CN" smtClean="0"/>
              <a:pPr/>
              <a:t>65</a:t>
            </a:fld>
            <a:endParaRPr lang="en-US" altLang="zh-CN"/>
          </a:p>
        </p:txBody>
      </p:sp>
    </p:spTree>
    <p:extLst>
      <p:ext uri="{BB962C8B-B14F-4D97-AF65-F5344CB8AC3E}">
        <p14:creationId xmlns:p14="http://schemas.microsoft.com/office/powerpoint/2010/main" val="38318779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7ACA3F1-F4DA-4E6B-938C-22BB5DC5E84B}" type="slidenum">
              <a:rPr lang="en-US" altLang="zh-CN" smtClean="0"/>
              <a:pPr/>
              <a:t>68</a:t>
            </a:fld>
            <a:endParaRPr lang="en-US" altLang="zh-CN"/>
          </a:p>
        </p:txBody>
      </p:sp>
    </p:spTree>
    <p:extLst>
      <p:ext uri="{BB962C8B-B14F-4D97-AF65-F5344CB8AC3E}">
        <p14:creationId xmlns:p14="http://schemas.microsoft.com/office/powerpoint/2010/main" val="179588335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7ACA3F1-F4DA-4E6B-938C-22BB5DC5E84B}" type="slidenum">
              <a:rPr lang="en-US" altLang="zh-CN" smtClean="0"/>
              <a:pPr/>
              <a:t>69</a:t>
            </a:fld>
            <a:endParaRPr lang="en-US" altLang="zh-CN"/>
          </a:p>
        </p:txBody>
      </p:sp>
    </p:spTree>
    <p:extLst>
      <p:ext uri="{BB962C8B-B14F-4D97-AF65-F5344CB8AC3E}">
        <p14:creationId xmlns:p14="http://schemas.microsoft.com/office/powerpoint/2010/main" val="179588335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7ACA3F1-F4DA-4E6B-938C-22BB5DC5E84B}" type="slidenum">
              <a:rPr lang="en-US" altLang="zh-CN" smtClean="0"/>
              <a:pPr/>
              <a:t>70</a:t>
            </a:fld>
            <a:endParaRPr lang="en-US" altLang="zh-CN"/>
          </a:p>
        </p:txBody>
      </p:sp>
    </p:spTree>
    <p:extLst>
      <p:ext uri="{BB962C8B-B14F-4D97-AF65-F5344CB8AC3E}">
        <p14:creationId xmlns:p14="http://schemas.microsoft.com/office/powerpoint/2010/main" val="179588335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7ACA3F1-F4DA-4E6B-938C-22BB5DC5E84B}" type="slidenum">
              <a:rPr lang="en-US" altLang="zh-CN" smtClean="0"/>
              <a:pPr/>
              <a:t>71</a:t>
            </a:fld>
            <a:endParaRPr lang="en-US" altLang="zh-CN"/>
          </a:p>
        </p:txBody>
      </p:sp>
    </p:spTree>
    <p:extLst>
      <p:ext uri="{BB962C8B-B14F-4D97-AF65-F5344CB8AC3E}">
        <p14:creationId xmlns:p14="http://schemas.microsoft.com/office/powerpoint/2010/main" val="1795883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Arial" charset="0"/>
                <a:ea typeface="宋体" pitchFamily="2" charset="-122"/>
                <a:cs typeface="+mn-cs"/>
              </a:rPr>
              <a:t>提高大尺寸块的预测效率。</a:t>
            </a:r>
            <a:endParaRPr lang="zh-CN" altLang="en-US" dirty="0"/>
          </a:p>
        </p:txBody>
      </p:sp>
      <p:sp>
        <p:nvSpPr>
          <p:cNvPr id="4" name="灯片编号占位符 3"/>
          <p:cNvSpPr>
            <a:spLocks noGrp="1"/>
          </p:cNvSpPr>
          <p:nvPr>
            <p:ph type="sldNum" sz="quarter" idx="10"/>
          </p:nvPr>
        </p:nvSpPr>
        <p:spPr/>
        <p:txBody>
          <a:bodyPr/>
          <a:lstStyle/>
          <a:p>
            <a:fld id="{47ACA3F1-F4DA-4E6B-938C-22BB5DC5E84B}" type="slidenum">
              <a:rPr lang="en-US" altLang="zh-CN" smtClean="0"/>
              <a:pPr/>
              <a:t>21</a:t>
            </a:fld>
            <a:endParaRPr lang="en-US" altLang="zh-CN"/>
          </a:p>
        </p:txBody>
      </p:sp>
    </p:spTree>
    <p:extLst>
      <p:ext uri="{BB962C8B-B14F-4D97-AF65-F5344CB8AC3E}">
        <p14:creationId xmlns:p14="http://schemas.microsoft.com/office/powerpoint/2010/main" val="35183870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zh-CN" sz="1200" b="0" dirty="0" smtClean="0">
                <a:latin typeface="微软雅黑" panose="020B0503020204020204" pitchFamily="34" charset="-122"/>
                <a:ea typeface="微软雅黑" panose="020B0503020204020204" pitchFamily="34" charset="-122"/>
              </a:rPr>
              <a:t>SB-CABAC</a:t>
            </a:r>
            <a:r>
              <a:rPr lang="zh-CN" altLang="zh-CN" sz="1200" b="0" dirty="0" smtClean="0">
                <a:latin typeface="微软雅黑" panose="020B0503020204020204" pitchFamily="34" charset="-122"/>
                <a:ea typeface="微软雅黑" panose="020B0503020204020204" pitchFamily="34" charset="-122"/>
              </a:rPr>
              <a:t>的目的是为具有不同统计模型的句法元素提供高效的编码方式</a:t>
            </a:r>
            <a:r>
              <a:rPr lang="en-US" altLang="zh-CN" sz="1200" b="0" dirty="0" smtClean="0">
                <a:latin typeface="微软雅黑" panose="020B0503020204020204" pitchFamily="34" charset="-122"/>
                <a:ea typeface="微软雅黑" panose="020B0503020204020204" pitchFamily="34" charset="-122"/>
              </a:rPr>
              <a:t>,</a:t>
            </a:r>
            <a:r>
              <a:rPr lang="zh-CN" altLang="zh-CN" sz="1200" b="0" dirty="0" smtClean="0">
                <a:latin typeface="微软雅黑" panose="020B0503020204020204" pitchFamily="34" charset="-122"/>
                <a:ea typeface="微软雅黑" panose="020B0503020204020204" pitchFamily="34" charset="-122"/>
              </a:rPr>
              <a:t>在</a:t>
            </a:r>
            <a:r>
              <a:rPr lang="en-US" altLang="zh-CN" sz="1200" b="0" dirty="0" smtClean="0">
                <a:latin typeface="微软雅黑" panose="020B0503020204020204" pitchFamily="34" charset="-122"/>
                <a:ea typeface="微软雅黑" panose="020B0503020204020204" pitchFamily="34" charset="-122"/>
              </a:rPr>
              <a:t>SB-CABAC</a:t>
            </a:r>
            <a:r>
              <a:rPr lang="zh-CN" altLang="zh-CN" sz="1200" b="0" dirty="0" smtClean="0">
                <a:latin typeface="微软雅黑" panose="020B0503020204020204" pitchFamily="34" charset="-122"/>
                <a:ea typeface="微软雅黑" panose="020B0503020204020204" pitchFamily="34" charset="-122"/>
              </a:rPr>
              <a:t>中，句法元素被分成</a:t>
            </a:r>
            <a:r>
              <a:rPr lang="en-US" altLang="zh-CN" sz="1200" b="0" dirty="0" smtClean="0">
                <a:latin typeface="微软雅黑" panose="020B0503020204020204" pitchFamily="34" charset="-122"/>
                <a:ea typeface="微软雅黑" panose="020B0503020204020204" pitchFamily="34" charset="-122"/>
              </a:rPr>
              <a:t>N</a:t>
            </a:r>
            <a:r>
              <a:rPr lang="zh-CN" altLang="zh-CN" sz="1200" b="0" dirty="0" smtClean="0">
                <a:latin typeface="微软雅黑" panose="020B0503020204020204" pitchFamily="34" charset="-122"/>
                <a:ea typeface="微软雅黑" panose="020B0503020204020204" pitchFamily="34" charset="-122"/>
              </a:rPr>
              <a:t>个类别，每个类别并行地维护着自己的上下文概率模型及其更新状态，每个类别的句法元素可对应一个或者多个概率表。因此，当各个类别所处理的比特量较均衡时，与</a:t>
            </a:r>
            <a:r>
              <a:rPr lang="en-US" altLang="zh-CN" sz="1200" b="0" dirty="0" smtClean="0">
                <a:latin typeface="微软雅黑" panose="020B0503020204020204" pitchFamily="34" charset="-122"/>
                <a:ea typeface="微软雅黑" panose="020B0503020204020204" pitchFamily="34" charset="-122"/>
              </a:rPr>
              <a:t>H.264</a:t>
            </a:r>
            <a:r>
              <a:rPr lang="zh-CN" altLang="en-US" sz="1200" b="0" dirty="0" smtClean="0">
                <a:latin typeface="微软雅黑" panose="020B0503020204020204" pitchFamily="34" charset="-122"/>
                <a:ea typeface="微软雅黑" panose="020B0503020204020204" pitchFamily="34" charset="-122"/>
              </a:rPr>
              <a:t>的</a:t>
            </a:r>
            <a:r>
              <a:rPr lang="zh-CN" altLang="zh-CN" sz="1200" b="0" dirty="0" smtClean="0">
                <a:latin typeface="微软雅黑" panose="020B0503020204020204" pitchFamily="34" charset="-122"/>
                <a:ea typeface="微软雅黑" panose="020B0503020204020204" pitchFamily="34" charset="-122"/>
              </a:rPr>
              <a:t>串行编码器相比，并行编码器的处理能力将提高</a:t>
            </a:r>
            <a:r>
              <a:rPr lang="en-US" altLang="zh-CN" sz="1200" b="0" dirty="0" smtClean="0">
                <a:latin typeface="微软雅黑" panose="020B0503020204020204" pitchFamily="34" charset="-122"/>
                <a:ea typeface="微软雅黑" panose="020B0503020204020204" pitchFamily="34" charset="-122"/>
              </a:rPr>
              <a:t>N</a:t>
            </a:r>
            <a:r>
              <a:rPr lang="zh-CN" altLang="zh-CN" sz="1200" b="0" dirty="0" smtClean="0">
                <a:latin typeface="微软雅黑" panose="020B0503020204020204" pitchFamily="34" charset="-122"/>
                <a:ea typeface="微软雅黑" panose="020B0503020204020204" pitchFamily="34" charset="-122"/>
              </a:rPr>
              <a:t>倍。</a:t>
            </a:r>
            <a:endParaRPr lang="en-US" altLang="zh-CN" sz="1200" b="0" dirty="0" smtClean="0">
              <a:latin typeface="微软雅黑" panose="020B0503020204020204" pitchFamily="34" charset="-122"/>
              <a:ea typeface="微软雅黑" panose="020B0503020204020204" pitchFamily="34" charset="-122"/>
            </a:endParaRPr>
          </a:p>
          <a:p>
            <a:endParaRPr lang="zh-CN" altLang="en-US" dirty="0"/>
          </a:p>
        </p:txBody>
      </p:sp>
      <p:sp>
        <p:nvSpPr>
          <p:cNvPr id="4" name="灯片编号占位符 3"/>
          <p:cNvSpPr>
            <a:spLocks noGrp="1"/>
          </p:cNvSpPr>
          <p:nvPr>
            <p:ph type="sldNum" sz="quarter" idx="10"/>
          </p:nvPr>
        </p:nvSpPr>
        <p:spPr/>
        <p:txBody>
          <a:bodyPr/>
          <a:lstStyle/>
          <a:p>
            <a:fld id="{47ACA3F1-F4DA-4E6B-938C-22BB5DC5E84B}" type="slidenum">
              <a:rPr lang="en-US" altLang="zh-CN" smtClean="0"/>
              <a:pPr/>
              <a:t>74</a:t>
            </a:fld>
            <a:endParaRPr lang="en-US" altLang="zh-CN"/>
          </a:p>
        </p:txBody>
      </p:sp>
    </p:spTree>
    <p:extLst>
      <p:ext uri="{BB962C8B-B14F-4D97-AF65-F5344CB8AC3E}">
        <p14:creationId xmlns:p14="http://schemas.microsoft.com/office/powerpoint/2010/main" val="415861579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zh-CN" sz="1200" b="0" dirty="0" smtClean="0">
                <a:latin typeface="微软雅黑" panose="020B0503020204020204" pitchFamily="34" charset="-122"/>
                <a:ea typeface="微软雅黑" panose="020B0503020204020204" pitchFamily="34" charset="-122"/>
              </a:rPr>
              <a:t>SB-CABAC</a:t>
            </a:r>
            <a:r>
              <a:rPr lang="zh-CN" altLang="zh-CN" sz="1200" b="0" dirty="0" smtClean="0">
                <a:latin typeface="微软雅黑" panose="020B0503020204020204" pitchFamily="34" charset="-122"/>
                <a:ea typeface="微软雅黑" panose="020B0503020204020204" pitchFamily="34" charset="-122"/>
              </a:rPr>
              <a:t>的目的是为具有不同统计模型的句法元素提供高效的编码方式</a:t>
            </a:r>
            <a:r>
              <a:rPr lang="en-US" altLang="zh-CN" sz="1200" b="0" dirty="0" smtClean="0">
                <a:latin typeface="微软雅黑" panose="020B0503020204020204" pitchFamily="34" charset="-122"/>
                <a:ea typeface="微软雅黑" panose="020B0503020204020204" pitchFamily="34" charset="-122"/>
              </a:rPr>
              <a:t>,</a:t>
            </a:r>
            <a:r>
              <a:rPr lang="zh-CN" altLang="zh-CN" sz="1200" b="0" dirty="0" smtClean="0">
                <a:latin typeface="微软雅黑" panose="020B0503020204020204" pitchFamily="34" charset="-122"/>
                <a:ea typeface="微软雅黑" panose="020B0503020204020204" pitchFamily="34" charset="-122"/>
              </a:rPr>
              <a:t>在</a:t>
            </a:r>
            <a:r>
              <a:rPr lang="en-US" altLang="zh-CN" sz="1200" b="0" dirty="0" smtClean="0">
                <a:latin typeface="微软雅黑" panose="020B0503020204020204" pitchFamily="34" charset="-122"/>
                <a:ea typeface="微软雅黑" panose="020B0503020204020204" pitchFamily="34" charset="-122"/>
              </a:rPr>
              <a:t>SB-CABAC</a:t>
            </a:r>
            <a:r>
              <a:rPr lang="zh-CN" altLang="zh-CN" sz="1200" b="0" dirty="0" smtClean="0">
                <a:latin typeface="微软雅黑" panose="020B0503020204020204" pitchFamily="34" charset="-122"/>
                <a:ea typeface="微软雅黑" panose="020B0503020204020204" pitchFamily="34" charset="-122"/>
              </a:rPr>
              <a:t>中，句法元素被分成</a:t>
            </a:r>
            <a:r>
              <a:rPr lang="en-US" altLang="zh-CN" sz="1200" b="0" dirty="0" smtClean="0">
                <a:latin typeface="微软雅黑" panose="020B0503020204020204" pitchFamily="34" charset="-122"/>
                <a:ea typeface="微软雅黑" panose="020B0503020204020204" pitchFamily="34" charset="-122"/>
              </a:rPr>
              <a:t>N</a:t>
            </a:r>
            <a:r>
              <a:rPr lang="zh-CN" altLang="zh-CN" sz="1200" b="0" dirty="0" smtClean="0">
                <a:latin typeface="微软雅黑" panose="020B0503020204020204" pitchFamily="34" charset="-122"/>
                <a:ea typeface="微软雅黑" panose="020B0503020204020204" pitchFamily="34" charset="-122"/>
              </a:rPr>
              <a:t>个类别，每个类别并行地维护着自己的上下文概率模型及其更新状态，每个类别的句法元素可对应一个或者多个概率表。因此，当各个类别所处理的比特量较均衡时，与</a:t>
            </a:r>
            <a:r>
              <a:rPr lang="en-US" altLang="zh-CN" sz="1200" b="0" dirty="0" smtClean="0">
                <a:latin typeface="微软雅黑" panose="020B0503020204020204" pitchFamily="34" charset="-122"/>
                <a:ea typeface="微软雅黑" panose="020B0503020204020204" pitchFamily="34" charset="-122"/>
              </a:rPr>
              <a:t>H.264</a:t>
            </a:r>
            <a:r>
              <a:rPr lang="zh-CN" altLang="en-US" sz="1200" b="0" dirty="0" smtClean="0">
                <a:latin typeface="微软雅黑" panose="020B0503020204020204" pitchFamily="34" charset="-122"/>
                <a:ea typeface="微软雅黑" panose="020B0503020204020204" pitchFamily="34" charset="-122"/>
              </a:rPr>
              <a:t>的</a:t>
            </a:r>
            <a:r>
              <a:rPr lang="zh-CN" altLang="zh-CN" sz="1200" b="0" dirty="0" smtClean="0">
                <a:latin typeface="微软雅黑" panose="020B0503020204020204" pitchFamily="34" charset="-122"/>
                <a:ea typeface="微软雅黑" panose="020B0503020204020204" pitchFamily="34" charset="-122"/>
              </a:rPr>
              <a:t>串行编码器相比，并行编码器的处理能力将提高</a:t>
            </a:r>
            <a:r>
              <a:rPr lang="en-US" altLang="zh-CN" sz="1200" b="0" dirty="0" smtClean="0">
                <a:latin typeface="微软雅黑" panose="020B0503020204020204" pitchFamily="34" charset="-122"/>
                <a:ea typeface="微软雅黑" panose="020B0503020204020204" pitchFamily="34" charset="-122"/>
              </a:rPr>
              <a:t>N</a:t>
            </a:r>
            <a:r>
              <a:rPr lang="zh-CN" altLang="zh-CN" sz="1200" b="0" dirty="0" smtClean="0">
                <a:latin typeface="微软雅黑" panose="020B0503020204020204" pitchFamily="34" charset="-122"/>
                <a:ea typeface="微软雅黑" panose="020B0503020204020204" pitchFamily="34" charset="-122"/>
              </a:rPr>
              <a:t>倍。</a:t>
            </a:r>
            <a:endParaRPr lang="en-US" altLang="zh-CN" sz="1200" b="0" dirty="0" smtClean="0">
              <a:latin typeface="微软雅黑" panose="020B0503020204020204" pitchFamily="34" charset="-122"/>
              <a:ea typeface="微软雅黑" panose="020B0503020204020204" pitchFamily="34" charset="-122"/>
            </a:endParaRPr>
          </a:p>
          <a:p>
            <a:endParaRPr lang="zh-CN" altLang="en-US" dirty="0"/>
          </a:p>
        </p:txBody>
      </p:sp>
      <p:sp>
        <p:nvSpPr>
          <p:cNvPr id="4" name="灯片编号占位符 3"/>
          <p:cNvSpPr>
            <a:spLocks noGrp="1"/>
          </p:cNvSpPr>
          <p:nvPr>
            <p:ph type="sldNum" sz="quarter" idx="10"/>
          </p:nvPr>
        </p:nvSpPr>
        <p:spPr/>
        <p:txBody>
          <a:bodyPr/>
          <a:lstStyle/>
          <a:p>
            <a:fld id="{47ACA3F1-F4DA-4E6B-938C-22BB5DC5E84B}" type="slidenum">
              <a:rPr lang="en-US" altLang="zh-CN" smtClean="0"/>
              <a:pPr/>
              <a:t>75</a:t>
            </a:fld>
            <a:endParaRPr lang="en-US" altLang="zh-CN"/>
          </a:p>
        </p:txBody>
      </p:sp>
    </p:spTree>
    <p:extLst>
      <p:ext uri="{BB962C8B-B14F-4D97-AF65-F5344CB8AC3E}">
        <p14:creationId xmlns:p14="http://schemas.microsoft.com/office/powerpoint/2010/main" val="415861579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smtClean="0"/>
          </a:p>
        </p:txBody>
      </p:sp>
      <p:sp>
        <p:nvSpPr>
          <p:cNvPr id="931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3500" b="1">
                <a:solidFill>
                  <a:schemeClr val="tx1"/>
                </a:solidFill>
                <a:latin typeface="Arial" charset="0"/>
                <a:ea typeface="隶书" pitchFamily="49" charset="-122"/>
              </a:defRPr>
            </a:lvl1pPr>
            <a:lvl2pPr marL="716798" indent="-275692" eaLnBrk="0" hangingPunct="0">
              <a:defRPr kumimoji="1" sz="3500" b="1">
                <a:solidFill>
                  <a:schemeClr val="tx1"/>
                </a:solidFill>
                <a:latin typeface="Arial" charset="0"/>
                <a:ea typeface="隶书" pitchFamily="49" charset="-122"/>
              </a:defRPr>
            </a:lvl2pPr>
            <a:lvl3pPr marL="1102766" indent="-220553" eaLnBrk="0" hangingPunct="0">
              <a:defRPr kumimoji="1" sz="3500" b="1">
                <a:solidFill>
                  <a:schemeClr val="tx1"/>
                </a:solidFill>
                <a:latin typeface="Arial" charset="0"/>
                <a:ea typeface="隶书" pitchFamily="49" charset="-122"/>
              </a:defRPr>
            </a:lvl3pPr>
            <a:lvl4pPr marL="1543873" indent="-220553" eaLnBrk="0" hangingPunct="0">
              <a:defRPr kumimoji="1" sz="3500" b="1">
                <a:solidFill>
                  <a:schemeClr val="tx1"/>
                </a:solidFill>
                <a:latin typeface="Arial" charset="0"/>
                <a:ea typeface="隶书" pitchFamily="49" charset="-122"/>
              </a:defRPr>
            </a:lvl4pPr>
            <a:lvl5pPr marL="1984980" indent="-220553" eaLnBrk="0" hangingPunct="0">
              <a:defRPr kumimoji="1" sz="3500" b="1">
                <a:solidFill>
                  <a:schemeClr val="tx1"/>
                </a:solidFill>
                <a:latin typeface="Arial" charset="0"/>
                <a:ea typeface="隶书" pitchFamily="49" charset="-122"/>
              </a:defRPr>
            </a:lvl5pPr>
            <a:lvl6pPr marL="2426086" indent="-220553" eaLnBrk="0" fontAlgn="base" hangingPunct="0">
              <a:spcBef>
                <a:spcPct val="0"/>
              </a:spcBef>
              <a:spcAft>
                <a:spcPct val="0"/>
              </a:spcAft>
              <a:defRPr kumimoji="1" sz="3500" b="1">
                <a:solidFill>
                  <a:schemeClr val="tx1"/>
                </a:solidFill>
                <a:latin typeface="Arial" charset="0"/>
                <a:ea typeface="隶书" pitchFamily="49" charset="-122"/>
              </a:defRPr>
            </a:lvl6pPr>
            <a:lvl7pPr marL="2867193" indent="-220553" eaLnBrk="0" fontAlgn="base" hangingPunct="0">
              <a:spcBef>
                <a:spcPct val="0"/>
              </a:spcBef>
              <a:spcAft>
                <a:spcPct val="0"/>
              </a:spcAft>
              <a:defRPr kumimoji="1" sz="3500" b="1">
                <a:solidFill>
                  <a:schemeClr val="tx1"/>
                </a:solidFill>
                <a:latin typeface="Arial" charset="0"/>
                <a:ea typeface="隶书" pitchFamily="49" charset="-122"/>
              </a:defRPr>
            </a:lvl7pPr>
            <a:lvl8pPr marL="3308299" indent="-220553" eaLnBrk="0" fontAlgn="base" hangingPunct="0">
              <a:spcBef>
                <a:spcPct val="0"/>
              </a:spcBef>
              <a:spcAft>
                <a:spcPct val="0"/>
              </a:spcAft>
              <a:defRPr kumimoji="1" sz="3500" b="1">
                <a:solidFill>
                  <a:schemeClr val="tx1"/>
                </a:solidFill>
                <a:latin typeface="Arial" charset="0"/>
                <a:ea typeface="隶书" pitchFamily="49" charset="-122"/>
              </a:defRPr>
            </a:lvl8pPr>
            <a:lvl9pPr marL="3749406" indent="-220553" eaLnBrk="0" fontAlgn="base" hangingPunct="0">
              <a:spcBef>
                <a:spcPct val="0"/>
              </a:spcBef>
              <a:spcAft>
                <a:spcPct val="0"/>
              </a:spcAft>
              <a:defRPr kumimoji="1" sz="3500" b="1">
                <a:solidFill>
                  <a:schemeClr val="tx1"/>
                </a:solidFill>
                <a:latin typeface="Arial" charset="0"/>
                <a:ea typeface="隶书" pitchFamily="49" charset="-122"/>
              </a:defRPr>
            </a:lvl9pPr>
          </a:lstStyle>
          <a:p>
            <a:pPr eaLnBrk="1" hangingPunct="1"/>
            <a:fld id="{C92B7103-08EF-4CD9-B9C7-A8EDEFE1D795}" type="slidenum">
              <a:rPr lang="zh-CN" altLang="en-US" sz="1200"/>
              <a:pPr eaLnBrk="1" hangingPunct="1"/>
              <a:t>80</a:t>
            </a:fld>
            <a:endParaRPr lang="zh-CN" altLang="en-US" sz="120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7ACA3F1-F4DA-4E6B-938C-22BB5DC5E84B}" type="slidenum">
              <a:rPr lang="en-US" altLang="zh-CN" smtClean="0"/>
              <a:pPr/>
              <a:t>81</a:t>
            </a:fld>
            <a:endParaRPr lang="en-US" altLang="zh-CN"/>
          </a:p>
        </p:txBody>
      </p:sp>
    </p:spTree>
    <p:extLst>
      <p:ext uri="{BB962C8B-B14F-4D97-AF65-F5344CB8AC3E}">
        <p14:creationId xmlns:p14="http://schemas.microsoft.com/office/powerpoint/2010/main" val="351838700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7ACA3F1-F4DA-4E6B-938C-22BB5DC5E84B}" type="slidenum">
              <a:rPr lang="en-US" altLang="zh-CN" smtClean="0"/>
              <a:pPr/>
              <a:t>82</a:t>
            </a:fld>
            <a:endParaRPr lang="en-US" altLang="zh-CN"/>
          </a:p>
        </p:txBody>
      </p:sp>
    </p:spTree>
    <p:extLst>
      <p:ext uri="{BB962C8B-B14F-4D97-AF65-F5344CB8AC3E}">
        <p14:creationId xmlns:p14="http://schemas.microsoft.com/office/powerpoint/2010/main" val="127777544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zh-CN" altLang="zh-CN" sz="1200" kern="1200" dirty="0" smtClean="0">
                <a:solidFill>
                  <a:schemeClr val="tx1"/>
                </a:solidFill>
                <a:effectLst/>
                <a:latin typeface="Arial" charset="0"/>
                <a:ea typeface="宋体" pitchFamily="2" charset="-122"/>
                <a:cs typeface="+mn-cs"/>
              </a:rPr>
              <a:t>并行化测试的结果令人较为满意：六核的</a:t>
            </a:r>
            <a:r>
              <a:rPr lang="en-US" altLang="zh-CN" sz="1200" kern="1200" dirty="0" smtClean="0">
                <a:solidFill>
                  <a:schemeClr val="tx1"/>
                </a:solidFill>
                <a:effectLst/>
                <a:latin typeface="Arial" charset="0"/>
                <a:ea typeface="宋体" pitchFamily="2" charset="-122"/>
                <a:cs typeface="+mn-cs"/>
              </a:rPr>
              <a:t>Sandy Bridge-E</a:t>
            </a:r>
            <a:r>
              <a:rPr lang="zh-CN" altLang="zh-CN" sz="1200" kern="1200" dirty="0" smtClean="0">
                <a:solidFill>
                  <a:schemeClr val="tx1"/>
                </a:solidFill>
                <a:effectLst/>
                <a:latin typeface="Arial" charset="0"/>
                <a:ea typeface="宋体" pitchFamily="2" charset="-122"/>
                <a:cs typeface="+mn-cs"/>
              </a:rPr>
              <a:t>测试结果在某种程度超越了四核的</a:t>
            </a:r>
            <a:r>
              <a:rPr lang="en-US" altLang="zh-CN" sz="1200" kern="1200" dirty="0" smtClean="0">
                <a:solidFill>
                  <a:schemeClr val="tx1"/>
                </a:solidFill>
                <a:effectLst/>
                <a:latin typeface="Arial" charset="0"/>
                <a:ea typeface="宋体" pitchFamily="2" charset="-122"/>
                <a:cs typeface="+mn-cs"/>
              </a:rPr>
              <a:t>Ivy Bridge</a:t>
            </a:r>
            <a:r>
              <a:rPr lang="zh-CN" altLang="zh-CN" sz="1200" kern="1200" dirty="0" smtClean="0">
                <a:solidFill>
                  <a:schemeClr val="tx1"/>
                </a:solidFill>
                <a:effectLst/>
                <a:latin typeface="Arial" charset="0"/>
                <a:ea typeface="宋体" pitchFamily="2" charset="-122"/>
                <a:cs typeface="+mn-cs"/>
              </a:rPr>
              <a:t>。相似的，由于</a:t>
            </a:r>
            <a:r>
              <a:rPr lang="en-US" altLang="zh-CN" sz="1200" kern="1200" dirty="0" err="1" smtClean="0">
                <a:solidFill>
                  <a:schemeClr val="tx1"/>
                </a:solidFill>
                <a:effectLst/>
                <a:latin typeface="Arial" charset="0"/>
                <a:ea typeface="宋体" pitchFamily="2" charset="-122"/>
                <a:cs typeface="+mn-cs"/>
              </a:rPr>
              <a:t>Haswell</a:t>
            </a:r>
            <a:r>
              <a:rPr lang="zh-CN" altLang="zh-CN" sz="1200" kern="1200" dirty="0" smtClean="0">
                <a:solidFill>
                  <a:schemeClr val="tx1"/>
                </a:solidFill>
                <a:effectLst/>
                <a:latin typeface="Arial" charset="0"/>
                <a:ea typeface="宋体" pitchFamily="2" charset="-122"/>
                <a:cs typeface="+mn-cs"/>
              </a:rPr>
              <a:t>新内核</a:t>
            </a:r>
            <a:r>
              <a:rPr lang="en-US" altLang="zh-CN" sz="1200" kern="1200" dirty="0" smtClean="0">
                <a:solidFill>
                  <a:schemeClr val="tx1"/>
                </a:solidFill>
                <a:effectLst/>
                <a:latin typeface="Arial" charset="0"/>
                <a:ea typeface="宋体" pitchFamily="2" charset="-122"/>
                <a:cs typeface="+mn-cs"/>
              </a:rPr>
              <a:t>AVX2</a:t>
            </a:r>
            <a:r>
              <a:rPr lang="zh-CN" altLang="zh-CN" sz="1200" kern="1200" dirty="0" smtClean="0">
                <a:solidFill>
                  <a:schemeClr val="tx1"/>
                </a:solidFill>
                <a:effectLst/>
                <a:latin typeface="Arial" charset="0"/>
                <a:ea typeface="宋体" pitchFamily="2" charset="-122"/>
                <a:cs typeface="+mn-cs"/>
              </a:rPr>
              <a:t>的支持和更好的性能特性，其超越了</a:t>
            </a:r>
            <a:r>
              <a:rPr lang="en-US" altLang="zh-CN" sz="1200" kern="1200" dirty="0" smtClean="0">
                <a:solidFill>
                  <a:schemeClr val="tx1"/>
                </a:solidFill>
                <a:effectLst/>
                <a:latin typeface="Arial" charset="0"/>
                <a:ea typeface="宋体" pitchFamily="2" charset="-122"/>
                <a:cs typeface="+mn-cs"/>
              </a:rPr>
              <a:t>Ivy Bridge</a:t>
            </a:r>
            <a:r>
              <a:rPr lang="zh-CN" altLang="zh-CN" sz="1200" kern="1200" dirty="0" smtClean="0">
                <a:solidFill>
                  <a:schemeClr val="tx1"/>
                </a:solidFill>
                <a:effectLst/>
                <a:latin typeface="Arial" charset="0"/>
                <a:ea typeface="宋体" pitchFamily="2" charset="-122"/>
                <a:cs typeface="+mn-cs"/>
              </a:rPr>
              <a:t>。即使预设为</a:t>
            </a:r>
            <a:r>
              <a:rPr lang="en-US" altLang="zh-CN" sz="1200" kern="1200" dirty="0" err="1" smtClean="0">
                <a:solidFill>
                  <a:schemeClr val="tx1"/>
                </a:solidFill>
                <a:effectLst/>
                <a:latin typeface="Arial" charset="0"/>
                <a:ea typeface="宋体" pitchFamily="2" charset="-122"/>
                <a:cs typeface="+mn-cs"/>
              </a:rPr>
              <a:t>veryslow</a:t>
            </a:r>
            <a:r>
              <a:rPr lang="zh-CN" altLang="zh-CN" sz="1200" kern="1200" dirty="0" smtClean="0">
                <a:solidFill>
                  <a:schemeClr val="tx1"/>
                </a:solidFill>
                <a:effectLst/>
                <a:latin typeface="Arial" charset="0"/>
                <a:ea typeface="宋体" pitchFamily="2" charset="-122"/>
                <a:cs typeface="+mn-cs"/>
              </a:rPr>
              <a:t>，与</a:t>
            </a:r>
            <a:r>
              <a:rPr lang="en-US" altLang="zh-CN" sz="1200" kern="1200" dirty="0" smtClean="0">
                <a:solidFill>
                  <a:schemeClr val="tx1"/>
                </a:solidFill>
                <a:effectLst/>
                <a:latin typeface="Arial" charset="0"/>
                <a:ea typeface="宋体" pitchFamily="2" charset="-122"/>
                <a:cs typeface="+mn-cs"/>
              </a:rPr>
              <a:t>X264</a:t>
            </a:r>
            <a:r>
              <a:rPr lang="zh-CN" altLang="zh-CN" sz="1200" kern="1200" dirty="0" smtClean="0">
                <a:solidFill>
                  <a:schemeClr val="tx1"/>
                </a:solidFill>
                <a:effectLst/>
                <a:latin typeface="Arial" charset="0"/>
                <a:ea typeface="宋体" pitchFamily="2" charset="-122"/>
                <a:cs typeface="+mn-cs"/>
              </a:rPr>
              <a:t>编码器相比，</a:t>
            </a:r>
            <a:r>
              <a:rPr lang="en-US" altLang="zh-CN" sz="1200" kern="1200" dirty="0" smtClean="0">
                <a:solidFill>
                  <a:schemeClr val="tx1"/>
                </a:solidFill>
                <a:effectLst/>
                <a:latin typeface="Arial" charset="0"/>
                <a:ea typeface="宋体" pitchFamily="2" charset="-122"/>
                <a:cs typeface="+mn-cs"/>
              </a:rPr>
              <a:t>X265</a:t>
            </a:r>
            <a:r>
              <a:rPr lang="zh-CN" altLang="zh-CN" sz="1200" kern="1200" dirty="0" smtClean="0">
                <a:solidFill>
                  <a:schemeClr val="tx1"/>
                </a:solidFill>
                <a:effectLst/>
                <a:latin typeface="Arial" charset="0"/>
                <a:ea typeface="宋体" pitchFamily="2" charset="-122"/>
                <a:cs typeface="+mn-cs"/>
              </a:rPr>
              <a:t>编码器明显需要更长的时间，用</a:t>
            </a:r>
            <a:r>
              <a:rPr lang="en-US" altLang="zh-CN" sz="1200" kern="1200" dirty="0" smtClean="0">
                <a:solidFill>
                  <a:schemeClr val="tx1"/>
                </a:solidFill>
                <a:effectLst/>
                <a:latin typeface="Arial" charset="0"/>
                <a:ea typeface="宋体" pitchFamily="2" charset="-122"/>
                <a:cs typeface="+mn-cs"/>
              </a:rPr>
              <a:t>Ivy Bridge 3770k</a:t>
            </a:r>
            <a:r>
              <a:rPr lang="zh-CN" altLang="zh-CN" sz="1200" kern="1200" dirty="0" smtClean="0">
                <a:solidFill>
                  <a:schemeClr val="tx1"/>
                </a:solidFill>
                <a:effectLst/>
                <a:latin typeface="Arial" charset="0"/>
                <a:ea typeface="宋体" pitchFamily="2" charset="-122"/>
                <a:cs typeface="+mn-cs"/>
              </a:rPr>
              <a:t>对同样的文件进行编码，</a:t>
            </a:r>
            <a:r>
              <a:rPr lang="en-US" altLang="zh-CN" sz="1200" kern="1200" dirty="0" smtClean="0">
                <a:solidFill>
                  <a:schemeClr val="tx1"/>
                </a:solidFill>
                <a:effectLst/>
                <a:latin typeface="Arial" charset="0"/>
                <a:ea typeface="宋体" pitchFamily="2" charset="-122"/>
                <a:cs typeface="+mn-cs"/>
              </a:rPr>
              <a:t>H.264</a:t>
            </a:r>
            <a:r>
              <a:rPr lang="zh-CN" altLang="zh-CN" sz="1200" kern="1200" dirty="0" smtClean="0">
                <a:solidFill>
                  <a:schemeClr val="tx1"/>
                </a:solidFill>
                <a:effectLst/>
                <a:latin typeface="Arial" charset="0"/>
                <a:ea typeface="宋体" pitchFamily="2" charset="-122"/>
                <a:cs typeface="+mn-cs"/>
              </a:rPr>
              <a:t>需要</a:t>
            </a:r>
            <a:r>
              <a:rPr lang="en-US" altLang="zh-CN" sz="1200" kern="1200" dirty="0" smtClean="0">
                <a:solidFill>
                  <a:schemeClr val="tx1"/>
                </a:solidFill>
                <a:effectLst/>
                <a:latin typeface="Arial" charset="0"/>
                <a:ea typeface="宋体" pitchFamily="2" charset="-122"/>
                <a:cs typeface="+mn-cs"/>
              </a:rPr>
              <a:t>129</a:t>
            </a:r>
            <a:r>
              <a:rPr lang="zh-CN" altLang="zh-CN" sz="1200" kern="1200" dirty="0" smtClean="0">
                <a:solidFill>
                  <a:schemeClr val="tx1"/>
                </a:solidFill>
                <a:effectLst/>
                <a:latin typeface="Arial" charset="0"/>
                <a:ea typeface="宋体" pitchFamily="2" charset="-122"/>
                <a:cs typeface="+mn-cs"/>
              </a:rPr>
              <a:t>秒，而</a:t>
            </a:r>
            <a:r>
              <a:rPr lang="en-US" altLang="zh-CN" sz="1200" kern="1200" dirty="0" smtClean="0">
                <a:solidFill>
                  <a:schemeClr val="tx1"/>
                </a:solidFill>
                <a:effectLst/>
                <a:latin typeface="Arial" charset="0"/>
                <a:ea typeface="宋体" pitchFamily="2" charset="-122"/>
                <a:cs typeface="+mn-cs"/>
              </a:rPr>
              <a:t>H.265</a:t>
            </a:r>
            <a:r>
              <a:rPr lang="zh-CN" altLang="zh-CN" sz="1200" kern="1200" dirty="0" smtClean="0">
                <a:solidFill>
                  <a:schemeClr val="tx1"/>
                </a:solidFill>
                <a:effectLst/>
                <a:latin typeface="Arial" charset="0"/>
                <a:ea typeface="宋体" pitchFamily="2" charset="-122"/>
                <a:cs typeface="+mn-cs"/>
              </a:rPr>
              <a:t>需要的时间为</a:t>
            </a:r>
            <a:r>
              <a:rPr lang="en-US" altLang="zh-CN" sz="1200" kern="1200" dirty="0" smtClean="0">
                <a:solidFill>
                  <a:schemeClr val="tx1"/>
                </a:solidFill>
                <a:effectLst/>
                <a:latin typeface="Arial" charset="0"/>
                <a:ea typeface="宋体" pitchFamily="2" charset="-122"/>
                <a:cs typeface="+mn-cs"/>
              </a:rPr>
              <a:t>247</a:t>
            </a:r>
            <a:r>
              <a:rPr lang="zh-CN" altLang="zh-CN" sz="1200" kern="1200" dirty="0" smtClean="0">
                <a:solidFill>
                  <a:schemeClr val="tx1"/>
                </a:solidFill>
                <a:effectLst/>
                <a:latin typeface="Arial" charset="0"/>
                <a:ea typeface="宋体" pitchFamily="2" charset="-122"/>
                <a:cs typeface="+mn-cs"/>
              </a:rPr>
              <a:t>秒。但是记住，这仅是非常早期的软件版本。</a:t>
            </a:r>
          </a:p>
          <a:p>
            <a:endParaRPr lang="en-US" altLang="zh-CN" dirty="0" smtClean="0"/>
          </a:p>
          <a:p>
            <a:endParaRPr lang="en-US" altLang="zh-CN" smtClean="0"/>
          </a:p>
          <a:p>
            <a:endParaRPr lang="zh-CN" altLang="en-US"/>
          </a:p>
        </p:txBody>
      </p:sp>
      <p:sp>
        <p:nvSpPr>
          <p:cNvPr id="4" name="灯片编号占位符 3"/>
          <p:cNvSpPr>
            <a:spLocks noGrp="1"/>
          </p:cNvSpPr>
          <p:nvPr>
            <p:ph type="sldNum" sz="quarter" idx="10"/>
          </p:nvPr>
        </p:nvSpPr>
        <p:spPr/>
        <p:txBody>
          <a:bodyPr/>
          <a:lstStyle/>
          <a:p>
            <a:fld id="{47ACA3F1-F4DA-4E6B-938C-22BB5DC5E84B}" type="slidenum">
              <a:rPr lang="en-US" altLang="zh-CN" smtClean="0"/>
              <a:pPr/>
              <a:t>84</a:t>
            </a:fld>
            <a:endParaRPr lang="en-US" altLang="zh-CN"/>
          </a:p>
        </p:txBody>
      </p:sp>
    </p:spTree>
    <p:extLst>
      <p:ext uri="{BB962C8B-B14F-4D97-AF65-F5344CB8AC3E}">
        <p14:creationId xmlns:p14="http://schemas.microsoft.com/office/powerpoint/2010/main" val="395757069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7ACA3F1-F4DA-4E6B-938C-22BB5DC5E84B}" type="slidenum">
              <a:rPr lang="en-US" altLang="zh-CN" smtClean="0"/>
              <a:pPr/>
              <a:t>85</a:t>
            </a:fld>
            <a:endParaRPr lang="en-US" altLang="zh-CN"/>
          </a:p>
        </p:txBody>
      </p:sp>
    </p:spTree>
    <p:extLst>
      <p:ext uri="{BB962C8B-B14F-4D97-AF65-F5344CB8AC3E}">
        <p14:creationId xmlns:p14="http://schemas.microsoft.com/office/powerpoint/2010/main" val="127777544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zh-CN" sz="1200" kern="1200" dirty="0" smtClean="0">
                <a:solidFill>
                  <a:schemeClr val="tx1"/>
                </a:solidFill>
                <a:latin typeface="Arial" charset="0"/>
                <a:ea typeface="宋体" pitchFamily="2" charset="-122"/>
                <a:cs typeface="+mn-cs"/>
              </a:rPr>
              <a:t>MaliT76X</a:t>
            </a:r>
            <a:r>
              <a:rPr lang="zh-CN" altLang="en-US" dirty="0" smtClean="0"/>
              <a:t>核心，结合</a:t>
            </a:r>
            <a:r>
              <a:rPr lang="en-US" altLang="zh-CN" sz="1200" kern="1200" dirty="0" smtClean="0">
                <a:solidFill>
                  <a:schemeClr val="tx1"/>
                </a:solidFill>
                <a:latin typeface="Arial" charset="0"/>
                <a:ea typeface="宋体" pitchFamily="2" charset="-122"/>
                <a:cs typeface="+mn-cs"/>
              </a:rPr>
              <a:t>16</a:t>
            </a:r>
            <a:r>
              <a:rPr lang="zh-CN" altLang="en-US" dirty="0" smtClean="0"/>
              <a:t>个统一渲染着色器的配置，使得其要比目前市场主流的</a:t>
            </a:r>
            <a:r>
              <a:rPr lang="en-US" altLang="zh-CN" sz="1200" kern="1200" dirty="0" smtClean="0">
                <a:solidFill>
                  <a:schemeClr val="tx1"/>
                </a:solidFill>
                <a:latin typeface="Arial" charset="0"/>
                <a:ea typeface="宋体" pitchFamily="2" charset="-122"/>
                <a:cs typeface="+mn-cs"/>
              </a:rPr>
              <a:t>Mali-400MP4</a:t>
            </a:r>
            <a:r>
              <a:rPr lang="zh-CN" altLang="en-US" dirty="0" smtClean="0"/>
              <a:t>整整提升了</a:t>
            </a:r>
            <a:r>
              <a:rPr lang="en-US" altLang="zh-CN" sz="1200" kern="1200" dirty="0" smtClean="0">
                <a:solidFill>
                  <a:schemeClr val="tx1"/>
                </a:solidFill>
                <a:latin typeface="Arial" charset="0"/>
                <a:ea typeface="宋体" pitchFamily="2" charset="-122"/>
                <a:cs typeface="+mn-cs"/>
              </a:rPr>
              <a:t>500%</a:t>
            </a:r>
            <a:r>
              <a:rPr lang="zh-CN" altLang="en-US" dirty="0" smtClean="0"/>
              <a:t>，比</a:t>
            </a:r>
            <a:r>
              <a:rPr lang="zh-CN" altLang="en-US" sz="1200" kern="1200" dirty="0" smtClean="0">
                <a:solidFill>
                  <a:schemeClr val="tx1"/>
                </a:solidFill>
                <a:latin typeface="Arial" charset="0"/>
                <a:ea typeface="宋体" pitchFamily="2" charset="-122"/>
                <a:cs typeface="+mn-cs"/>
              </a:rPr>
              <a:t> </a:t>
            </a:r>
            <a:r>
              <a:rPr lang="en-US" altLang="zh-CN" sz="1200" kern="1200" dirty="0" smtClean="0">
                <a:solidFill>
                  <a:schemeClr val="tx1"/>
                </a:solidFill>
                <a:latin typeface="Arial" charset="0"/>
                <a:ea typeface="宋体" pitchFamily="2" charset="-122"/>
                <a:cs typeface="+mn-cs"/>
              </a:rPr>
              <a:t>Mali-T604 </a:t>
            </a:r>
            <a:r>
              <a:rPr lang="zh-CN" altLang="en-US" dirty="0" smtClean="0"/>
              <a:t>提升</a:t>
            </a:r>
            <a:r>
              <a:rPr lang="en-US" altLang="zh-CN" sz="1200" kern="1200" dirty="0" smtClean="0">
                <a:solidFill>
                  <a:schemeClr val="tx1"/>
                </a:solidFill>
                <a:latin typeface="Arial" charset="0"/>
                <a:ea typeface="宋体" pitchFamily="2" charset="-122"/>
                <a:cs typeface="+mn-cs"/>
              </a:rPr>
              <a:t>400%</a:t>
            </a:r>
            <a:r>
              <a:rPr lang="zh-CN" altLang="en-US" dirty="0" smtClean="0"/>
              <a:t>，绝对是最快的</a:t>
            </a:r>
            <a:r>
              <a:rPr lang="en-US" altLang="zh-CN" sz="1200" kern="1200" dirty="0" smtClean="0">
                <a:solidFill>
                  <a:schemeClr val="tx1"/>
                </a:solidFill>
                <a:latin typeface="Arial" charset="0"/>
                <a:ea typeface="宋体" pitchFamily="2" charset="-122"/>
                <a:cs typeface="+mn-cs"/>
              </a:rPr>
              <a:t>GPU</a:t>
            </a:r>
            <a:r>
              <a:rPr lang="zh-CN" altLang="en-US" dirty="0" smtClean="0"/>
              <a:t>！同时支持多项内存压缩技术，如</a:t>
            </a:r>
            <a:r>
              <a:rPr lang="en-US" altLang="zh-CN" dirty="0" smtClean="0"/>
              <a:t>ARM </a:t>
            </a:r>
            <a:r>
              <a:rPr lang="zh-CN" altLang="en-US" dirty="0" smtClean="0"/>
              <a:t>帧缓冲压缩格式</a:t>
            </a:r>
            <a:r>
              <a:rPr lang="en-US" altLang="zh-CN" dirty="0" smtClean="0"/>
              <a:t>(</a:t>
            </a:r>
            <a:r>
              <a:rPr lang="en-US" altLang="zh-CN" dirty="0" err="1" smtClean="0"/>
              <a:t>ARMFrame</a:t>
            </a:r>
            <a:r>
              <a:rPr lang="en-US" altLang="zh-CN" dirty="0" smtClean="0"/>
              <a:t> Buffer Compression)</a:t>
            </a:r>
            <a:r>
              <a:rPr lang="zh-CN" altLang="en-US" dirty="0" smtClean="0"/>
              <a:t>、</a:t>
            </a:r>
            <a:r>
              <a:rPr lang="en-US" altLang="zh-CN" dirty="0" smtClean="0"/>
              <a:t>ASTC</a:t>
            </a:r>
            <a:r>
              <a:rPr lang="zh-CN" altLang="en-US" dirty="0" smtClean="0"/>
              <a:t>纹理压缩技术、以及</a:t>
            </a:r>
            <a:r>
              <a:rPr lang="en-US" altLang="zh-CN" dirty="0" err="1" smtClean="0"/>
              <a:t>TransactionElimination</a:t>
            </a:r>
            <a:r>
              <a:rPr lang="zh-CN" altLang="en-US" dirty="0" smtClean="0"/>
              <a:t>智能消除技术。</a:t>
            </a:r>
          </a:p>
          <a:p>
            <a:endParaRPr lang="en-US" altLang="zh-CN" sz="1200" b="1" kern="1200" dirty="0" smtClean="0">
              <a:solidFill>
                <a:schemeClr val="tx1"/>
              </a:solidFill>
              <a:latin typeface="Arial" charset="0"/>
              <a:ea typeface="宋体" pitchFamily="2" charset="-122"/>
              <a:cs typeface="+mn-cs"/>
            </a:endParaRPr>
          </a:p>
          <a:p>
            <a:r>
              <a:rPr lang="en-US" altLang="zh-CN" sz="1200" b="1" kern="1200" dirty="0" smtClean="0">
                <a:solidFill>
                  <a:schemeClr val="tx1"/>
                </a:solidFill>
                <a:latin typeface="Arial" charset="0"/>
                <a:ea typeface="宋体" pitchFamily="2" charset="-122"/>
                <a:cs typeface="+mn-cs"/>
              </a:rPr>
              <a:t>ARM </a:t>
            </a:r>
            <a:r>
              <a:rPr lang="zh-CN" altLang="en-US" b="1" dirty="0" smtClean="0"/>
              <a:t>帧缓冲压缩格式</a:t>
            </a:r>
            <a:r>
              <a:rPr lang="zh-CN" altLang="en-US" dirty="0" smtClean="0"/>
              <a:t>最大特点是引入了</a:t>
            </a:r>
            <a:r>
              <a:rPr lang="en-US" altLang="zh-CN" sz="1200" kern="1200" dirty="0" smtClean="0">
                <a:solidFill>
                  <a:schemeClr val="tx1"/>
                </a:solidFill>
                <a:latin typeface="Arial" charset="0"/>
                <a:ea typeface="宋体" pitchFamily="2" charset="-122"/>
                <a:cs typeface="+mn-cs"/>
              </a:rPr>
              <a:t>Transaction Elimination</a:t>
            </a:r>
            <a:r>
              <a:rPr lang="zh-CN" altLang="en-US" dirty="0" smtClean="0"/>
              <a:t>智能消除技术，该技术能够提供快速、实时的无损压缩与解压缩，最大限度地减少</a:t>
            </a:r>
            <a:r>
              <a:rPr lang="en-US" altLang="zh-CN" sz="1200" kern="1200" dirty="0" err="1" smtClean="0">
                <a:solidFill>
                  <a:schemeClr val="tx1"/>
                </a:solidFill>
                <a:latin typeface="Arial" charset="0"/>
                <a:ea typeface="宋体" pitchFamily="2" charset="-122"/>
                <a:cs typeface="+mn-cs"/>
              </a:rPr>
              <a:t>SoC</a:t>
            </a:r>
            <a:r>
              <a:rPr lang="en-US" altLang="zh-CN" sz="1200" kern="1200" dirty="0" smtClean="0">
                <a:solidFill>
                  <a:schemeClr val="tx1"/>
                </a:solidFill>
                <a:latin typeface="Arial" charset="0"/>
                <a:ea typeface="宋体" pitchFamily="2" charset="-122"/>
                <a:cs typeface="+mn-cs"/>
              </a:rPr>
              <a:t> </a:t>
            </a:r>
            <a:r>
              <a:rPr lang="zh-CN" altLang="en-US" dirty="0" smtClean="0"/>
              <a:t>内不同</a:t>
            </a:r>
            <a:r>
              <a:rPr lang="zh-CN" altLang="en-US" sz="1200" kern="1200" dirty="0" smtClean="0">
                <a:solidFill>
                  <a:schemeClr val="tx1"/>
                </a:solidFill>
                <a:latin typeface="Arial" charset="0"/>
                <a:ea typeface="宋体" pitchFamily="2" charset="-122"/>
                <a:cs typeface="+mn-cs"/>
              </a:rPr>
              <a:t> </a:t>
            </a:r>
            <a:r>
              <a:rPr lang="en-US" altLang="zh-CN" sz="1200" kern="1200" dirty="0" smtClean="0">
                <a:solidFill>
                  <a:schemeClr val="tx1"/>
                </a:solidFill>
                <a:latin typeface="Arial" charset="0"/>
                <a:ea typeface="宋体" pitchFamily="2" charset="-122"/>
                <a:cs typeface="+mn-cs"/>
              </a:rPr>
              <a:t>IP </a:t>
            </a:r>
            <a:r>
              <a:rPr lang="zh-CN" altLang="en-US" dirty="0" smtClean="0"/>
              <a:t>块之间的数据传输量，在减少了整个系统的带宽同时将相应功耗降低近</a:t>
            </a:r>
            <a:r>
              <a:rPr lang="en-US" altLang="zh-CN" sz="1200" kern="1200" dirty="0" smtClean="0">
                <a:solidFill>
                  <a:schemeClr val="tx1"/>
                </a:solidFill>
                <a:latin typeface="Arial" charset="0"/>
                <a:ea typeface="宋体" pitchFamily="2" charset="-122"/>
                <a:cs typeface="+mn-cs"/>
              </a:rPr>
              <a:t>50% </a:t>
            </a:r>
            <a:r>
              <a:rPr lang="zh-CN" altLang="en-US" dirty="0" smtClean="0"/>
              <a:t>。</a:t>
            </a:r>
          </a:p>
          <a:p>
            <a:r>
              <a:rPr lang="zh-CN" altLang="en-US" sz="1200" kern="1200" dirty="0" smtClean="0">
                <a:solidFill>
                  <a:schemeClr val="tx1"/>
                </a:solidFill>
                <a:latin typeface="Arial" charset="0"/>
                <a:ea typeface="宋体" pitchFamily="2" charset="-122"/>
                <a:cs typeface="+mn-cs"/>
              </a:rPr>
              <a:t>        </a:t>
            </a:r>
            <a:r>
              <a:rPr lang="en-US" altLang="zh-CN" sz="1200" b="1" kern="1200" dirty="0" smtClean="0">
                <a:solidFill>
                  <a:schemeClr val="tx1"/>
                </a:solidFill>
                <a:latin typeface="Arial" charset="0"/>
                <a:ea typeface="宋体" pitchFamily="2" charset="-122"/>
                <a:cs typeface="+mn-cs"/>
              </a:rPr>
              <a:t>ASTC</a:t>
            </a:r>
            <a:r>
              <a:rPr lang="zh-CN" altLang="en-US" b="1" dirty="0" smtClean="0"/>
              <a:t>技术是</a:t>
            </a:r>
            <a:r>
              <a:rPr lang="en-US" altLang="zh-CN" sz="1200" b="1" kern="1200" dirty="0" err="1" smtClean="0">
                <a:solidFill>
                  <a:schemeClr val="tx1"/>
                </a:solidFill>
                <a:latin typeface="Arial" charset="0"/>
                <a:ea typeface="宋体" pitchFamily="2" charset="-122"/>
                <a:cs typeface="+mn-cs"/>
              </a:rPr>
              <a:t>OpenGLES</a:t>
            </a:r>
            <a:r>
              <a:rPr lang="en-US" altLang="zh-CN" sz="1200" b="1" kern="1200" dirty="0" smtClean="0">
                <a:solidFill>
                  <a:schemeClr val="tx1"/>
                </a:solidFill>
                <a:latin typeface="Arial" charset="0"/>
                <a:ea typeface="宋体" pitchFamily="2" charset="-122"/>
                <a:cs typeface="+mn-cs"/>
              </a:rPr>
              <a:t> 3.0</a:t>
            </a:r>
            <a:r>
              <a:rPr lang="zh-CN" altLang="en-US" b="1" dirty="0" smtClean="0"/>
              <a:t>引入的新纹理压缩技术</a:t>
            </a:r>
            <a:r>
              <a:rPr lang="zh-CN" altLang="en-US" dirty="0" smtClean="0"/>
              <a:t>，最精彩之处在于它允许压缩你能想象到的任何纹理，能够将</a:t>
            </a:r>
            <a:r>
              <a:rPr lang="zh-CN" altLang="en-US" dirty="0" smtClean="0">
                <a:hlinkClick r:id="rId3"/>
              </a:rPr>
              <a:t>应用</a:t>
            </a:r>
            <a:r>
              <a:rPr lang="zh-CN" altLang="en-US" dirty="0" smtClean="0"/>
              <a:t>程序使用的所有纹理都进行压缩，进一步减少了</a:t>
            </a:r>
            <a:r>
              <a:rPr lang="en-US" altLang="zh-CN" sz="1200" kern="1200" dirty="0" smtClean="0">
                <a:solidFill>
                  <a:schemeClr val="tx1"/>
                </a:solidFill>
                <a:latin typeface="Arial" charset="0"/>
                <a:ea typeface="宋体" pitchFamily="2" charset="-122"/>
                <a:cs typeface="+mn-cs"/>
              </a:rPr>
              <a:t>Mali GPU</a:t>
            </a:r>
            <a:r>
              <a:rPr lang="zh-CN" altLang="en-US" dirty="0" smtClean="0"/>
              <a:t>的内存带宽和内存占用，同时节省能耗。</a:t>
            </a:r>
          </a:p>
          <a:p>
            <a:r>
              <a:rPr lang="zh-CN" altLang="en-US" sz="1200" kern="1200" dirty="0" smtClean="0">
                <a:solidFill>
                  <a:schemeClr val="tx1"/>
                </a:solidFill>
                <a:latin typeface="Arial" charset="0"/>
                <a:ea typeface="宋体" pitchFamily="2" charset="-122"/>
                <a:cs typeface="+mn-cs"/>
              </a:rPr>
              <a:t>   </a:t>
            </a:r>
            <a:r>
              <a:rPr lang="zh-CN" altLang="en-US" dirty="0" smtClean="0"/>
              <a:t>这两项可以节省</a:t>
            </a:r>
            <a:r>
              <a:rPr lang="en-US" altLang="zh-CN" sz="1200" kern="1200" dirty="0" smtClean="0">
                <a:solidFill>
                  <a:schemeClr val="tx1"/>
                </a:solidFill>
                <a:latin typeface="Arial" charset="0"/>
                <a:ea typeface="宋体" pitchFamily="2" charset="-122"/>
                <a:cs typeface="+mn-cs"/>
              </a:rPr>
              <a:t>50%</a:t>
            </a:r>
            <a:r>
              <a:rPr lang="zh-CN" altLang="en-US" dirty="0" smtClean="0"/>
              <a:t>的带宽。除性能强劲外，</a:t>
            </a:r>
            <a:r>
              <a:rPr lang="en-US" altLang="zh-CN" sz="1200" kern="1200" dirty="0" smtClean="0">
                <a:solidFill>
                  <a:schemeClr val="tx1"/>
                </a:solidFill>
                <a:latin typeface="Arial" charset="0"/>
                <a:ea typeface="宋体" pitchFamily="2" charset="-122"/>
                <a:cs typeface="+mn-cs"/>
              </a:rPr>
              <a:t>Mali T76X</a:t>
            </a:r>
            <a:r>
              <a:rPr lang="zh-CN" altLang="en-US" dirty="0" smtClean="0"/>
              <a:t>还支持</a:t>
            </a:r>
            <a:r>
              <a:rPr lang="en-US" altLang="zh-CN" sz="1200" kern="1200" dirty="0" smtClean="0">
                <a:solidFill>
                  <a:schemeClr val="tx1"/>
                </a:solidFill>
                <a:latin typeface="Arial" charset="0"/>
                <a:ea typeface="宋体" pitchFamily="2" charset="-122"/>
                <a:cs typeface="+mn-cs"/>
              </a:rPr>
              <a:t>GPGPU(</a:t>
            </a:r>
            <a:r>
              <a:rPr lang="zh-CN" altLang="en-US" dirty="0" smtClean="0"/>
              <a:t>通用计算图形处理器</a:t>
            </a:r>
            <a:r>
              <a:rPr lang="en-US" altLang="zh-CN" sz="1200" kern="1200" dirty="0" smtClean="0">
                <a:solidFill>
                  <a:schemeClr val="tx1"/>
                </a:solidFill>
                <a:latin typeface="Arial" charset="0"/>
                <a:ea typeface="宋体" pitchFamily="2" charset="-122"/>
                <a:cs typeface="+mn-cs"/>
              </a:rPr>
              <a:t>)</a:t>
            </a:r>
            <a:r>
              <a:rPr lang="zh-CN" altLang="en-US" dirty="0" smtClean="0"/>
              <a:t>加速复杂和计算密集型算法或操作等等。通过强大的图像处理能力，可以辨别出摄像头画面上运动的物体，利用其高效的性能进行实时渲染，为大家带来更完美的高清体验。</a:t>
            </a:r>
          </a:p>
          <a:p>
            <a:endParaRPr lang="zh-CN" altLang="en-US" dirty="0"/>
          </a:p>
        </p:txBody>
      </p:sp>
      <p:sp>
        <p:nvSpPr>
          <p:cNvPr id="4" name="灯片编号占位符 3"/>
          <p:cNvSpPr>
            <a:spLocks noGrp="1"/>
          </p:cNvSpPr>
          <p:nvPr>
            <p:ph type="sldNum" sz="quarter" idx="10"/>
          </p:nvPr>
        </p:nvSpPr>
        <p:spPr/>
        <p:txBody>
          <a:bodyPr/>
          <a:lstStyle/>
          <a:p>
            <a:fld id="{47ACA3F1-F4DA-4E6B-938C-22BB5DC5E84B}" type="slidenum">
              <a:rPr lang="en-US" altLang="zh-CN" smtClean="0"/>
              <a:pPr/>
              <a:t>89</a:t>
            </a:fld>
            <a:endParaRPr lang="en-US" altLang="zh-CN"/>
          </a:p>
        </p:txBody>
      </p:sp>
    </p:spTree>
    <p:extLst>
      <p:ext uri="{BB962C8B-B14F-4D97-AF65-F5344CB8AC3E}">
        <p14:creationId xmlns:p14="http://schemas.microsoft.com/office/powerpoint/2010/main" val="2473117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7ACA3F1-F4DA-4E6B-938C-22BB5DC5E84B}" type="slidenum">
              <a:rPr lang="en-US" altLang="zh-CN" smtClean="0"/>
              <a:pPr/>
              <a:t>92</a:t>
            </a:fld>
            <a:endParaRPr lang="en-US" altLang="zh-CN"/>
          </a:p>
        </p:txBody>
      </p:sp>
    </p:spTree>
    <p:extLst>
      <p:ext uri="{BB962C8B-B14F-4D97-AF65-F5344CB8AC3E}">
        <p14:creationId xmlns:p14="http://schemas.microsoft.com/office/powerpoint/2010/main" val="38838074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zh-CN" altLang="zh-CN" b="0" dirty="0" smtClean="0">
                <a:latin typeface="微软雅黑" panose="020B0503020204020204" pitchFamily="34" charset="-122"/>
                <a:ea typeface="微软雅黑" panose="020B0503020204020204" pitchFamily="34" charset="-122"/>
              </a:rPr>
              <a:t>国内将</a:t>
            </a:r>
            <a:r>
              <a:rPr lang="en-US" altLang="zh-CN" b="0" dirty="0" smtClean="0">
                <a:latin typeface="微软雅黑" panose="020B0503020204020204" pitchFamily="34" charset="-122"/>
                <a:ea typeface="微软雅黑" panose="020B0503020204020204" pitchFamily="34" charset="-122"/>
              </a:rPr>
              <a:t>H.265</a:t>
            </a:r>
            <a:r>
              <a:rPr lang="zh-CN" altLang="zh-CN" b="0" dirty="0" smtClean="0">
                <a:latin typeface="微软雅黑" panose="020B0503020204020204" pitchFamily="34" charset="-122"/>
                <a:ea typeface="微软雅黑" panose="020B0503020204020204" pitchFamily="34" charset="-122"/>
              </a:rPr>
              <a:t>技术市场化应用到视频播放上，同时又是自主研发掌握核心技术的仅</a:t>
            </a:r>
            <a:r>
              <a:rPr lang="en-US" altLang="zh-CN" b="0" dirty="0" smtClean="0">
                <a:latin typeface="微软雅黑" panose="020B0503020204020204" pitchFamily="34" charset="-122"/>
                <a:ea typeface="微软雅黑" panose="020B0503020204020204" pitchFamily="34" charset="-122"/>
              </a:rPr>
              <a:t>PPS</a:t>
            </a:r>
            <a:r>
              <a:rPr lang="zh-CN" altLang="zh-CN" b="0" dirty="0" smtClean="0">
                <a:latin typeface="微软雅黑" panose="020B0503020204020204" pitchFamily="34" charset="-122"/>
                <a:ea typeface="微软雅黑" panose="020B0503020204020204" pitchFamily="34" charset="-122"/>
              </a:rPr>
              <a:t>一家。</a:t>
            </a:r>
            <a:endParaRPr lang="zh-CN" altLang="en-US" b="0" dirty="0" smtClean="0">
              <a:latin typeface="微软雅黑" panose="020B0503020204020204" pitchFamily="34" charset="-122"/>
              <a:ea typeface="微软雅黑" panose="020B0503020204020204" pitchFamily="34" charset="-122"/>
            </a:endParaRPr>
          </a:p>
          <a:p>
            <a:endParaRPr lang="zh-CN" altLang="en-US" dirty="0"/>
          </a:p>
        </p:txBody>
      </p:sp>
      <p:sp>
        <p:nvSpPr>
          <p:cNvPr id="4" name="灯片编号占位符 3"/>
          <p:cNvSpPr>
            <a:spLocks noGrp="1"/>
          </p:cNvSpPr>
          <p:nvPr>
            <p:ph type="sldNum" sz="quarter" idx="10"/>
          </p:nvPr>
        </p:nvSpPr>
        <p:spPr/>
        <p:txBody>
          <a:bodyPr/>
          <a:lstStyle/>
          <a:p>
            <a:fld id="{47ACA3F1-F4DA-4E6B-938C-22BB5DC5E84B}" type="slidenum">
              <a:rPr lang="en-US" altLang="zh-CN" smtClean="0"/>
              <a:pPr/>
              <a:t>93</a:t>
            </a:fld>
            <a:endParaRPr lang="en-US" altLang="zh-CN"/>
          </a:p>
        </p:txBody>
      </p:sp>
    </p:spTree>
    <p:extLst>
      <p:ext uri="{BB962C8B-B14F-4D97-AF65-F5344CB8AC3E}">
        <p14:creationId xmlns:p14="http://schemas.microsoft.com/office/powerpoint/2010/main" val="3883807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7ACA3F1-F4DA-4E6B-938C-22BB5DC5E84B}" type="slidenum">
              <a:rPr lang="en-US" altLang="zh-CN" smtClean="0"/>
              <a:pPr/>
              <a:t>22</a:t>
            </a:fld>
            <a:endParaRPr lang="en-US" altLang="zh-CN"/>
          </a:p>
        </p:txBody>
      </p:sp>
    </p:spTree>
    <p:extLst>
      <p:ext uri="{BB962C8B-B14F-4D97-AF65-F5344CB8AC3E}">
        <p14:creationId xmlns:p14="http://schemas.microsoft.com/office/powerpoint/2010/main" val="351838700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zh-CN" altLang="zh-CN" b="0" dirty="0" smtClean="0">
                <a:latin typeface="微软雅黑" panose="020B0503020204020204" pitchFamily="34" charset="-122"/>
                <a:ea typeface="微软雅黑" panose="020B0503020204020204" pitchFamily="34" charset="-122"/>
              </a:rPr>
              <a:t>国内将</a:t>
            </a:r>
            <a:r>
              <a:rPr lang="en-US" altLang="zh-CN" b="0" dirty="0" smtClean="0">
                <a:latin typeface="微软雅黑" panose="020B0503020204020204" pitchFamily="34" charset="-122"/>
                <a:ea typeface="微软雅黑" panose="020B0503020204020204" pitchFamily="34" charset="-122"/>
              </a:rPr>
              <a:t>H.265</a:t>
            </a:r>
            <a:r>
              <a:rPr lang="zh-CN" altLang="zh-CN" b="0" dirty="0" smtClean="0">
                <a:latin typeface="微软雅黑" panose="020B0503020204020204" pitchFamily="34" charset="-122"/>
                <a:ea typeface="微软雅黑" panose="020B0503020204020204" pitchFamily="34" charset="-122"/>
              </a:rPr>
              <a:t>技术市场化应用到视频播放上，同时又是自主研发掌握核心技术的仅</a:t>
            </a:r>
            <a:r>
              <a:rPr lang="en-US" altLang="zh-CN" b="0" dirty="0" smtClean="0">
                <a:latin typeface="微软雅黑" panose="020B0503020204020204" pitchFamily="34" charset="-122"/>
                <a:ea typeface="微软雅黑" panose="020B0503020204020204" pitchFamily="34" charset="-122"/>
              </a:rPr>
              <a:t>PPS</a:t>
            </a:r>
            <a:r>
              <a:rPr lang="zh-CN" altLang="zh-CN" b="0" dirty="0" smtClean="0">
                <a:latin typeface="微软雅黑" panose="020B0503020204020204" pitchFamily="34" charset="-122"/>
                <a:ea typeface="微软雅黑" panose="020B0503020204020204" pitchFamily="34" charset="-122"/>
              </a:rPr>
              <a:t>一家。</a:t>
            </a:r>
            <a:endParaRPr lang="zh-CN" altLang="en-US" b="0" dirty="0" smtClean="0">
              <a:latin typeface="微软雅黑" panose="020B0503020204020204" pitchFamily="34" charset="-122"/>
              <a:ea typeface="微软雅黑" panose="020B0503020204020204" pitchFamily="34" charset="-122"/>
            </a:endParaRPr>
          </a:p>
          <a:p>
            <a:endParaRPr lang="zh-CN" altLang="en-US" dirty="0"/>
          </a:p>
        </p:txBody>
      </p:sp>
      <p:sp>
        <p:nvSpPr>
          <p:cNvPr id="4" name="灯片编号占位符 3"/>
          <p:cNvSpPr>
            <a:spLocks noGrp="1"/>
          </p:cNvSpPr>
          <p:nvPr>
            <p:ph type="sldNum" sz="quarter" idx="10"/>
          </p:nvPr>
        </p:nvSpPr>
        <p:spPr/>
        <p:txBody>
          <a:bodyPr/>
          <a:lstStyle/>
          <a:p>
            <a:fld id="{47ACA3F1-F4DA-4E6B-938C-22BB5DC5E84B}" type="slidenum">
              <a:rPr lang="en-US" altLang="zh-CN" smtClean="0"/>
              <a:pPr/>
              <a:t>94</a:t>
            </a:fld>
            <a:endParaRPr lang="en-US" altLang="zh-CN"/>
          </a:p>
        </p:txBody>
      </p:sp>
    </p:spTree>
    <p:extLst>
      <p:ext uri="{BB962C8B-B14F-4D97-AF65-F5344CB8AC3E}">
        <p14:creationId xmlns:p14="http://schemas.microsoft.com/office/powerpoint/2010/main" val="388380746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b="0" i="0" u="none" strike="noStrike" kern="1200" baseline="30000" dirty="0" smtClean="0">
              <a:solidFill>
                <a:schemeClr val="tx1"/>
              </a:solidFill>
              <a:effectLst/>
              <a:latin typeface="Arial" charset="0"/>
              <a:ea typeface="宋体" pitchFamily="2" charset="-122"/>
              <a:cs typeface="+mn-cs"/>
            </a:endParaRPr>
          </a:p>
          <a:p>
            <a:r>
              <a:rPr lang="zh-CN" altLang="en-US" sz="1200" b="0" i="0" kern="1200" dirty="0" smtClean="0">
                <a:solidFill>
                  <a:schemeClr val="tx1"/>
                </a:solidFill>
                <a:effectLst/>
                <a:latin typeface="Arial" charset="0"/>
                <a:ea typeface="宋体" pitchFamily="2" charset="-122"/>
                <a:cs typeface="+mn-cs"/>
              </a:rPr>
              <a:t>峰值信噪比（</a:t>
            </a:r>
            <a:r>
              <a:rPr lang="en-US" altLang="zh-CN" sz="1200" b="0" i="0" kern="1200" dirty="0" smtClean="0">
                <a:solidFill>
                  <a:schemeClr val="tx1"/>
                </a:solidFill>
                <a:effectLst/>
                <a:latin typeface="Arial" charset="0"/>
                <a:ea typeface="宋体" pitchFamily="2" charset="-122"/>
                <a:cs typeface="+mn-cs"/>
              </a:rPr>
              <a:t>peak signal-to-noise </a:t>
            </a:r>
            <a:r>
              <a:rPr lang="en-US" altLang="zh-CN" sz="1200" b="0" i="0" kern="1200" dirty="0" err="1" smtClean="0">
                <a:solidFill>
                  <a:schemeClr val="tx1"/>
                </a:solidFill>
                <a:effectLst/>
                <a:latin typeface="Arial" charset="0"/>
                <a:ea typeface="宋体" pitchFamily="2" charset="-122"/>
                <a:cs typeface="+mn-cs"/>
              </a:rPr>
              <a:t>ratio,PSNR</a:t>
            </a:r>
            <a:r>
              <a:rPr lang="zh-CN" altLang="en-US" sz="1200" b="0" i="0" kern="1200" dirty="0" smtClean="0">
                <a:solidFill>
                  <a:schemeClr val="tx1"/>
                </a:solidFill>
                <a:effectLst/>
                <a:latin typeface="Arial" charset="0"/>
                <a:ea typeface="宋体" pitchFamily="2" charset="-122"/>
                <a:cs typeface="+mn-cs"/>
              </a:rPr>
              <a:t>，单位</a:t>
            </a:r>
            <a:r>
              <a:rPr lang="en-US" altLang="zh-CN" sz="1200" b="0" i="0" kern="1200" dirty="0" smtClean="0">
                <a:solidFill>
                  <a:schemeClr val="tx1"/>
                </a:solidFill>
                <a:effectLst/>
                <a:latin typeface="Arial" charset="0"/>
                <a:ea typeface="宋体" pitchFamily="2" charset="-122"/>
                <a:cs typeface="+mn-cs"/>
              </a:rPr>
              <a:t>dB</a:t>
            </a:r>
            <a:r>
              <a:rPr lang="zh-CN" altLang="en-US" sz="1200" b="0" i="0" kern="1200" dirty="0" smtClean="0">
                <a:solidFill>
                  <a:schemeClr val="tx1"/>
                </a:solidFill>
                <a:effectLst/>
                <a:latin typeface="Arial" charset="0"/>
                <a:ea typeface="宋体" pitchFamily="2" charset="-122"/>
                <a:cs typeface="+mn-cs"/>
              </a:rPr>
              <a:t>）作为视频处理后质量测量标准</a:t>
            </a:r>
            <a:r>
              <a:rPr lang="en-US" altLang="zh-CN" sz="1200" b="0" i="0" kern="1200" dirty="0" smtClean="0">
                <a:solidFill>
                  <a:schemeClr val="tx1"/>
                </a:solidFill>
                <a:effectLst/>
                <a:latin typeface="Arial" charset="0"/>
                <a:ea typeface="宋体" pitchFamily="2" charset="-122"/>
                <a:cs typeface="+mn-cs"/>
              </a:rPr>
              <a:t>:</a:t>
            </a:r>
          </a:p>
          <a:p>
            <a:r>
              <a:rPr lang="en-US" altLang="zh-CN" sz="1200" b="0" i="0" kern="1200" dirty="0" smtClean="0">
                <a:solidFill>
                  <a:schemeClr val="tx1"/>
                </a:solidFill>
                <a:effectLst/>
                <a:latin typeface="Arial" charset="0"/>
                <a:ea typeface="宋体" pitchFamily="2" charset="-122"/>
                <a:cs typeface="+mn-cs"/>
              </a:rPr>
              <a:t>PSNR</a:t>
            </a:r>
            <a:r>
              <a:rPr lang="zh-CN" altLang="en-US" sz="1200" b="0" i="0" kern="1200" dirty="0" smtClean="0">
                <a:solidFill>
                  <a:schemeClr val="tx1"/>
                </a:solidFill>
                <a:effectLst/>
                <a:latin typeface="Arial" charset="0"/>
                <a:ea typeface="宋体" pitchFamily="2" charset="-122"/>
                <a:cs typeface="+mn-cs"/>
              </a:rPr>
              <a:t>高于</a:t>
            </a:r>
            <a:r>
              <a:rPr lang="en-US" altLang="zh-CN" sz="1200" b="0" i="0" kern="1200" dirty="0" smtClean="0">
                <a:solidFill>
                  <a:schemeClr val="tx1"/>
                </a:solidFill>
                <a:effectLst/>
                <a:latin typeface="Arial" charset="0"/>
                <a:ea typeface="宋体" pitchFamily="2" charset="-122"/>
                <a:cs typeface="+mn-cs"/>
              </a:rPr>
              <a:t>40dB</a:t>
            </a:r>
            <a:r>
              <a:rPr lang="zh-CN" altLang="en-US" sz="1200" b="0" i="0" kern="1200" dirty="0" smtClean="0">
                <a:solidFill>
                  <a:schemeClr val="tx1"/>
                </a:solidFill>
                <a:effectLst/>
                <a:latin typeface="Arial" charset="0"/>
                <a:ea typeface="宋体" pitchFamily="2" charset="-122"/>
                <a:cs typeface="+mn-cs"/>
              </a:rPr>
              <a:t>说明图像质量极好（即非常接近原始图像），</a:t>
            </a:r>
          </a:p>
          <a:p>
            <a:r>
              <a:rPr lang="zh-CN" altLang="en-US" sz="1200" b="0" i="0" kern="1200" dirty="0" smtClean="0">
                <a:solidFill>
                  <a:schemeClr val="tx1"/>
                </a:solidFill>
                <a:effectLst/>
                <a:latin typeface="Arial" charset="0"/>
                <a:ea typeface="宋体" pitchFamily="2" charset="-122"/>
                <a:cs typeface="+mn-cs"/>
              </a:rPr>
              <a:t>在</a:t>
            </a:r>
            <a:r>
              <a:rPr lang="en-US" altLang="zh-CN" sz="1200" b="0" i="0" kern="1200" dirty="0" smtClean="0">
                <a:solidFill>
                  <a:schemeClr val="tx1"/>
                </a:solidFill>
                <a:effectLst/>
                <a:latin typeface="Arial" charset="0"/>
                <a:ea typeface="宋体" pitchFamily="2" charset="-122"/>
                <a:cs typeface="+mn-cs"/>
              </a:rPr>
              <a:t>30—40dB</a:t>
            </a:r>
            <a:r>
              <a:rPr lang="zh-CN" altLang="en-US" sz="1200" b="0" i="0" kern="1200" dirty="0" smtClean="0">
                <a:solidFill>
                  <a:schemeClr val="tx1"/>
                </a:solidFill>
                <a:effectLst/>
                <a:latin typeface="Arial" charset="0"/>
                <a:ea typeface="宋体" pitchFamily="2" charset="-122"/>
                <a:cs typeface="+mn-cs"/>
              </a:rPr>
              <a:t>通常表示图像质量是好的（即失真可以察觉但可以接受），</a:t>
            </a:r>
          </a:p>
          <a:p>
            <a:r>
              <a:rPr lang="zh-CN" altLang="en-US" sz="1200" b="0" i="0" kern="1200" dirty="0" smtClean="0">
                <a:solidFill>
                  <a:schemeClr val="tx1"/>
                </a:solidFill>
                <a:effectLst/>
                <a:latin typeface="Arial" charset="0"/>
                <a:ea typeface="宋体" pitchFamily="2" charset="-122"/>
                <a:cs typeface="+mn-cs"/>
              </a:rPr>
              <a:t>在</a:t>
            </a:r>
            <a:r>
              <a:rPr lang="en-US" altLang="zh-CN" sz="1200" b="0" i="0" kern="1200" dirty="0" smtClean="0">
                <a:solidFill>
                  <a:schemeClr val="tx1"/>
                </a:solidFill>
                <a:effectLst/>
                <a:latin typeface="Arial" charset="0"/>
                <a:ea typeface="宋体" pitchFamily="2" charset="-122"/>
                <a:cs typeface="+mn-cs"/>
              </a:rPr>
              <a:t>20—30dB</a:t>
            </a:r>
            <a:r>
              <a:rPr lang="zh-CN" altLang="en-US" sz="1200" b="0" i="0" kern="1200" dirty="0" smtClean="0">
                <a:solidFill>
                  <a:schemeClr val="tx1"/>
                </a:solidFill>
                <a:effectLst/>
                <a:latin typeface="Arial" charset="0"/>
                <a:ea typeface="宋体" pitchFamily="2" charset="-122"/>
                <a:cs typeface="+mn-cs"/>
              </a:rPr>
              <a:t>说明图像质量差；</a:t>
            </a:r>
          </a:p>
          <a:p>
            <a:r>
              <a:rPr lang="en-US" altLang="zh-CN" sz="1200" b="0" i="0" kern="1200" dirty="0" smtClean="0">
                <a:solidFill>
                  <a:schemeClr val="tx1"/>
                </a:solidFill>
                <a:effectLst/>
                <a:latin typeface="Arial" charset="0"/>
                <a:ea typeface="宋体" pitchFamily="2" charset="-122"/>
                <a:cs typeface="+mn-cs"/>
              </a:rPr>
              <a:t>PSNR</a:t>
            </a:r>
            <a:r>
              <a:rPr lang="zh-CN" altLang="en-US" sz="1200" b="0" i="0" kern="1200" dirty="0" smtClean="0">
                <a:solidFill>
                  <a:schemeClr val="tx1"/>
                </a:solidFill>
                <a:effectLst/>
                <a:latin typeface="Arial" charset="0"/>
                <a:ea typeface="宋体" pitchFamily="2" charset="-122"/>
                <a:cs typeface="+mn-cs"/>
              </a:rPr>
              <a:t>低于</a:t>
            </a:r>
            <a:r>
              <a:rPr lang="en-US" altLang="zh-CN" sz="1200" b="0" i="0" kern="1200" dirty="0" smtClean="0">
                <a:solidFill>
                  <a:schemeClr val="tx1"/>
                </a:solidFill>
                <a:effectLst/>
                <a:latin typeface="Arial" charset="0"/>
                <a:ea typeface="宋体" pitchFamily="2" charset="-122"/>
                <a:cs typeface="+mn-cs"/>
              </a:rPr>
              <a:t>20dB</a:t>
            </a:r>
            <a:r>
              <a:rPr lang="zh-CN" altLang="en-US" sz="1200" b="0" i="0" kern="1200" dirty="0" smtClean="0">
                <a:solidFill>
                  <a:schemeClr val="tx1"/>
                </a:solidFill>
                <a:effectLst/>
                <a:latin typeface="Arial" charset="0"/>
                <a:ea typeface="宋体" pitchFamily="2" charset="-122"/>
                <a:cs typeface="+mn-cs"/>
              </a:rPr>
              <a:t>图像不可接受。</a:t>
            </a:r>
          </a:p>
          <a:p>
            <a:endParaRPr lang="zh-CN" altLang="en-US" dirty="0"/>
          </a:p>
        </p:txBody>
      </p:sp>
      <p:sp>
        <p:nvSpPr>
          <p:cNvPr id="4" name="灯片编号占位符 3"/>
          <p:cNvSpPr>
            <a:spLocks noGrp="1"/>
          </p:cNvSpPr>
          <p:nvPr>
            <p:ph type="sldNum" sz="quarter" idx="10"/>
          </p:nvPr>
        </p:nvSpPr>
        <p:spPr/>
        <p:txBody>
          <a:bodyPr/>
          <a:lstStyle/>
          <a:p>
            <a:fld id="{47ACA3F1-F4DA-4E6B-938C-22BB5DC5E84B}" type="slidenum">
              <a:rPr lang="en-US" altLang="zh-CN" smtClean="0"/>
              <a:pPr/>
              <a:t>96</a:t>
            </a:fld>
            <a:endParaRPr lang="en-US" altLang="zh-CN"/>
          </a:p>
        </p:txBody>
      </p:sp>
    </p:spTree>
    <p:extLst>
      <p:ext uri="{BB962C8B-B14F-4D97-AF65-F5344CB8AC3E}">
        <p14:creationId xmlns:p14="http://schemas.microsoft.com/office/powerpoint/2010/main" val="26083626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7ACA3F1-F4DA-4E6B-938C-22BB5DC5E84B}" type="slidenum">
              <a:rPr lang="en-US" altLang="zh-CN" smtClean="0"/>
              <a:pPr/>
              <a:t>97</a:t>
            </a:fld>
            <a:endParaRPr lang="en-US" altLang="zh-CN"/>
          </a:p>
        </p:txBody>
      </p:sp>
    </p:spTree>
    <p:extLst>
      <p:ext uri="{BB962C8B-B14F-4D97-AF65-F5344CB8AC3E}">
        <p14:creationId xmlns:p14="http://schemas.microsoft.com/office/powerpoint/2010/main" val="260836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7ACA3F1-F4DA-4E6B-938C-22BB5DC5E84B}" type="slidenum">
              <a:rPr lang="en-US" altLang="zh-CN" smtClean="0"/>
              <a:pPr/>
              <a:t>23</a:t>
            </a:fld>
            <a:endParaRPr lang="en-US" altLang="zh-CN"/>
          </a:p>
        </p:txBody>
      </p:sp>
    </p:spTree>
    <p:extLst>
      <p:ext uri="{BB962C8B-B14F-4D97-AF65-F5344CB8AC3E}">
        <p14:creationId xmlns:p14="http://schemas.microsoft.com/office/powerpoint/2010/main" val="3518387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7ACA3F1-F4DA-4E6B-938C-22BB5DC5E84B}" type="slidenum">
              <a:rPr lang="en-US" altLang="zh-CN" smtClean="0"/>
              <a:pPr/>
              <a:t>24</a:t>
            </a:fld>
            <a:endParaRPr lang="en-US" altLang="zh-CN"/>
          </a:p>
        </p:txBody>
      </p:sp>
    </p:spTree>
    <p:extLst>
      <p:ext uri="{BB962C8B-B14F-4D97-AF65-F5344CB8AC3E}">
        <p14:creationId xmlns:p14="http://schemas.microsoft.com/office/powerpoint/2010/main" val="35183870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smtClean="0"/>
          </a:p>
        </p:txBody>
      </p:sp>
      <p:sp>
        <p:nvSpPr>
          <p:cNvPr id="8602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3500" b="1">
                <a:solidFill>
                  <a:schemeClr val="tx1"/>
                </a:solidFill>
                <a:latin typeface="Arial" charset="0"/>
                <a:ea typeface="隶书" pitchFamily="49" charset="-122"/>
              </a:defRPr>
            </a:lvl1pPr>
            <a:lvl2pPr marL="716798" indent="-275692" eaLnBrk="0" hangingPunct="0">
              <a:defRPr kumimoji="1" sz="3500" b="1">
                <a:solidFill>
                  <a:schemeClr val="tx1"/>
                </a:solidFill>
                <a:latin typeface="Arial" charset="0"/>
                <a:ea typeface="隶书" pitchFamily="49" charset="-122"/>
              </a:defRPr>
            </a:lvl2pPr>
            <a:lvl3pPr marL="1102766" indent="-220553" eaLnBrk="0" hangingPunct="0">
              <a:defRPr kumimoji="1" sz="3500" b="1">
                <a:solidFill>
                  <a:schemeClr val="tx1"/>
                </a:solidFill>
                <a:latin typeface="Arial" charset="0"/>
                <a:ea typeface="隶书" pitchFamily="49" charset="-122"/>
              </a:defRPr>
            </a:lvl3pPr>
            <a:lvl4pPr marL="1543873" indent="-220553" eaLnBrk="0" hangingPunct="0">
              <a:defRPr kumimoji="1" sz="3500" b="1">
                <a:solidFill>
                  <a:schemeClr val="tx1"/>
                </a:solidFill>
                <a:latin typeface="Arial" charset="0"/>
                <a:ea typeface="隶书" pitchFamily="49" charset="-122"/>
              </a:defRPr>
            </a:lvl4pPr>
            <a:lvl5pPr marL="1984980" indent="-220553" eaLnBrk="0" hangingPunct="0">
              <a:defRPr kumimoji="1" sz="3500" b="1">
                <a:solidFill>
                  <a:schemeClr val="tx1"/>
                </a:solidFill>
                <a:latin typeface="Arial" charset="0"/>
                <a:ea typeface="隶书" pitchFamily="49" charset="-122"/>
              </a:defRPr>
            </a:lvl5pPr>
            <a:lvl6pPr marL="2426086" indent="-220553" eaLnBrk="0" fontAlgn="base" hangingPunct="0">
              <a:spcBef>
                <a:spcPct val="0"/>
              </a:spcBef>
              <a:spcAft>
                <a:spcPct val="0"/>
              </a:spcAft>
              <a:defRPr kumimoji="1" sz="3500" b="1">
                <a:solidFill>
                  <a:schemeClr val="tx1"/>
                </a:solidFill>
                <a:latin typeface="Arial" charset="0"/>
                <a:ea typeface="隶书" pitchFamily="49" charset="-122"/>
              </a:defRPr>
            </a:lvl6pPr>
            <a:lvl7pPr marL="2867193" indent="-220553" eaLnBrk="0" fontAlgn="base" hangingPunct="0">
              <a:spcBef>
                <a:spcPct val="0"/>
              </a:spcBef>
              <a:spcAft>
                <a:spcPct val="0"/>
              </a:spcAft>
              <a:defRPr kumimoji="1" sz="3500" b="1">
                <a:solidFill>
                  <a:schemeClr val="tx1"/>
                </a:solidFill>
                <a:latin typeface="Arial" charset="0"/>
                <a:ea typeface="隶书" pitchFamily="49" charset="-122"/>
              </a:defRPr>
            </a:lvl7pPr>
            <a:lvl8pPr marL="3308299" indent="-220553" eaLnBrk="0" fontAlgn="base" hangingPunct="0">
              <a:spcBef>
                <a:spcPct val="0"/>
              </a:spcBef>
              <a:spcAft>
                <a:spcPct val="0"/>
              </a:spcAft>
              <a:defRPr kumimoji="1" sz="3500" b="1">
                <a:solidFill>
                  <a:schemeClr val="tx1"/>
                </a:solidFill>
                <a:latin typeface="Arial" charset="0"/>
                <a:ea typeface="隶书" pitchFamily="49" charset="-122"/>
              </a:defRPr>
            </a:lvl8pPr>
            <a:lvl9pPr marL="3749406" indent="-220553" eaLnBrk="0" fontAlgn="base" hangingPunct="0">
              <a:spcBef>
                <a:spcPct val="0"/>
              </a:spcBef>
              <a:spcAft>
                <a:spcPct val="0"/>
              </a:spcAft>
              <a:defRPr kumimoji="1" sz="3500" b="1">
                <a:solidFill>
                  <a:schemeClr val="tx1"/>
                </a:solidFill>
                <a:latin typeface="Arial" charset="0"/>
                <a:ea typeface="隶书" pitchFamily="49" charset="-122"/>
              </a:defRPr>
            </a:lvl9pPr>
          </a:lstStyle>
          <a:p>
            <a:pPr eaLnBrk="1" hangingPunct="1"/>
            <a:fld id="{529E6445-CCB0-4B86-AF3A-FC08EC099449}" type="slidenum">
              <a:rPr lang="zh-CN" altLang="en-US" sz="1200"/>
              <a:pPr eaLnBrk="1" hangingPunct="1"/>
              <a:t>25</a:t>
            </a:fld>
            <a:endParaRPr lang="zh-CN"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endParaRPr lang="zh-CN"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endParaRPr lang="zh-CN"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endParaRPr lang="zh-CN"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endParaRPr lang="zh-CN"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endParaRPr lang="zh-CN"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endParaRPr lang="zh-CN"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endParaRPr lang="zh-CN"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endParaRPr lang="zh-CN"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pPr>
              <a:defRPr/>
            </a:pPr>
            <a:endParaRPr lang="zh-CN"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endParaRPr lang="zh-CN"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endParaRPr lang="zh-CN"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charset="0"/>
                <a:ea typeface="宋体" charset="-122"/>
                <a:cs typeface="+mn-cs"/>
              </a:defRPr>
            </a:lvl1pPr>
          </a:lstStyle>
          <a:p>
            <a:pPr>
              <a:defRPr/>
            </a:pPr>
            <a:endParaRPr lang="en-US"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Arial" charset="0"/>
                <a:ea typeface="宋体" charset="-122"/>
                <a:cs typeface="+mn-cs"/>
              </a:defRPr>
            </a:lvl1pPr>
          </a:lstStyle>
          <a:p>
            <a:pPr>
              <a:defRPr/>
            </a:pPr>
            <a:endParaRPr lang="en-US"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Arial" charset="0"/>
                <a:ea typeface="宋体" charset="-122"/>
                <a:cs typeface="+mn-cs"/>
              </a:defRPr>
            </a:lvl1pPr>
          </a:lstStyle>
          <a:p>
            <a:pPr>
              <a:defRPr/>
            </a:pPr>
            <a:endParaRPr lang="zh-CN" altLang="zh-CN"/>
          </a:p>
        </p:txBody>
      </p:sp>
      <p:sp>
        <p:nvSpPr>
          <p:cNvPr id="1031" name="Freeform 7"/>
          <p:cNvSpPr>
            <a:spLocks/>
          </p:cNvSpPr>
          <p:nvPr userDrawn="1"/>
        </p:nvSpPr>
        <p:spPr bwMode="auto">
          <a:xfrm>
            <a:off x="0" y="112713"/>
            <a:ext cx="9144000" cy="1028700"/>
          </a:xfrm>
          <a:custGeom>
            <a:avLst/>
            <a:gdLst>
              <a:gd name="T0" fmla="*/ 0 w 5760"/>
              <a:gd name="T1" fmla="*/ 0 h 648"/>
              <a:gd name="T2" fmla="*/ 0 w 5760"/>
              <a:gd name="T3" fmla="*/ 1633061250 h 648"/>
              <a:gd name="T4" fmla="*/ 2147483647 w 5760"/>
              <a:gd name="T5" fmla="*/ 1633061250 h 648"/>
              <a:gd name="T6" fmla="*/ 2147483647 w 5760"/>
              <a:gd name="T7" fmla="*/ 0 h 648"/>
              <a:gd name="T8" fmla="*/ 0 w 5760"/>
              <a:gd name="T9" fmla="*/ 0 h 6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0" h="648">
                <a:moveTo>
                  <a:pt x="0" y="0"/>
                </a:moveTo>
                <a:lnTo>
                  <a:pt x="0" y="648"/>
                </a:lnTo>
                <a:lnTo>
                  <a:pt x="5760" y="648"/>
                </a:lnTo>
                <a:lnTo>
                  <a:pt x="5760" y="0"/>
                </a:lnTo>
                <a:lnTo>
                  <a:pt x="0" y="0"/>
                </a:lnTo>
                <a:close/>
              </a:path>
            </a:pathLst>
          </a:custGeom>
          <a:solidFill>
            <a:srgbClr val="EBEBEB"/>
          </a:solidFill>
          <a:ln w="12700" cap="flat">
            <a:solidFill>
              <a:srgbClr val="000000">
                <a:alpha val="0"/>
              </a:srgbClr>
            </a:solidFill>
            <a:prstDash val="solid"/>
            <a:round/>
            <a:headEnd/>
            <a:tailEnd/>
          </a:ln>
        </p:spPr>
        <p:txBody>
          <a:bodyPr wrap="none" anchor="ctr"/>
          <a:lstStyle/>
          <a:p>
            <a:endParaRPr lang="zh-CN" altLang="en-US"/>
          </a:p>
        </p:txBody>
      </p:sp>
      <p:sp>
        <p:nvSpPr>
          <p:cNvPr id="1032" name="Line 8"/>
          <p:cNvSpPr>
            <a:spLocks noChangeShapeType="1"/>
          </p:cNvSpPr>
          <p:nvPr userDrawn="1"/>
        </p:nvSpPr>
        <p:spPr bwMode="auto">
          <a:xfrm>
            <a:off x="0" y="6608763"/>
            <a:ext cx="9144000" cy="1587"/>
          </a:xfrm>
          <a:prstGeom prst="line">
            <a:avLst/>
          </a:prstGeom>
          <a:noFill/>
          <a:ln w="25400">
            <a:solidFill>
              <a:srgbClr val="015F85"/>
            </a:solidFill>
            <a:round/>
            <a:headEnd/>
            <a:tailEnd/>
          </a:ln>
        </p:spPr>
        <p:txBody>
          <a:bodyPr wrap="none" anchor="ctr"/>
          <a:lstStyle/>
          <a:p>
            <a:endParaRPr lang="zh-CN" altLang="en-US"/>
          </a:p>
        </p:txBody>
      </p:sp>
      <p:sp>
        <p:nvSpPr>
          <p:cNvPr id="1033" name="Freeform 9"/>
          <p:cNvSpPr>
            <a:spLocks/>
          </p:cNvSpPr>
          <p:nvPr userDrawn="1"/>
        </p:nvSpPr>
        <p:spPr bwMode="auto">
          <a:xfrm>
            <a:off x="0" y="-1588"/>
            <a:ext cx="9144000" cy="177801"/>
          </a:xfrm>
          <a:custGeom>
            <a:avLst/>
            <a:gdLst>
              <a:gd name="T0" fmla="*/ 0 w 5760"/>
              <a:gd name="T1" fmla="*/ 0 h 112"/>
              <a:gd name="T2" fmla="*/ 0 w 5760"/>
              <a:gd name="T3" fmla="*/ 282260675 h 112"/>
              <a:gd name="T4" fmla="*/ 2147483647 w 5760"/>
              <a:gd name="T5" fmla="*/ 282260675 h 112"/>
              <a:gd name="T6" fmla="*/ 2147483647 w 5760"/>
              <a:gd name="T7" fmla="*/ 0 h 112"/>
              <a:gd name="T8" fmla="*/ 0 w 5760"/>
              <a:gd name="T9" fmla="*/ 0 h 1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0" h="112">
                <a:moveTo>
                  <a:pt x="0" y="0"/>
                </a:moveTo>
                <a:lnTo>
                  <a:pt x="0" y="112"/>
                </a:lnTo>
                <a:lnTo>
                  <a:pt x="5760" y="112"/>
                </a:lnTo>
                <a:lnTo>
                  <a:pt x="5760" y="0"/>
                </a:lnTo>
                <a:lnTo>
                  <a:pt x="0" y="0"/>
                </a:lnTo>
                <a:close/>
              </a:path>
            </a:pathLst>
          </a:custGeom>
          <a:solidFill>
            <a:srgbClr val="015F85"/>
          </a:solidFill>
          <a:ln w="12700" cap="flat">
            <a:solidFill>
              <a:srgbClr val="000000">
                <a:alpha val="0"/>
              </a:srgbClr>
            </a:solidFill>
            <a:prstDash val="solid"/>
            <a:round/>
            <a:headEnd/>
            <a:tailEnd/>
          </a:ln>
        </p:spPr>
        <p:txBody>
          <a:bodyPr wrap="none" anchor="ctr"/>
          <a:lstStyle/>
          <a:p>
            <a:endParaRPr lang="zh-CN" altLang="en-US"/>
          </a:p>
        </p:txBody>
      </p:sp>
      <p:sp>
        <p:nvSpPr>
          <p:cNvPr id="1034" name="Freeform 10"/>
          <p:cNvSpPr>
            <a:spLocks/>
          </p:cNvSpPr>
          <p:nvPr userDrawn="1"/>
        </p:nvSpPr>
        <p:spPr bwMode="auto">
          <a:xfrm>
            <a:off x="0" y="112713"/>
            <a:ext cx="9144000" cy="1028700"/>
          </a:xfrm>
          <a:custGeom>
            <a:avLst/>
            <a:gdLst>
              <a:gd name="T0" fmla="*/ 0 w 5760"/>
              <a:gd name="T1" fmla="*/ 0 h 648"/>
              <a:gd name="T2" fmla="*/ 0 w 5760"/>
              <a:gd name="T3" fmla="*/ 1633061250 h 648"/>
              <a:gd name="T4" fmla="*/ 2147483647 w 5760"/>
              <a:gd name="T5" fmla="*/ 1633061250 h 648"/>
              <a:gd name="T6" fmla="*/ 2147483647 w 5760"/>
              <a:gd name="T7" fmla="*/ 0 h 648"/>
              <a:gd name="T8" fmla="*/ 0 w 5760"/>
              <a:gd name="T9" fmla="*/ 0 h 6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0" h="648">
                <a:moveTo>
                  <a:pt x="0" y="0"/>
                </a:moveTo>
                <a:lnTo>
                  <a:pt x="0" y="648"/>
                </a:lnTo>
                <a:lnTo>
                  <a:pt x="5760" y="648"/>
                </a:lnTo>
                <a:lnTo>
                  <a:pt x="5760" y="0"/>
                </a:lnTo>
                <a:lnTo>
                  <a:pt x="0" y="0"/>
                </a:lnTo>
                <a:close/>
              </a:path>
            </a:pathLst>
          </a:custGeom>
          <a:solidFill>
            <a:srgbClr val="EBEBEB"/>
          </a:solidFill>
          <a:ln w="12700" cap="flat">
            <a:solidFill>
              <a:srgbClr val="000000">
                <a:alpha val="0"/>
              </a:srgbClr>
            </a:solidFill>
            <a:prstDash val="solid"/>
            <a:round/>
            <a:headEnd/>
            <a:tailEnd/>
          </a:ln>
        </p:spPr>
        <p:txBody>
          <a:bodyPr wrap="none" anchor="ctr"/>
          <a:lstStyle/>
          <a:p>
            <a:endParaRPr lang="zh-CN" altLang="en-US"/>
          </a:p>
        </p:txBody>
      </p:sp>
      <p:sp>
        <p:nvSpPr>
          <p:cNvPr id="1035" name="Line 11"/>
          <p:cNvSpPr>
            <a:spLocks noChangeShapeType="1"/>
          </p:cNvSpPr>
          <p:nvPr userDrawn="1"/>
        </p:nvSpPr>
        <p:spPr bwMode="auto">
          <a:xfrm>
            <a:off x="0" y="6608763"/>
            <a:ext cx="9144000" cy="1587"/>
          </a:xfrm>
          <a:prstGeom prst="line">
            <a:avLst/>
          </a:prstGeom>
          <a:noFill/>
          <a:ln w="25400">
            <a:solidFill>
              <a:srgbClr val="015F85"/>
            </a:solidFill>
            <a:round/>
            <a:headEnd/>
            <a:tailEnd/>
          </a:ln>
        </p:spPr>
        <p:txBody>
          <a:bodyPr wrap="none" anchor="ctr"/>
          <a:lstStyle/>
          <a:p>
            <a:endParaRPr lang="zh-CN" altLang="en-US"/>
          </a:p>
        </p:txBody>
      </p:sp>
      <p:sp>
        <p:nvSpPr>
          <p:cNvPr id="1036" name="Freeform 12"/>
          <p:cNvSpPr>
            <a:spLocks/>
          </p:cNvSpPr>
          <p:nvPr userDrawn="1"/>
        </p:nvSpPr>
        <p:spPr bwMode="auto">
          <a:xfrm>
            <a:off x="0" y="-1588"/>
            <a:ext cx="9144000" cy="177801"/>
          </a:xfrm>
          <a:custGeom>
            <a:avLst/>
            <a:gdLst>
              <a:gd name="T0" fmla="*/ 0 w 5760"/>
              <a:gd name="T1" fmla="*/ 0 h 112"/>
              <a:gd name="T2" fmla="*/ 0 w 5760"/>
              <a:gd name="T3" fmla="*/ 282260675 h 112"/>
              <a:gd name="T4" fmla="*/ 2147483647 w 5760"/>
              <a:gd name="T5" fmla="*/ 282260675 h 112"/>
              <a:gd name="T6" fmla="*/ 2147483647 w 5760"/>
              <a:gd name="T7" fmla="*/ 0 h 112"/>
              <a:gd name="T8" fmla="*/ 0 w 5760"/>
              <a:gd name="T9" fmla="*/ 0 h 1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0" h="112">
                <a:moveTo>
                  <a:pt x="0" y="0"/>
                </a:moveTo>
                <a:lnTo>
                  <a:pt x="0" y="112"/>
                </a:lnTo>
                <a:lnTo>
                  <a:pt x="5760" y="112"/>
                </a:lnTo>
                <a:lnTo>
                  <a:pt x="5760" y="0"/>
                </a:lnTo>
                <a:lnTo>
                  <a:pt x="0" y="0"/>
                </a:lnTo>
                <a:close/>
              </a:path>
            </a:pathLst>
          </a:custGeom>
          <a:solidFill>
            <a:srgbClr val="015F85"/>
          </a:solidFill>
          <a:ln w="12700" cap="flat">
            <a:solidFill>
              <a:srgbClr val="000000">
                <a:alpha val="0"/>
              </a:srgbClr>
            </a:solidFill>
            <a:prstDash val="solid"/>
            <a:round/>
            <a:headEnd/>
            <a:tailEnd/>
          </a:ln>
        </p:spPr>
        <p:txBody>
          <a:bodyPr wrap="none" anchor="ctr"/>
          <a:lstStyle/>
          <a:p>
            <a:endParaRPr lang="zh-CN" altLang="en-US"/>
          </a:p>
        </p:txBody>
      </p:sp>
      <p:sp>
        <p:nvSpPr>
          <p:cNvPr id="1037" name="Text Box 13"/>
          <p:cNvSpPr txBox="1">
            <a:spLocks noChangeArrowheads="1"/>
          </p:cNvSpPr>
          <p:nvPr userDrawn="1"/>
        </p:nvSpPr>
        <p:spPr bwMode="auto">
          <a:xfrm>
            <a:off x="8551863" y="6707188"/>
            <a:ext cx="149225" cy="117475"/>
          </a:xfrm>
          <a:prstGeom prst="rect">
            <a:avLst/>
          </a:prstGeom>
          <a:noFill/>
          <a:ln w="9525" algn="ctr">
            <a:noFill/>
            <a:miter lim="800000"/>
            <a:headEnd/>
            <a:tailEnd/>
          </a:ln>
          <a:effectLst/>
        </p:spPr>
        <p:txBody>
          <a:bodyPr wrap="none" lIns="0" tIns="0" rIns="0" bIns="0">
            <a:spAutoFit/>
          </a:bodyPr>
          <a:lstStyle/>
          <a:p>
            <a:pPr>
              <a:lnSpc>
                <a:spcPts val="925"/>
              </a:lnSpc>
            </a:pPr>
            <a:fld id="{5260EEA8-EFF1-4BD6-B018-09F55777895D}" type="slidenum">
              <a:rPr lang="en-US" altLang="zh-CN" sz="1000">
                <a:solidFill>
                  <a:srgbClr val="C0C0C0"/>
                </a:solidFill>
                <a:latin typeface="Times New Roman" pitchFamily="18" charset="0"/>
                <a:cs typeface="Times New Roman" pitchFamily="18" charset="0"/>
              </a:rPr>
              <a:pPr>
                <a:lnSpc>
                  <a:spcPts val="925"/>
                </a:lnSpc>
              </a:pPr>
              <a:t>‹#›</a:t>
            </a:fld>
            <a:endParaRPr lang="en-US" altLang="zh-CN" sz="1000">
              <a:solidFill>
                <a:srgbClr val="C0C0C0"/>
              </a:solidFill>
              <a:latin typeface="Times New Roman" pitchFamily="18" charset="0"/>
              <a:cs typeface="Times New Roman" pitchFamily="18" charset="0"/>
            </a:endParaRPr>
          </a:p>
        </p:txBody>
      </p:sp>
      <p:sp>
        <p:nvSpPr>
          <p:cNvPr id="1038" name="Text Box 15"/>
          <p:cNvSpPr txBox="1">
            <a:spLocks noChangeArrowheads="1"/>
          </p:cNvSpPr>
          <p:nvPr userDrawn="1"/>
        </p:nvSpPr>
        <p:spPr bwMode="auto">
          <a:xfrm>
            <a:off x="82550" y="6704013"/>
            <a:ext cx="676275"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charset="0"/>
                <a:ea typeface="宋体" charset="0"/>
                <a:cs typeface="宋体" charset="0"/>
              </a:defRPr>
            </a:lvl1pPr>
            <a:lvl2pPr marL="742950" indent="-285750">
              <a:defRPr sz="2400" b="1">
                <a:solidFill>
                  <a:schemeClr val="tx1"/>
                </a:solidFill>
                <a:latin typeface="Arial" charset="0"/>
                <a:ea typeface="宋体" charset="0"/>
              </a:defRPr>
            </a:lvl2pPr>
            <a:lvl3pPr marL="1143000" indent="-228600">
              <a:defRPr sz="2400" b="1">
                <a:solidFill>
                  <a:schemeClr val="tx1"/>
                </a:solidFill>
                <a:latin typeface="Arial" charset="0"/>
                <a:ea typeface="宋体" charset="0"/>
              </a:defRPr>
            </a:lvl3pPr>
            <a:lvl4pPr marL="1600200" indent="-228600">
              <a:defRPr sz="2400" b="1">
                <a:solidFill>
                  <a:schemeClr val="tx1"/>
                </a:solidFill>
                <a:latin typeface="Arial" charset="0"/>
                <a:ea typeface="宋体" charset="0"/>
              </a:defRPr>
            </a:lvl4pPr>
            <a:lvl5pPr marL="2057400" indent="-228600">
              <a:defRPr sz="2400" b="1">
                <a:solidFill>
                  <a:schemeClr val="tx1"/>
                </a:solidFill>
                <a:latin typeface="Arial" charset="0"/>
                <a:ea typeface="宋体" charset="0"/>
              </a:defRPr>
            </a:lvl5pPr>
            <a:lvl6pPr marL="2514600" indent="-228600" fontAlgn="base">
              <a:spcBef>
                <a:spcPct val="0"/>
              </a:spcBef>
              <a:spcAft>
                <a:spcPct val="0"/>
              </a:spcAft>
              <a:defRPr sz="2400" b="1">
                <a:solidFill>
                  <a:schemeClr val="tx1"/>
                </a:solidFill>
                <a:latin typeface="Arial" charset="0"/>
                <a:ea typeface="宋体" charset="0"/>
              </a:defRPr>
            </a:lvl6pPr>
            <a:lvl7pPr marL="2971800" indent="-228600" fontAlgn="base">
              <a:spcBef>
                <a:spcPct val="0"/>
              </a:spcBef>
              <a:spcAft>
                <a:spcPct val="0"/>
              </a:spcAft>
              <a:defRPr sz="2400" b="1">
                <a:solidFill>
                  <a:schemeClr val="tx1"/>
                </a:solidFill>
                <a:latin typeface="Arial" charset="0"/>
                <a:ea typeface="宋体" charset="0"/>
              </a:defRPr>
            </a:lvl7pPr>
            <a:lvl8pPr marL="3429000" indent="-228600" fontAlgn="base">
              <a:spcBef>
                <a:spcPct val="0"/>
              </a:spcBef>
              <a:spcAft>
                <a:spcPct val="0"/>
              </a:spcAft>
              <a:defRPr sz="2400" b="1">
                <a:solidFill>
                  <a:schemeClr val="tx1"/>
                </a:solidFill>
                <a:latin typeface="Arial" charset="0"/>
                <a:ea typeface="宋体" charset="0"/>
              </a:defRPr>
            </a:lvl8pPr>
            <a:lvl9pPr marL="3886200" indent="-228600" fontAlgn="base">
              <a:spcBef>
                <a:spcPct val="0"/>
              </a:spcBef>
              <a:spcAft>
                <a:spcPct val="0"/>
              </a:spcAft>
              <a:defRPr sz="2400" b="1">
                <a:solidFill>
                  <a:schemeClr val="tx1"/>
                </a:solidFill>
                <a:latin typeface="Arial" charset="0"/>
                <a:ea typeface="宋体" charset="0"/>
              </a:defRPr>
            </a:lvl9pPr>
          </a:lstStyle>
          <a:p>
            <a:pPr>
              <a:lnSpc>
                <a:spcPts val="925"/>
              </a:lnSpc>
              <a:defRPr/>
            </a:pPr>
            <a:r>
              <a:rPr lang="en-US" altLang="zh-CN" sz="1000" smtClean="0">
                <a:solidFill>
                  <a:srgbClr val="C0C0C0"/>
                </a:solidFill>
                <a:latin typeface="Times New Roman" charset="0"/>
                <a:cs typeface="Times New Roman" charset="0"/>
              </a:rPr>
              <a:t>Confidential</a:t>
            </a:r>
          </a:p>
        </p:txBody>
      </p:sp>
      <p:pic>
        <p:nvPicPr>
          <p:cNvPr id="1039" name="Picture 18" descr="ocn"/>
          <p:cNvPicPr>
            <a:picLocks noChangeAspect="1" noChangeArrowheads="1"/>
          </p:cNvPicPr>
          <p:nvPr userDrawn="1"/>
        </p:nvPicPr>
        <p:blipFill>
          <a:blip r:embed="rId13" cstate="print">
            <a:clrChange>
              <a:clrFrom>
                <a:srgbClr val="FFFFFF"/>
              </a:clrFrom>
              <a:clrTo>
                <a:srgbClr val="FFFFFF">
                  <a:alpha val="0"/>
                </a:srgbClr>
              </a:clrTo>
            </a:clrChange>
          </a:blip>
          <a:srcRect/>
          <a:stretch>
            <a:fillRect/>
          </a:stretch>
        </p:blipFill>
        <p:spPr bwMode="auto">
          <a:xfrm>
            <a:off x="7523163" y="188913"/>
            <a:ext cx="1620837" cy="9525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85" r:id="rId1"/>
    <p:sldLayoutId id="2147484086" r:id="rId2"/>
    <p:sldLayoutId id="2147484087" r:id="rId3"/>
    <p:sldLayoutId id="2147484088" r:id="rId4"/>
    <p:sldLayoutId id="2147484089" r:id="rId5"/>
    <p:sldLayoutId id="2147484090" r:id="rId6"/>
    <p:sldLayoutId id="2147484091" r:id="rId7"/>
    <p:sldLayoutId id="2147484092" r:id="rId8"/>
    <p:sldLayoutId id="2147484093" r:id="rId9"/>
    <p:sldLayoutId id="2147484094" r:id="rId10"/>
    <p:sldLayoutId id="2147484095" r:id="rId11"/>
  </p:sldLayoutIdLst>
  <p:txStyles>
    <p:titleStyle>
      <a:lvl1pPr algn="ctr" rtl="0" eaLnBrk="0" fontAlgn="base" hangingPunct="0">
        <a:spcBef>
          <a:spcPct val="0"/>
        </a:spcBef>
        <a:spcAft>
          <a:spcPct val="0"/>
        </a:spcAft>
        <a:defRPr kumimoji="1" sz="4400">
          <a:solidFill>
            <a:schemeClr val="tx2"/>
          </a:solidFill>
          <a:latin typeface="+mj-lt"/>
          <a:ea typeface="+mj-ea"/>
          <a:cs typeface="宋体" charset="0"/>
        </a:defRPr>
      </a:lvl1pPr>
      <a:lvl2pPr algn="ctr" rtl="0" eaLnBrk="0" fontAlgn="base" hangingPunct="0">
        <a:spcBef>
          <a:spcPct val="0"/>
        </a:spcBef>
        <a:spcAft>
          <a:spcPct val="0"/>
        </a:spcAft>
        <a:defRPr kumimoji="1" sz="4400">
          <a:solidFill>
            <a:schemeClr val="tx2"/>
          </a:solidFill>
          <a:latin typeface="Arial" charset="0"/>
          <a:ea typeface="宋体" charset="-122"/>
          <a:cs typeface="宋体" charset="0"/>
        </a:defRPr>
      </a:lvl2pPr>
      <a:lvl3pPr algn="ctr" rtl="0" eaLnBrk="0" fontAlgn="base" hangingPunct="0">
        <a:spcBef>
          <a:spcPct val="0"/>
        </a:spcBef>
        <a:spcAft>
          <a:spcPct val="0"/>
        </a:spcAft>
        <a:defRPr kumimoji="1" sz="4400">
          <a:solidFill>
            <a:schemeClr val="tx2"/>
          </a:solidFill>
          <a:latin typeface="Arial" charset="0"/>
          <a:ea typeface="宋体" charset="-122"/>
          <a:cs typeface="宋体" charset="0"/>
        </a:defRPr>
      </a:lvl3pPr>
      <a:lvl4pPr algn="ctr" rtl="0" eaLnBrk="0" fontAlgn="base" hangingPunct="0">
        <a:spcBef>
          <a:spcPct val="0"/>
        </a:spcBef>
        <a:spcAft>
          <a:spcPct val="0"/>
        </a:spcAft>
        <a:defRPr kumimoji="1" sz="4400">
          <a:solidFill>
            <a:schemeClr val="tx2"/>
          </a:solidFill>
          <a:latin typeface="Arial" charset="0"/>
          <a:ea typeface="宋体" charset="-122"/>
          <a:cs typeface="宋体" charset="0"/>
        </a:defRPr>
      </a:lvl4pPr>
      <a:lvl5pPr algn="ctr" rtl="0" eaLnBrk="0" fontAlgn="base" hangingPunct="0">
        <a:spcBef>
          <a:spcPct val="0"/>
        </a:spcBef>
        <a:spcAft>
          <a:spcPct val="0"/>
        </a:spcAft>
        <a:defRPr kumimoji="1" sz="4400">
          <a:solidFill>
            <a:schemeClr val="tx2"/>
          </a:solidFill>
          <a:latin typeface="Arial" charset="0"/>
          <a:ea typeface="宋体" charset="-122"/>
          <a:cs typeface="宋体" charset="0"/>
        </a:defRPr>
      </a:lvl5pPr>
      <a:lvl6pPr marL="457200" algn="ctr" rtl="0" fontAlgn="base">
        <a:spcBef>
          <a:spcPct val="0"/>
        </a:spcBef>
        <a:spcAft>
          <a:spcPct val="0"/>
        </a:spcAft>
        <a:defRPr sz="4400">
          <a:solidFill>
            <a:schemeClr val="tx2"/>
          </a:solidFill>
          <a:latin typeface="Arial" charset="0"/>
          <a:ea typeface="宋体" charset="-122"/>
        </a:defRPr>
      </a:lvl6pPr>
      <a:lvl7pPr marL="914400" algn="ctr" rtl="0" fontAlgn="base">
        <a:spcBef>
          <a:spcPct val="0"/>
        </a:spcBef>
        <a:spcAft>
          <a:spcPct val="0"/>
        </a:spcAft>
        <a:defRPr sz="4400">
          <a:solidFill>
            <a:schemeClr val="tx2"/>
          </a:solidFill>
          <a:latin typeface="Arial" charset="0"/>
          <a:ea typeface="宋体" charset="-122"/>
        </a:defRPr>
      </a:lvl7pPr>
      <a:lvl8pPr marL="1371600" algn="ctr" rtl="0" fontAlgn="base">
        <a:spcBef>
          <a:spcPct val="0"/>
        </a:spcBef>
        <a:spcAft>
          <a:spcPct val="0"/>
        </a:spcAft>
        <a:defRPr sz="4400">
          <a:solidFill>
            <a:schemeClr val="tx2"/>
          </a:solidFill>
          <a:latin typeface="Arial" charset="0"/>
          <a:ea typeface="宋体" charset="-122"/>
        </a:defRPr>
      </a:lvl8pPr>
      <a:lvl9pPr marL="1828800" algn="ctr" rtl="0" fontAlgn="base">
        <a:spcBef>
          <a:spcPct val="0"/>
        </a:spcBef>
        <a:spcAft>
          <a:spcPct val="0"/>
        </a:spcAft>
        <a:defRPr sz="4400">
          <a:solidFill>
            <a:schemeClr val="tx2"/>
          </a:solidFill>
          <a:latin typeface="Arial" charset="0"/>
          <a:ea typeface="宋体" charset="-122"/>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宋体" charset="0"/>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jpeg"/><Relationship Id="rId1" Type="http://schemas.openxmlformats.org/officeDocument/2006/relationships/slideLayout" Target="../slideLayouts/slideLayout1.xml"/><Relationship Id="rId5" Type="http://schemas.openxmlformats.org/officeDocument/2006/relationships/image" Target="../media/image69.png"/><Relationship Id="rId4" Type="http://schemas.openxmlformats.org/officeDocument/2006/relationships/image" Target="../media/image68.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2.jpeg"/><Relationship Id="rId5" Type="http://schemas.openxmlformats.org/officeDocument/2006/relationships/image" Target="../media/image11.png"/><Relationship Id="rId10" Type="http://schemas.openxmlformats.org/officeDocument/2006/relationships/oleObject" Target="../embeddings/oleObject2.bin"/><Relationship Id="rId4" Type="http://schemas.openxmlformats.org/officeDocument/2006/relationships/image" Target="../media/image10.png"/><Relationship Id="rId9" Type="http://schemas.openxmlformats.org/officeDocument/2006/relationships/image" Target="../media/image8.e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oleObject" Target="../embeddings/oleObject6.bin"/><Relationship Id="rId3" Type="http://schemas.openxmlformats.org/officeDocument/2006/relationships/image" Target="../media/image15.jpeg"/><Relationship Id="rId7" Type="http://schemas.openxmlformats.org/officeDocument/2006/relationships/image" Target="../media/image12.jpeg"/><Relationship Id="rId12" Type="http://schemas.openxmlformats.org/officeDocument/2006/relationships/image" Target="../media/image14.emf"/><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11.png"/><Relationship Id="rId11" Type="http://schemas.openxmlformats.org/officeDocument/2006/relationships/oleObject" Target="../embeddings/oleObject5.bin"/><Relationship Id="rId5" Type="http://schemas.openxmlformats.org/officeDocument/2006/relationships/image" Target="../media/image10.png"/><Relationship Id="rId10" Type="http://schemas.openxmlformats.org/officeDocument/2006/relationships/oleObject" Target="../embeddings/oleObject4.bin"/><Relationship Id="rId4" Type="http://schemas.openxmlformats.org/officeDocument/2006/relationships/image" Target="../media/image9.png"/><Relationship Id="rId9" Type="http://schemas.openxmlformats.org/officeDocument/2006/relationships/image" Target="../media/image8.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7.emf"/><Relationship Id="rId4" Type="http://schemas.openxmlformats.org/officeDocument/2006/relationships/oleObject" Target="../embeddings/oleObject7.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28.emf"/><Relationship Id="rId4" Type="http://schemas.openxmlformats.org/officeDocument/2006/relationships/oleObject" Target="../embeddings/oleObject8.bin"/></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6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8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49.jpeg"/><Relationship Id="rId7" Type="http://schemas.openxmlformats.org/officeDocument/2006/relationships/image" Target="../media/image53.jpeg"/><Relationship Id="rId2" Type="http://schemas.openxmlformats.org/officeDocument/2006/relationships/image" Target="../media/image48.jpeg"/><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1.jpeg"/><Relationship Id="rId10" Type="http://schemas.openxmlformats.org/officeDocument/2006/relationships/image" Target="../media/image56.jpeg"/><Relationship Id="rId4" Type="http://schemas.openxmlformats.org/officeDocument/2006/relationships/image" Target="../media/image50.jpeg"/><Relationship Id="rId9" Type="http://schemas.openxmlformats.org/officeDocument/2006/relationships/image" Target="../media/image55.jpeg"/></Relationships>
</file>

<file path=ppt/slides/_rels/slide9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7"/>
          <p:cNvSpPr txBox="1">
            <a:spLocks noChangeArrowheads="1"/>
          </p:cNvSpPr>
          <p:nvPr/>
        </p:nvSpPr>
        <p:spPr bwMode="auto">
          <a:xfrm>
            <a:off x="539750" y="4868863"/>
            <a:ext cx="252095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lnSpc>
                <a:spcPts val="2438"/>
              </a:lnSpc>
            </a:pPr>
            <a:r>
              <a:rPr lang="zh-CN" altLang="en-US" sz="2000" dirty="0" smtClean="0">
                <a:solidFill>
                  <a:srgbClr val="000000"/>
                </a:solidFill>
                <a:latin typeface="微软雅黑" pitchFamily="34" charset="-122"/>
                <a:ea typeface="微软雅黑" pitchFamily="34" charset="-122"/>
              </a:rPr>
              <a:t> 201</a:t>
            </a:r>
            <a:r>
              <a:rPr lang="en-US" altLang="zh-CN" sz="2000" dirty="0" smtClean="0">
                <a:solidFill>
                  <a:srgbClr val="000000"/>
                </a:solidFill>
                <a:latin typeface="微软雅黑" pitchFamily="34" charset="-122"/>
                <a:ea typeface="微软雅黑" pitchFamily="34" charset="-122"/>
              </a:rPr>
              <a:t>4</a:t>
            </a:r>
            <a:r>
              <a:rPr lang="zh-CN" altLang="en-US" sz="2000" dirty="0" smtClean="0">
                <a:solidFill>
                  <a:srgbClr val="000000"/>
                </a:solidFill>
                <a:latin typeface="微软雅黑" pitchFamily="34" charset="-122"/>
                <a:ea typeface="微软雅黑" pitchFamily="34" charset="-122"/>
              </a:rPr>
              <a:t>年</a:t>
            </a:r>
            <a:r>
              <a:rPr lang="en-US" altLang="zh-CN" sz="2000" dirty="0" smtClean="0">
                <a:solidFill>
                  <a:srgbClr val="000000"/>
                </a:solidFill>
                <a:latin typeface="微软雅黑" pitchFamily="34" charset="-122"/>
                <a:ea typeface="微软雅黑" pitchFamily="34" charset="-122"/>
              </a:rPr>
              <a:t>11</a:t>
            </a:r>
            <a:r>
              <a:rPr lang="zh-CN" altLang="en-US" sz="2000" dirty="0" smtClean="0">
                <a:solidFill>
                  <a:srgbClr val="000000"/>
                </a:solidFill>
                <a:latin typeface="微软雅黑" pitchFamily="34" charset="-122"/>
                <a:ea typeface="微软雅黑" pitchFamily="34" charset="-122"/>
              </a:rPr>
              <a:t>月</a:t>
            </a:r>
            <a:endParaRPr lang="en-US" sz="2000" dirty="0">
              <a:solidFill>
                <a:srgbClr val="000000"/>
              </a:solidFill>
              <a:latin typeface="微软雅黑" pitchFamily="34" charset="-122"/>
              <a:ea typeface="微软雅黑" pitchFamily="34" charset="-122"/>
            </a:endParaRPr>
          </a:p>
          <a:p>
            <a:pPr algn="ctr" eaLnBrk="1" hangingPunct="1">
              <a:lnSpc>
                <a:spcPts val="2438"/>
              </a:lnSpc>
            </a:pPr>
            <a:endParaRPr lang="zh-CN" altLang="en-US" dirty="0">
              <a:solidFill>
                <a:srgbClr val="000000"/>
              </a:solidFill>
              <a:latin typeface="Times New Roman" pitchFamily="18" charset="0"/>
              <a:cs typeface="Times New Roman" pitchFamily="18" charset="0"/>
            </a:endParaRPr>
          </a:p>
        </p:txBody>
      </p:sp>
      <p:sp>
        <p:nvSpPr>
          <p:cNvPr id="2052" name="Freeform 8"/>
          <p:cNvSpPr>
            <a:spLocks/>
          </p:cNvSpPr>
          <p:nvPr/>
        </p:nvSpPr>
        <p:spPr bwMode="auto">
          <a:xfrm>
            <a:off x="0" y="1773238"/>
            <a:ext cx="5267325" cy="2520950"/>
          </a:xfrm>
          <a:custGeom>
            <a:avLst/>
            <a:gdLst>
              <a:gd name="T0" fmla="*/ 0 w 3318"/>
              <a:gd name="T1" fmla="*/ 0 h 1588"/>
              <a:gd name="T2" fmla="*/ 0 w 3318"/>
              <a:gd name="T3" fmla="*/ 2147483647 h 1588"/>
              <a:gd name="T4" fmla="*/ 2147483647 w 3318"/>
              <a:gd name="T5" fmla="*/ 2147483647 h 1588"/>
              <a:gd name="T6" fmla="*/ 2147483647 w 3318"/>
              <a:gd name="T7" fmla="*/ 0 h 1588"/>
              <a:gd name="T8" fmla="*/ 0 w 3318"/>
              <a:gd name="T9" fmla="*/ 0 h 1588"/>
              <a:gd name="T10" fmla="*/ 0 60000 65536"/>
              <a:gd name="T11" fmla="*/ 0 60000 65536"/>
              <a:gd name="T12" fmla="*/ 0 60000 65536"/>
              <a:gd name="T13" fmla="*/ 0 60000 65536"/>
              <a:gd name="T14" fmla="*/ 0 60000 65536"/>
              <a:gd name="T15" fmla="*/ 0 w 3318"/>
              <a:gd name="T16" fmla="*/ 0 h 1588"/>
              <a:gd name="T17" fmla="*/ 3318 w 3318"/>
              <a:gd name="T18" fmla="*/ 1588 h 1588"/>
            </a:gdLst>
            <a:ahLst/>
            <a:cxnLst>
              <a:cxn ang="T10">
                <a:pos x="T0" y="T1"/>
              </a:cxn>
              <a:cxn ang="T11">
                <a:pos x="T2" y="T3"/>
              </a:cxn>
              <a:cxn ang="T12">
                <a:pos x="T4" y="T5"/>
              </a:cxn>
              <a:cxn ang="T13">
                <a:pos x="T6" y="T7"/>
              </a:cxn>
              <a:cxn ang="T14">
                <a:pos x="T8" y="T9"/>
              </a:cxn>
            </a:cxnLst>
            <a:rect l="T15" t="T16" r="T17" b="T18"/>
            <a:pathLst>
              <a:path w="3318" h="1588">
                <a:moveTo>
                  <a:pt x="0" y="0"/>
                </a:moveTo>
                <a:lnTo>
                  <a:pt x="0" y="1588"/>
                </a:lnTo>
                <a:lnTo>
                  <a:pt x="3318" y="1588"/>
                </a:lnTo>
                <a:lnTo>
                  <a:pt x="3318" y="0"/>
                </a:lnTo>
                <a:lnTo>
                  <a:pt x="0" y="0"/>
                </a:lnTo>
                <a:close/>
              </a:path>
            </a:pathLst>
          </a:custGeom>
          <a:solidFill>
            <a:srgbClr val="015F85"/>
          </a:solidFill>
          <a:ln w="12700" cmpd="sng">
            <a:solidFill>
              <a:srgbClr val="000000">
                <a:alpha val="0"/>
              </a:srgbClr>
            </a:solidFill>
            <a:round/>
            <a:headEnd/>
            <a:tailEnd/>
          </a:ln>
        </p:spPr>
        <p:txBody>
          <a:bodyPr wrap="none" anchor="ctr"/>
          <a:lstStyle/>
          <a:p>
            <a:endParaRPr lang="zh-CN" altLang="en-US"/>
          </a:p>
        </p:txBody>
      </p:sp>
      <p:sp>
        <p:nvSpPr>
          <p:cNvPr id="2053" name="Text Box 9"/>
          <p:cNvSpPr txBox="1">
            <a:spLocks noChangeArrowheads="1"/>
          </p:cNvSpPr>
          <p:nvPr/>
        </p:nvSpPr>
        <p:spPr bwMode="auto">
          <a:xfrm>
            <a:off x="250825" y="2636838"/>
            <a:ext cx="4681538"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en-US" altLang="zh-CN" sz="4000" dirty="0" smtClean="0">
                <a:solidFill>
                  <a:schemeClr val="bg1"/>
                </a:solidFill>
              </a:rPr>
              <a:t>H.265-4K</a:t>
            </a:r>
            <a:r>
              <a:rPr lang="zh-CN" altLang="en-US" sz="4000" dirty="0" smtClean="0">
                <a:solidFill>
                  <a:schemeClr val="bg1"/>
                </a:solidFill>
              </a:rPr>
              <a:t>技术及典型应用项目介绍</a:t>
            </a:r>
            <a:endParaRPr lang="zh-CN" altLang="en-US" sz="4000" b="1" dirty="0">
              <a:solidFill>
                <a:schemeClr val="bg1"/>
              </a:solidFill>
              <a:latin typeface="宋体" pitchFamily="2" charset="-122"/>
              <a:cs typeface="Times New Roman" pitchFamily="18" charset="0"/>
            </a:endParaRPr>
          </a:p>
        </p:txBody>
      </p:sp>
      <p:pic>
        <p:nvPicPr>
          <p:cNvPr id="2054" name="Picture 11"/>
          <p:cNvPicPr>
            <a:picLocks noChangeAspect="1" noChangeArrowheads="1"/>
          </p:cNvPicPr>
          <p:nvPr/>
        </p:nvPicPr>
        <p:blipFill>
          <a:blip r:embed="rId2">
            <a:extLst>
              <a:ext uri="{28A0092B-C50C-407E-A947-70E740481C1C}">
                <a14:useLocalDpi xmlns:a14="http://schemas.microsoft.com/office/drawing/2010/main" val="0"/>
              </a:ext>
            </a:extLst>
          </a:blip>
          <a:srcRect l="56641" t="30316" r="6445" b="37532"/>
          <a:stretch>
            <a:fillRect/>
          </a:stretch>
        </p:blipFill>
        <p:spPr bwMode="auto">
          <a:xfrm>
            <a:off x="5219700" y="1728788"/>
            <a:ext cx="3924300" cy="256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5176838"/>
            <a:ext cx="2228850"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1130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ChangeArrowheads="1"/>
          </p:cNvSpPr>
          <p:nvPr/>
        </p:nvSpPr>
        <p:spPr bwMode="auto">
          <a:xfrm>
            <a:off x="395288" y="404813"/>
            <a:ext cx="8229600"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z="3600" dirty="0" smtClean="0">
                <a:solidFill>
                  <a:srgbClr val="0184B7"/>
                </a:solidFill>
              </a:rPr>
              <a:t>研究背景</a:t>
            </a:r>
            <a:endParaRPr lang="zh-CN" altLang="zh-CN" sz="3600" dirty="0">
              <a:solidFill>
                <a:srgbClr val="0184B7"/>
              </a:solidFill>
            </a:endParaRPr>
          </a:p>
          <a:p>
            <a:endParaRPr lang="zh-CN" altLang="en-US" sz="3200" dirty="0">
              <a:solidFill>
                <a:srgbClr val="000000"/>
              </a:solidFill>
              <a:latin typeface="楷体_GB2312" charset="-122"/>
              <a:ea typeface="楷体_GB2312" charset="-122"/>
              <a:sym typeface="楷体_GB2312" charset="-122"/>
            </a:endParaRPr>
          </a:p>
        </p:txBody>
      </p:sp>
      <p:sp>
        <p:nvSpPr>
          <p:cNvPr id="4" name="矩形 2"/>
          <p:cNvSpPr>
            <a:spLocks noChangeArrowheads="1"/>
          </p:cNvSpPr>
          <p:nvPr/>
        </p:nvSpPr>
        <p:spPr bwMode="auto">
          <a:xfrm>
            <a:off x="539552" y="1340768"/>
            <a:ext cx="7696200" cy="52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ts val="3400"/>
              </a:lnSpc>
              <a:buClr>
                <a:srgbClr val="0070C0"/>
              </a:buClr>
            </a:pPr>
            <a:r>
              <a:rPr lang="zh-CN" altLang="en-US" sz="3600" dirty="0" smtClean="0">
                <a:solidFill>
                  <a:srgbClr val="000000"/>
                </a:solidFill>
                <a:latin typeface="微软雅黑" pitchFamily="34" charset="-122"/>
                <a:ea typeface="微软雅黑" pitchFamily="34" charset="-122"/>
              </a:rPr>
              <a:t>网络带宽发展的需求</a:t>
            </a:r>
            <a:endParaRPr lang="en-US" altLang="zh-CN" sz="3600" dirty="0">
              <a:solidFill>
                <a:srgbClr val="000000"/>
              </a:solidFill>
              <a:latin typeface="微软雅黑" pitchFamily="34" charset="-122"/>
              <a:ea typeface="微软雅黑" pitchFamily="34" charset="-122"/>
            </a:endParaRPr>
          </a:p>
        </p:txBody>
      </p:sp>
      <p:sp>
        <p:nvSpPr>
          <p:cNvPr id="5" name="矩形 2"/>
          <p:cNvSpPr>
            <a:spLocks noChangeArrowheads="1"/>
          </p:cNvSpPr>
          <p:nvPr/>
        </p:nvSpPr>
        <p:spPr bwMode="auto">
          <a:xfrm>
            <a:off x="634050" y="1988840"/>
            <a:ext cx="7696200" cy="4004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nSpc>
                <a:spcPct val="150000"/>
              </a:lnSpc>
              <a:spcAft>
                <a:spcPts val="1200"/>
              </a:spcAft>
              <a:buClr>
                <a:srgbClr val="0070C0"/>
              </a:buClr>
              <a:buFont typeface="Wingdings" panose="05000000000000000000" pitchFamily="2" charset="2"/>
              <a:buChar char="l"/>
            </a:pPr>
            <a:r>
              <a:rPr lang="zh-CN" altLang="en-US" b="0" dirty="0">
                <a:latin typeface="微软雅黑" panose="020B0503020204020204" pitchFamily="34" charset="-122"/>
                <a:ea typeface="微软雅黑" panose="020B0503020204020204" pitchFamily="34" charset="-122"/>
              </a:rPr>
              <a:t>得到实际每秒</a:t>
            </a:r>
            <a:r>
              <a:rPr lang="en-US" altLang="zh-CN" b="0" dirty="0">
                <a:latin typeface="微软雅黑" panose="020B0503020204020204" pitchFamily="34" charset="-122"/>
                <a:ea typeface="微软雅黑" panose="020B0503020204020204" pitchFamily="34" charset="-122"/>
              </a:rPr>
              <a:t>8M</a:t>
            </a:r>
            <a:r>
              <a:rPr lang="zh-CN" altLang="en-US" b="0" dirty="0">
                <a:latin typeface="微软雅黑" panose="020B0503020204020204" pitchFamily="34" charset="-122"/>
                <a:ea typeface="微软雅黑" panose="020B0503020204020204" pitchFamily="34" charset="-122"/>
              </a:rPr>
              <a:t>带宽有效传输码率是</a:t>
            </a:r>
            <a:r>
              <a:rPr lang="en-US" altLang="zh-CN" b="0" dirty="0">
                <a:latin typeface="微软雅黑" panose="020B0503020204020204" pitchFamily="34" charset="-122"/>
                <a:ea typeface="微软雅黑" panose="020B0503020204020204" pitchFamily="34" charset="-122"/>
              </a:rPr>
              <a:t>log2(64)x8Mx1/(1+0.16)x(188/204)</a:t>
            </a:r>
            <a:r>
              <a:rPr lang="zh-CN" altLang="en-US" b="0" dirty="0">
                <a:latin typeface="微软雅黑" panose="020B0503020204020204" pitchFamily="34" charset="-122"/>
                <a:ea typeface="微软雅黑" panose="020B0503020204020204" pitchFamily="34" charset="-122"/>
              </a:rPr>
              <a:t>约</a:t>
            </a:r>
            <a:r>
              <a:rPr lang="en-US" altLang="zh-CN" b="0" dirty="0">
                <a:latin typeface="微软雅黑" panose="020B0503020204020204" pitchFamily="34" charset="-122"/>
                <a:ea typeface="微软雅黑" panose="020B0503020204020204" pitchFamily="34" charset="-122"/>
              </a:rPr>
              <a:t>38.133M/s </a:t>
            </a:r>
            <a:r>
              <a:rPr lang="zh-CN" altLang="en-US" b="0" dirty="0">
                <a:latin typeface="微软雅黑" panose="020B0503020204020204" pitchFamily="34" charset="-122"/>
                <a:ea typeface="微软雅黑" panose="020B0503020204020204" pitchFamily="34" charset="-122"/>
              </a:rPr>
              <a:t>。</a:t>
            </a:r>
            <a:endParaRPr lang="en-US" altLang="zh-CN" b="0" dirty="0">
              <a:latin typeface="微软雅黑" panose="020B0503020204020204" pitchFamily="34" charset="-122"/>
              <a:ea typeface="微软雅黑" panose="020B0503020204020204" pitchFamily="34" charset="-122"/>
            </a:endParaRPr>
          </a:p>
          <a:p>
            <a:pPr marL="342900" indent="-342900">
              <a:lnSpc>
                <a:spcPct val="150000"/>
              </a:lnSpc>
              <a:spcAft>
                <a:spcPts val="1200"/>
              </a:spcAft>
              <a:buClr>
                <a:srgbClr val="0070C0"/>
              </a:buClr>
              <a:buFont typeface="Wingdings" panose="05000000000000000000" pitchFamily="2" charset="2"/>
              <a:buChar char="l"/>
            </a:pPr>
            <a:r>
              <a:rPr lang="zh-CN" altLang="en-US" b="0" dirty="0">
                <a:latin typeface="微软雅黑" panose="020B0503020204020204" pitchFamily="34" charset="-122"/>
                <a:ea typeface="微软雅黑" panose="020B0503020204020204" pitchFamily="34" charset="-122"/>
              </a:rPr>
              <a:t>所以</a:t>
            </a:r>
            <a:r>
              <a:rPr lang="en-US" altLang="zh-CN" b="0" dirty="0">
                <a:latin typeface="微软雅黑" panose="020B0503020204020204" pitchFamily="34" charset="-122"/>
                <a:ea typeface="微软雅黑" panose="020B0503020204020204" pitchFamily="34" charset="-122"/>
              </a:rPr>
              <a:t>38.133M/s</a:t>
            </a:r>
            <a:r>
              <a:rPr lang="zh-CN" altLang="en-US" b="0" dirty="0">
                <a:latin typeface="微软雅黑" panose="020B0503020204020204" pitchFamily="34" charset="-122"/>
                <a:ea typeface="微软雅黑" panose="020B0503020204020204" pitchFamily="34" charset="-122"/>
              </a:rPr>
              <a:t>是调制后每个频点的最大有效码率，因此在考虑传输</a:t>
            </a:r>
            <a:r>
              <a:rPr lang="en-US" altLang="zh-CN" b="0" dirty="0">
                <a:latin typeface="微软雅黑" panose="020B0503020204020204" pitchFamily="34" charset="-122"/>
                <a:ea typeface="微软雅黑" panose="020B0503020204020204" pitchFamily="34" charset="-122"/>
              </a:rPr>
              <a:t>TS</a:t>
            </a:r>
            <a:r>
              <a:rPr lang="zh-CN" altLang="en-US" b="0" dirty="0">
                <a:latin typeface="微软雅黑" panose="020B0503020204020204" pitchFamily="34" charset="-122"/>
                <a:ea typeface="微软雅黑" panose="020B0503020204020204" pitchFamily="34" charset="-122"/>
              </a:rPr>
              <a:t>的时候不能超过这个值，不然会产生马赛克或者如果太低则有影响图像质量。</a:t>
            </a:r>
            <a:endParaRPr lang="en-US" altLang="zh-CN" b="0" dirty="0">
              <a:latin typeface="微软雅黑" panose="020B0503020204020204" pitchFamily="34" charset="-122"/>
              <a:ea typeface="微软雅黑" panose="020B0503020204020204" pitchFamily="34" charset="-122"/>
            </a:endParaRPr>
          </a:p>
          <a:p>
            <a:pPr marL="342900" indent="-342900">
              <a:lnSpc>
                <a:spcPct val="150000"/>
              </a:lnSpc>
              <a:spcAft>
                <a:spcPts val="1200"/>
              </a:spcAft>
              <a:buClr>
                <a:srgbClr val="0070C0"/>
              </a:buClr>
              <a:buFont typeface="Wingdings" panose="05000000000000000000" pitchFamily="2" charset="2"/>
              <a:buChar char="l"/>
            </a:pPr>
            <a:r>
              <a:rPr lang="zh-CN" altLang="en-US" b="0" dirty="0">
                <a:latin typeface="微软雅黑" panose="020B0503020204020204" pitchFamily="34" charset="-122"/>
                <a:ea typeface="微软雅黑" panose="020B0503020204020204" pitchFamily="34" charset="-122"/>
              </a:rPr>
              <a:t>所以视频质量越大，传输的码率越高，占用的带宽也越大。</a:t>
            </a:r>
            <a:endParaRPr lang="en-US" altLang="zh-CN" b="0" dirty="0">
              <a:latin typeface="微软雅黑" panose="020B0503020204020204" pitchFamily="34" charset="-122"/>
              <a:ea typeface="微软雅黑" panose="020B0503020204020204" pitchFamily="34" charset="-122"/>
            </a:endParaRPr>
          </a:p>
          <a:p>
            <a:pPr marL="342900" indent="-342900">
              <a:lnSpc>
                <a:spcPct val="150000"/>
              </a:lnSpc>
              <a:spcAft>
                <a:spcPts val="1200"/>
              </a:spcAft>
              <a:buClr>
                <a:srgbClr val="0070C0"/>
              </a:buClr>
              <a:buFont typeface="Wingdings" panose="05000000000000000000" pitchFamily="2" charset="2"/>
              <a:buChar char="l"/>
            </a:pPr>
            <a:r>
              <a:rPr lang="zh-CN" altLang="en-US" b="0" dirty="0">
                <a:latin typeface="微软雅黑" panose="020B0503020204020204" pitchFamily="34" charset="-122"/>
                <a:ea typeface="微软雅黑" panose="020B0503020204020204" pitchFamily="34" charset="-122"/>
              </a:rPr>
              <a:t>相对带宽的利用率变得越小，作为运营肯定是不划算的。</a:t>
            </a:r>
            <a:endParaRPr lang="en-US" altLang="zh-CN" b="0" dirty="0">
              <a:latin typeface="微软雅黑" panose="020B0503020204020204" pitchFamily="34" charset="-122"/>
              <a:ea typeface="微软雅黑" panose="020B0503020204020204" pitchFamily="34" charset="-122"/>
            </a:endParaRPr>
          </a:p>
          <a:p>
            <a:pPr marL="342900" indent="-342900">
              <a:lnSpc>
                <a:spcPts val="3400"/>
              </a:lnSpc>
              <a:buClr>
                <a:srgbClr val="0070C0"/>
              </a:buClr>
              <a:buFont typeface="Wingdings" pitchFamily="2" charset="2"/>
              <a:buChar char="n"/>
            </a:pPr>
            <a:endParaRPr lang="en-US" altLang="zh-CN" sz="2000" dirty="0">
              <a:solidFill>
                <a:srgbClr val="000000"/>
              </a:solidFill>
              <a:latin typeface="微软雅黑" pitchFamily="34" charset="-122"/>
              <a:ea typeface="微软雅黑" pitchFamily="34" charset="-122"/>
            </a:endParaRPr>
          </a:p>
        </p:txBody>
      </p:sp>
    </p:spTree>
    <p:extLst>
      <p:ext uri="{BB962C8B-B14F-4D97-AF65-F5344CB8AC3E}">
        <p14:creationId xmlns:p14="http://schemas.microsoft.com/office/powerpoint/2010/main" val="237135347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ChangeArrowheads="1"/>
          </p:cNvSpPr>
          <p:nvPr/>
        </p:nvSpPr>
        <p:spPr bwMode="auto">
          <a:xfrm>
            <a:off x="395288" y="404813"/>
            <a:ext cx="8229600"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z="3600" dirty="0">
                <a:solidFill>
                  <a:srgbClr val="0184B7"/>
                </a:solidFill>
                <a:sym typeface="楷体_GB2312" charset="-122"/>
              </a:rPr>
              <a:t>项目情况</a:t>
            </a:r>
          </a:p>
        </p:txBody>
      </p:sp>
      <p:sp>
        <p:nvSpPr>
          <p:cNvPr id="7171" name="矩形 2"/>
          <p:cNvSpPr>
            <a:spLocks noChangeArrowheads="1"/>
          </p:cNvSpPr>
          <p:nvPr/>
        </p:nvSpPr>
        <p:spPr bwMode="auto">
          <a:xfrm>
            <a:off x="661988" y="1484784"/>
            <a:ext cx="7696200" cy="3526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609600" indent="-609600">
              <a:lnSpc>
                <a:spcPts val="3400"/>
              </a:lnSpc>
              <a:buClr>
                <a:srgbClr val="0070C0"/>
              </a:buClr>
              <a:buFont typeface="Wingdings" pitchFamily="2" charset="2"/>
              <a:buChar char="n"/>
            </a:pPr>
            <a:r>
              <a:rPr lang="zh-CN" altLang="en-US" b="0" dirty="0">
                <a:latin typeface="微软雅黑" panose="020B0503020204020204" pitchFamily="34" charset="-122"/>
                <a:ea typeface="微软雅黑" panose="020B0503020204020204" pitchFamily="34" charset="-122"/>
                <a:sym typeface="微软雅黑" pitchFamily="34" charset="-122"/>
              </a:rPr>
              <a:t>进行</a:t>
            </a:r>
            <a:r>
              <a:rPr lang="en-US" altLang="zh-CN" b="0" dirty="0">
                <a:latin typeface="微软雅黑" panose="020B0503020204020204" pitchFamily="34" charset="-122"/>
                <a:ea typeface="微软雅黑" panose="020B0503020204020204" pitchFamily="34" charset="-122"/>
                <a:sym typeface="微软雅黑" pitchFamily="34" charset="-122"/>
              </a:rPr>
              <a:t>4k</a:t>
            </a:r>
            <a:r>
              <a:rPr lang="zh-CN" altLang="en-US" b="0" dirty="0">
                <a:latin typeface="微软雅黑" panose="020B0503020204020204" pitchFamily="34" charset="-122"/>
                <a:ea typeface="微软雅黑" panose="020B0503020204020204" pitchFamily="34" charset="-122"/>
                <a:sym typeface="微软雅黑" pitchFamily="34" charset="-122"/>
              </a:rPr>
              <a:t>超高清和H.265/HEVC高效编码验证环境的搭建，研究的内容包括MVC编码技术、</a:t>
            </a:r>
            <a:r>
              <a:rPr lang="en-US" altLang="zh-CN" b="0" dirty="0">
                <a:latin typeface="微软雅黑" panose="020B0503020204020204" pitchFamily="34" charset="-122"/>
                <a:ea typeface="微软雅黑" panose="020B0503020204020204" pitchFamily="34" charset="-122"/>
                <a:sym typeface="微软雅黑" pitchFamily="34" charset="-122"/>
              </a:rPr>
              <a:t>HEVC</a:t>
            </a:r>
            <a:r>
              <a:rPr lang="zh-CN" altLang="en-US" b="0" dirty="0">
                <a:latin typeface="微软雅黑" panose="020B0503020204020204" pitchFamily="34" charset="-122"/>
                <a:ea typeface="微软雅黑" panose="020B0503020204020204" pitchFamily="34" charset="-122"/>
                <a:sym typeface="微软雅黑" pitchFamily="34" charset="-122"/>
              </a:rPr>
              <a:t>编码、4K超高清视频编码、存储和传输相关环节。</a:t>
            </a:r>
          </a:p>
          <a:p>
            <a:pPr marL="609600" indent="-609600">
              <a:lnSpc>
                <a:spcPts val="3400"/>
              </a:lnSpc>
              <a:buClr>
                <a:srgbClr val="0070C0"/>
              </a:buClr>
              <a:buFont typeface="Wingdings" pitchFamily="2" charset="2"/>
              <a:buChar char="n"/>
            </a:pPr>
            <a:r>
              <a:rPr lang="zh-CN" altLang="en-US" b="0" dirty="0">
                <a:latin typeface="微软雅黑" panose="020B0503020204020204" pitchFamily="34" charset="-122"/>
                <a:ea typeface="微软雅黑" panose="020B0503020204020204" pitchFamily="34" charset="-122"/>
                <a:sym typeface="微软雅黑" pitchFamily="34" charset="-122"/>
              </a:rPr>
              <a:t>进行H.265/HEVC解码及4k超高清终端样机的研制工作。</a:t>
            </a:r>
          </a:p>
          <a:p>
            <a:pPr marL="609600" indent="-609600">
              <a:lnSpc>
                <a:spcPts val="3400"/>
              </a:lnSpc>
              <a:buClr>
                <a:srgbClr val="0070C0"/>
              </a:buClr>
              <a:buFont typeface="Wingdings" pitchFamily="2" charset="2"/>
              <a:buChar char="n"/>
            </a:pPr>
            <a:r>
              <a:rPr lang="zh-CN" altLang="en-US" b="0" dirty="0">
                <a:latin typeface="微软雅黑" panose="020B0503020204020204" pitchFamily="34" charset="-122"/>
                <a:ea typeface="微软雅黑" panose="020B0503020204020204" pitchFamily="34" charset="-122"/>
                <a:sym typeface="微软雅黑" pitchFamily="34" charset="-122"/>
              </a:rPr>
              <a:t>结合4k超高清的技术特点，进行4k超高清典型应用的设计和开发。</a:t>
            </a:r>
          </a:p>
          <a:p>
            <a:pPr marL="609600" indent="-609600">
              <a:lnSpc>
                <a:spcPts val="3400"/>
              </a:lnSpc>
              <a:buClr>
                <a:srgbClr val="0070C0"/>
              </a:buClr>
              <a:buFont typeface="Wingdings" pitchFamily="2" charset="2"/>
              <a:buChar char="n"/>
            </a:pPr>
            <a:r>
              <a:rPr lang="zh-CN" altLang="en-US" b="0" dirty="0">
                <a:latin typeface="微软雅黑" panose="020B0503020204020204" pitchFamily="34" charset="-122"/>
                <a:ea typeface="微软雅黑" panose="020B0503020204020204" pitchFamily="34" charset="-122"/>
                <a:sym typeface="微软雅黑" pitchFamily="34" charset="-122"/>
              </a:rPr>
              <a:t>根据以上各项工作的研制情况，完成MVC编码技术、</a:t>
            </a:r>
            <a:r>
              <a:rPr lang="en-US" altLang="zh-CN" b="0" dirty="0">
                <a:latin typeface="微软雅黑" panose="020B0503020204020204" pitchFamily="34" charset="-122"/>
                <a:ea typeface="微软雅黑" panose="020B0503020204020204" pitchFamily="34" charset="-122"/>
                <a:sym typeface="微软雅黑" pitchFamily="34" charset="-122"/>
              </a:rPr>
              <a:t>HEVC</a:t>
            </a:r>
            <a:r>
              <a:rPr lang="zh-CN" altLang="en-US" b="0" dirty="0">
                <a:latin typeface="微软雅黑" panose="020B0503020204020204" pitchFamily="34" charset="-122"/>
                <a:ea typeface="微软雅黑" panose="020B0503020204020204" pitchFamily="34" charset="-122"/>
                <a:sym typeface="微软雅黑" pitchFamily="34" charset="-122"/>
              </a:rPr>
              <a:t>编码、4K超高清视频编码和传输的技术规范，评估现有MPEG-2/H.264高清编码播出环境向H</a:t>
            </a:r>
            <a:r>
              <a:rPr lang="en-US" altLang="zh-CN" b="0" dirty="0">
                <a:latin typeface="微软雅黑" panose="020B0503020204020204" pitchFamily="34" charset="-122"/>
                <a:ea typeface="微软雅黑" panose="020B0503020204020204" pitchFamily="34" charset="-122"/>
                <a:sym typeface="微软雅黑" pitchFamily="34" charset="-122"/>
              </a:rPr>
              <a:t>EVC</a:t>
            </a:r>
            <a:r>
              <a:rPr lang="zh-CN" altLang="en-US" b="0" dirty="0">
                <a:latin typeface="微软雅黑" panose="020B0503020204020204" pitchFamily="34" charset="-122"/>
                <a:ea typeface="微软雅黑" panose="020B0503020204020204" pitchFamily="34" charset="-122"/>
                <a:sym typeface="微软雅黑" pitchFamily="34" charset="-122"/>
              </a:rPr>
              <a:t>、MVC编码播出环境过渡的技术方案。</a:t>
            </a:r>
            <a:endParaRPr lang="zh-CN" altLang="en-US" b="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81317519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ChangeArrowheads="1"/>
          </p:cNvSpPr>
          <p:nvPr/>
        </p:nvSpPr>
        <p:spPr bwMode="auto">
          <a:xfrm>
            <a:off x="395288" y="404813"/>
            <a:ext cx="8229600"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z="3600" dirty="0">
                <a:solidFill>
                  <a:srgbClr val="0184B7"/>
                </a:solidFill>
                <a:sym typeface="楷体_GB2312" charset="-122"/>
              </a:rPr>
              <a:t>项目情况</a:t>
            </a:r>
          </a:p>
        </p:txBody>
      </p:sp>
      <p:sp>
        <p:nvSpPr>
          <p:cNvPr id="4" name="Rectangle 3"/>
          <p:cNvSpPr>
            <a:spLocks noChangeArrowheads="1"/>
          </p:cNvSpPr>
          <p:nvPr/>
        </p:nvSpPr>
        <p:spPr bwMode="auto">
          <a:xfrm>
            <a:off x="457200" y="1295400"/>
            <a:ext cx="8472488" cy="499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lnSpc>
                <a:spcPts val="3400"/>
              </a:lnSpc>
              <a:buClr>
                <a:schemeClr val="accent1"/>
              </a:buClr>
              <a:buFont typeface="Wingdings" pitchFamily="2" charset="2"/>
              <a:buChar char="n"/>
            </a:pPr>
            <a:r>
              <a:rPr lang="en-US" sz="2400" b="1">
                <a:solidFill>
                  <a:srgbClr val="080808"/>
                </a:solidFill>
                <a:latin typeface="微软雅黑" pitchFamily="34" charset="-122"/>
                <a:ea typeface="微软雅黑" pitchFamily="34" charset="-122"/>
                <a:sym typeface="微软雅黑" pitchFamily="34" charset="-122"/>
              </a:rPr>
              <a:t>4k</a:t>
            </a:r>
            <a:r>
              <a:rPr lang="zh-CN" altLang="en-US" sz="2400" b="1">
                <a:solidFill>
                  <a:srgbClr val="080808"/>
                </a:solidFill>
                <a:latin typeface="微软雅黑" pitchFamily="34" charset="-122"/>
                <a:ea typeface="微软雅黑" pitchFamily="34" charset="-122"/>
                <a:sym typeface="微软雅黑" pitchFamily="34" charset="-122"/>
              </a:rPr>
              <a:t>超高清和</a:t>
            </a:r>
            <a:r>
              <a:rPr lang="en-US" sz="2400" b="1">
                <a:solidFill>
                  <a:srgbClr val="080808"/>
                </a:solidFill>
                <a:latin typeface="微软雅黑" pitchFamily="34" charset="-122"/>
                <a:ea typeface="微软雅黑" pitchFamily="34" charset="-122"/>
                <a:sym typeface="微软雅黑" pitchFamily="34" charset="-122"/>
              </a:rPr>
              <a:t>HEVC</a:t>
            </a:r>
            <a:r>
              <a:rPr lang="zh-CN" altLang="en-US" sz="2400" b="1">
                <a:solidFill>
                  <a:srgbClr val="080808"/>
                </a:solidFill>
                <a:latin typeface="微软雅黑" pitchFamily="34" charset="-122"/>
                <a:ea typeface="微软雅黑" pitchFamily="34" charset="-122"/>
                <a:sym typeface="微软雅黑" pitchFamily="34" charset="-122"/>
              </a:rPr>
              <a:t>高效编码验证环境建设：</a:t>
            </a:r>
            <a:endParaRPr lang="en-US" sz="2400" b="1">
              <a:solidFill>
                <a:srgbClr val="080808"/>
              </a:solidFill>
              <a:latin typeface="微软雅黑" pitchFamily="34" charset="-122"/>
              <a:ea typeface="微软雅黑" pitchFamily="34" charset="-122"/>
              <a:sym typeface="微软雅黑" pitchFamily="34" charset="-122"/>
            </a:endParaRPr>
          </a:p>
          <a:p>
            <a:pPr marL="609600" indent="-609600">
              <a:lnSpc>
                <a:spcPts val="3400"/>
              </a:lnSpc>
              <a:buClr>
                <a:schemeClr val="accent1"/>
              </a:buClr>
              <a:buFont typeface="Wingdings" pitchFamily="2" charset="2"/>
              <a:buChar char="n"/>
            </a:pPr>
            <a:endParaRPr lang="zh-CN" altLang="en-US" sz="2400" b="1">
              <a:solidFill>
                <a:srgbClr val="080808"/>
              </a:solidFill>
              <a:latin typeface="微软雅黑" pitchFamily="34" charset="-122"/>
              <a:ea typeface="微软雅黑" pitchFamily="34" charset="-122"/>
              <a:sym typeface="微软雅黑" pitchFamily="34" charset="-122"/>
            </a:endParaRPr>
          </a:p>
          <a:p>
            <a:pPr marL="609600" indent="-609600"/>
            <a:endParaRPr lang="zh-CN" altLang="en-US" sz="2400">
              <a:solidFill>
                <a:srgbClr val="080808"/>
              </a:solidFill>
              <a:latin typeface="微软雅黑" pitchFamily="34" charset="-122"/>
              <a:ea typeface="微软雅黑" pitchFamily="34" charset="-122"/>
              <a:sym typeface="微软雅黑" pitchFamily="34" charset="-122"/>
            </a:endParaRPr>
          </a:p>
        </p:txBody>
      </p:sp>
      <p:pic>
        <p:nvPicPr>
          <p:cNvPr id="5" name="图片 6" descr="超高清-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388" y="1785938"/>
            <a:ext cx="7329487" cy="46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202827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ChangeArrowheads="1"/>
          </p:cNvSpPr>
          <p:nvPr/>
        </p:nvSpPr>
        <p:spPr bwMode="auto">
          <a:xfrm>
            <a:off x="395288" y="404813"/>
            <a:ext cx="8229600"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z="3600" dirty="0">
                <a:solidFill>
                  <a:srgbClr val="0184B7"/>
                </a:solidFill>
                <a:sym typeface="楷体_GB2312" charset="-122"/>
              </a:rPr>
              <a:t>项目情况</a:t>
            </a:r>
          </a:p>
        </p:txBody>
      </p:sp>
      <p:sp>
        <p:nvSpPr>
          <p:cNvPr id="4" name="Rectangle 3"/>
          <p:cNvSpPr>
            <a:spLocks noChangeArrowheads="1"/>
          </p:cNvSpPr>
          <p:nvPr/>
        </p:nvSpPr>
        <p:spPr bwMode="auto">
          <a:xfrm>
            <a:off x="457200" y="1295400"/>
            <a:ext cx="8472488" cy="499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lnSpc>
                <a:spcPts val="3400"/>
              </a:lnSpc>
              <a:buClr>
                <a:schemeClr val="accent1"/>
              </a:buClr>
              <a:buFont typeface="Wingdings" pitchFamily="2" charset="2"/>
              <a:buChar char="n"/>
            </a:pPr>
            <a:r>
              <a:rPr lang="en-US" sz="2400" b="1" dirty="0">
                <a:solidFill>
                  <a:srgbClr val="080808"/>
                </a:solidFill>
                <a:latin typeface="微软雅黑" pitchFamily="34" charset="-122"/>
                <a:ea typeface="微软雅黑" pitchFamily="34" charset="-122"/>
                <a:sym typeface="微软雅黑" pitchFamily="34" charset="-122"/>
              </a:rPr>
              <a:t>4k</a:t>
            </a:r>
            <a:r>
              <a:rPr lang="zh-CN" altLang="en-US" sz="2400" b="1" dirty="0">
                <a:solidFill>
                  <a:srgbClr val="080808"/>
                </a:solidFill>
                <a:latin typeface="微软雅黑" pitchFamily="34" charset="-122"/>
                <a:ea typeface="微软雅黑" pitchFamily="34" charset="-122"/>
                <a:sym typeface="微软雅黑" pitchFamily="34" charset="-122"/>
              </a:rPr>
              <a:t>超高</a:t>
            </a:r>
            <a:r>
              <a:rPr lang="zh-CN" altLang="en-US" sz="2400" b="1" dirty="0" smtClean="0">
                <a:solidFill>
                  <a:srgbClr val="080808"/>
                </a:solidFill>
                <a:latin typeface="微软雅黑" pitchFamily="34" charset="-122"/>
                <a:ea typeface="微软雅黑" pitchFamily="34" charset="-122"/>
                <a:sym typeface="微软雅黑" pitchFamily="34" charset="-122"/>
              </a:rPr>
              <a:t>清效果及终端设计：</a:t>
            </a:r>
            <a:endParaRPr lang="en-US" sz="2400" b="1" dirty="0">
              <a:solidFill>
                <a:srgbClr val="080808"/>
              </a:solidFill>
              <a:latin typeface="微软雅黑" pitchFamily="34" charset="-122"/>
              <a:ea typeface="微软雅黑" pitchFamily="34" charset="-122"/>
              <a:sym typeface="微软雅黑" pitchFamily="34" charset="-122"/>
            </a:endParaRPr>
          </a:p>
          <a:p>
            <a:pPr marL="609600" indent="-609600">
              <a:lnSpc>
                <a:spcPts val="3400"/>
              </a:lnSpc>
              <a:buClr>
                <a:schemeClr val="accent1"/>
              </a:buClr>
              <a:buFont typeface="Wingdings" pitchFamily="2" charset="2"/>
              <a:buChar char="n"/>
            </a:pPr>
            <a:endParaRPr lang="zh-CN" altLang="en-US" sz="2400" b="1" dirty="0">
              <a:solidFill>
                <a:srgbClr val="080808"/>
              </a:solidFill>
              <a:latin typeface="微软雅黑" pitchFamily="34" charset="-122"/>
              <a:ea typeface="微软雅黑" pitchFamily="34" charset="-122"/>
              <a:sym typeface="微软雅黑" pitchFamily="34" charset="-122"/>
            </a:endParaRPr>
          </a:p>
          <a:p>
            <a:pPr marL="609600" indent="-609600"/>
            <a:endParaRPr lang="zh-CN" altLang="en-US" sz="2400" dirty="0">
              <a:solidFill>
                <a:srgbClr val="080808"/>
              </a:solidFill>
              <a:latin typeface="微软雅黑" pitchFamily="34" charset="-122"/>
              <a:ea typeface="微软雅黑" pitchFamily="34" charset="-122"/>
              <a:sym typeface="微软雅黑" pitchFamily="34" charset="-122"/>
            </a:endParaRPr>
          </a:p>
        </p:txBody>
      </p:sp>
      <p:pic>
        <p:nvPicPr>
          <p:cNvPr id="717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772816"/>
            <a:ext cx="4934803" cy="2768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82492" y="1772816"/>
            <a:ext cx="4679109" cy="2757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1751" y="4437112"/>
            <a:ext cx="3828797" cy="2302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93444" y="4601641"/>
            <a:ext cx="2916946" cy="1911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834576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ext Box 2"/>
          <p:cNvSpPr txBox="1">
            <a:spLocks noChangeArrowheads="1"/>
          </p:cNvSpPr>
          <p:nvPr/>
        </p:nvSpPr>
        <p:spPr bwMode="blackWhite">
          <a:xfrm>
            <a:off x="3794125" y="2492375"/>
            <a:ext cx="1717675" cy="652463"/>
          </a:xfrm>
          <a:prstGeom prst="rect">
            <a:avLst/>
          </a:prstGeom>
          <a:noFill/>
          <a:ln w="12700">
            <a:noFill/>
            <a:miter lim="800000"/>
            <a:headEnd/>
            <a:tailEnd/>
          </a:ln>
        </p:spPr>
        <p:txBody>
          <a:bodyPr wrap="none" lIns="97740" tIns="48870" rIns="97740" bIns="48870">
            <a:spAutoFit/>
          </a:bodyPr>
          <a:lstStyle/>
          <a:p>
            <a:pPr algn="ctr" defTabSz="977900"/>
            <a:r>
              <a:rPr lang="en-US" altLang="zh-CN" sz="3600">
                <a:solidFill>
                  <a:srgbClr val="1E4649"/>
                </a:solidFill>
                <a:latin typeface="微软雅黑" pitchFamily="34" charset="-122"/>
                <a:ea typeface="微软雅黑" pitchFamily="34" charset="-122"/>
              </a:rPr>
              <a:t> </a:t>
            </a:r>
            <a:r>
              <a:rPr lang="zh-CN" altLang="en-US" sz="3600">
                <a:solidFill>
                  <a:srgbClr val="1E4649"/>
                </a:solidFill>
                <a:latin typeface="微软雅黑" pitchFamily="34" charset="-122"/>
                <a:ea typeface="微软雅黑" pitchFamily="34" charset="-122"/>
              </a:rPr>
              <a:t>谢谢！</a:t>
            </a:r>
          </a:p>
        </p:txBody>
      </p:sp>
    </p:spTree>
    <p:extLst>
      <p:ext uri="{BB962C8B-B14F-4D97-AF65-F5344CB8AC3E}">
        <p14:creationId xmlns:p14="http://schemas.microsoft.com/office/powerpoint/2010/main" val="6408240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ChangeArrowheads="1"/>
          </p:cNvSpPr>
          <p:nvPr/>
        </p:nvSpPr>
        <p:spPr bwMode="auto">
          <a:xfrm>
            <a:off x="395288" y="404813"/>
            <a:ext cx="8229600"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z="3600" dirty="0" smtClean="0">
                <a:solidFill>
                  <a:srgbClr val="0184B7"/>
                </a:solidFill>
              </a:rPr>
              <a:t>研究背景</a:t>
            </a:r>
            <a:endParaRPr lang="zh-CN" altLang="zh-CN" sz="3600" dirty="0">
              <a:solidFill>
                <a:srgbClr val="0184B7"/>
              </a:solidFill>
            </a:endParaRPr>
          </a:p>
          <a:p>
            <a:endParaRPr lang="zh-CN" altLang="en-US" sz="3200" dirty="0">
              <a:solidFill>
                <a:srgbClr val="000000"/>
              </a:solidFill>
              <a:latin typeface="楷体_GB2312" charset="-122"/>
              <a:ea typeface="楷体_GB2312" charset="-122"/>
              <a:sym typeface="楷体_GB2312" charset="-122"/>
            </a:endParaRPr>
          </a:p>
        </p:txBody>
      </p:sp>
      <p:sp>
        <p:nvSpPr>
          <p:cNvPr id="6" name="矩形 2"/>
          <p:cNvSpPr>
            <a:spLocks noChangeArrowheads="1"/>
          </p:cNvSpPr>
          <p:nvPr/>
        </p:nvSpPr>
        <p:spPr bwMode="auto">
          <a:xfrm>
            <a:off x="539552" y="1340768"/>
            <a:ext cx="7696200" cy="52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ts val="3400"/>
              </a:lnSpc>
              <a:buClr>
                <a:srgbClr val="0070C0"/>
              </a:buClr>
            </a:pPr>
            <a:r>
              <a:rPr lang="zh-CN" altLang="en-US" sz="3600" dirty="0">
                <a:solidFill>
                  <a:srgbClr val="000000"/>
                </a:solidFill>
                <a:latin typeface="微软雅黑" pitchFamily="34" charset="-122"/>
                <a:ea typeface="微软雅黑" pitchFamily="34" charset="-122"/>
              </a:rPr>
              <a:t>网络带宽发展的需求</a:t>
            </a:r>
            <a:endParaRPr lang="en-US" altLang="zh-CN" sz="3600" dirty="0">
              <a:solidFill>
                <a:srgbClr val="000000"/>
              </a:solidFill>
              <a:latin typeface="微软雅黑" pitchFamily="34" charset="-122"/>
              <a:ea typeface="微软雅黑" pitchFamily="34" charset="-122"/>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348880"/>
            <a:ext cx="6334125" cy="352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05965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ChangeArrowheads="1"/>
          </p:cNvSpPr>
          <p:nvPr/>
        </p:nvSpPr>
        <p:spPr bwMode="auto">
          <a:xfrm>
            <a:off x="395288" y="404813"/>
            <a:ext cx="8229600"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z="3600" dirty="0" smtClean="0">
                <a:solidFill>
                  <a:srgbClr val="0184B7"/>
                </a:solidFill>
              </a:rPr>
              <a:t>研究背景</a:t>
            </a:r>
            <a:endParaRPr lang="zh-CN" altLang="zh-CN" sz="3600" dirty="0">
              <a:solidFill>
                <a:srgbClr val="0184B7"/>
              </a:solidFill>
            </a:endParaRPr>
          </a:p>
          <a:p>
            <a:endParaRPr lang="zh-CN" altLang="en-US" sz="3200" dirty="0">
              <a:solidFill>
                <a:srgbClr val="000000"/>
              </a:solidFill>
              <a:latin typeface="楷体_GB2312" charset="-122"/>
              <a:ea typeface="楷体_GB2312" charset="-122"/>
              <a:sym typeface="楷体_GB2312" charset="-122"/>
            </a:endParaRPr>
          </a:p>
        </p:txBody>
      </p:sp>
      <p:sp>
        <p:nvSpPr>
          <p:cNvPr id="5" name="矩形 2"/>
          <p:cNvSpPr>
            <a:spLocks noChangeArrowheads="1"/>
          </p:cNvSpPr>
          <p:nvPr/>
        </p:nvSpPr>
        <p:spPr bwMode="auto">
          <a:xfrm>
            <a:off x="661988" y="2204864"/>
            <a:ext cx="8482012" cy="4011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nSpc>
                <a:spcPct val="150000"/>
              </a:lnSpc>
              <a:spcAft>
                <a:spcPts val="1200"/>
              </a:spcAft>
              <a:buClr>
                <a:srgbClr val="0070C0"/>
              </a:buClr>
              <a:buFont typeface="Wingdings" panose="05000000000000000000" pitchFamily="2" charset="2"/>
              <a:buChar char="l"/>
            </a:pPr>
            <a:r>
              <a:rPr lang="zh-CN" altLang="en-US" b="0" dirty="0">
                <a:latin typeface="微软雅黑" panose="020B0503020204020204" pitchFamily="34" charset="-122"/>
                <a:ea typeface="微软雅黑" panose="020B0503020204020204" pitchFamily="34" charset="-122"/>
              </a:rPr>
              <a:t>信源编码以压缩信源数码率为目的，尽量减少信源各个符号的相关性，使信源的传输效率更高。信源编码以压缩信源数码率为目的，尽量减少信源各个符号的相关性，使信源的传输效率更高。</a:t>
            </a:r>
            <a:endParaRPr lang="en-US" altLang="zh-CN" b="0" dirty="0">
              <a:latin typeface="微软雅黑" panose="020B0503020204020204" pitchFamily="34" charset="-122"/>
              <a:ea typeface="微软雅黑" panose="020B0503020204020204" pitchFamily="34" charset="-122"/>
            </a:endParaRPr>
          </a:p>
          <a:p>
            <a:pPr marL="342900" indent="-342900">
              <a:lnSpc>
                <a:spcPct val="150000"/>
              </a:lnSpc>
              <a:spcAft>
                <a:spcPts val="1200"/>
              </a:spcAft>
              <a:buClr>
                <a:srgbClr val="0070C0"/>
              </a:buClr>
              <a:buFont typeface="Wingdings" panose="05000000000000000000" pitchFamily="2" charset="2"/>
              <a:buChar char="l"/>
            </a:pPr>
            <a:r>
              <a:rPr lang="zh-CN" altLang="en-US" b="0" dirty="0">
                <a:latin typeface="微软雅黑" panose="020B0503020204020204" pitchFamily="34" charset="-122"/>
                <a:ea typeface="微软雅黑" panose="020B0503020204020204" pitchFamily="34" charset="-122"/>
              </a:rPr>
              <a:t>数据压缩的可能性</a:t>
            </a:r>
          </a:p>
          <a:p>
            <a:pPr>
              <a:lnSpc>
                <a:spcPct val="150000"/>
              </a:lnSpc>
              <a:spcAft>
                <a:spcPts val="1200"/>
              </a:spcAft>
              <a:buClr>
                <a:srgbClr val="0070C0"/>
              </a:buClr>
            </a:pPr>
            <a:r>
              <a:rPr lang="zh-CN" altLang="en-US" dirty="0">
                <a:latin typeface="微软雅黑" panose="020B0503020204020204" pitchFamily="34" charset="-122"/>
                <a:ea typeface="微软雅黑" panose="020B0503020204020204" pitchFamily="34" charset="-122"/>
              </a:rPr>
              <a:t>解释：</a:t>
            </a:r>
            <a:r>
              <a:rPr lang="zh-CN" altLang="en-US" b="0" dirty="0" smtClean="0">
                <a:latin typeface="微软雅黑" panose="020B0503020204020204" pitchFamily="34" charset="-122"/>
                <a:ea typeface="微软雅黑" panose="020B0503020204020204" pitchFamily="34" charset="-122"/>
              </a:rPr>
              <a:t>压缩</a:t>
            </a:r>
            <a:r>
              <a:rPr lang="zh-CN" altLang="en-US" b="0" dirty="0">
                <a:latin typeface="微软雅黑" panose="020B0503020204020204" pitchFamily="34" charset="-122"/>
                <a:ea typeface="微软雅黑" panose="020B0503020204020204" pitchFamily="34" charset="-122"/>
              </a:rPr>
              <a:t>过程：去除图像中与信息无关或对图像质量影响不大的部分，即冗余部分。电视信号中存在很多这样的冗余部分，这就为压缩提供了可能性</a:t>
            </a:r>
            <a:r>
              <a:rPr lang="zh-CN" altLang="en-US" sz="2000" dirty="0">
                <a:solidFill>
                  <a:srgbClr val="000000"/>
                </a:solidFill>
                <a:latin typeface="微软雅黑" pitchFamily="34" charset="-122"/>
                <a:ea typeface="微软雅黑" pitchFamily="34" charset="-122"/>
              </a:rPr>
              <a:t>。</a:t>
            </a:r>
          </a:p>
          <a:p>
            <a:pPr marL="342900" indent="-342900">
              <a:lnSpc>
                <a:spcPts val="3400"/>
              </a:lnSpc>
              <a:buClr>
                <a:srgbClr val="0070C0"/>
              </a:buClr>
              <a:buFont typeface="Wingdings" pitchFamily="2" charset="2"/>
              <a:buChar char="n"/>
            </a:pPr>
            <a:endParaRPr lang="zh-CN" altLang="en-US" sz="2000" dirty="0">
              <a:solidFill>
                <a:srgbClr val="000000"/>
              </a:solidFill>
              <a:latin typeface="微软雅黑" pitchFamily="34" charset="-122"/>
              <a:ea typeface="微软雅黑" pitchFamily="34" charset="-122"/>
            </a:endParaRPr>
          </a:p>
          <a:p>
            <a:pPr marL="342900" indent="-342900">
              <a:lnSpc>
                <a:spcPts val="3400"/>
              </a:lnSpc>
              <a:buClr>
                <a:srgbClr val="0070C0"/>
              </a:buClr>
              <a:buFont typeface="Wingdings" pitchFamily="2" charset="2"/>
              <a:buChar char="n"/>
            </a:pPr>
            <a:endParaRPr lang="en-US" altLang="zh-CN" sz="2000" dirty="0">
              <a:solidFill>
                <a:srgbClr val="000000"/>
              </a:solidFill>
              <a:latin typeface="微软雅黑" pitchFamily="34" charset="-122"/>
              <a:ea typeface="微软雅黑" pitchFamily="34" charset="-122"/>
            </a:endParaRPr>
          </a:p>
        </p:txBody>
      </p:sp>
      <p:sp>
        <p:nvSpPr>
          <p:cNvPr id="6" name="矩形 2"/>
          <p:cNvSpPr>
            <a:spLocks noChangeArrowheads="1"/>
          </p:cNvSpPr>
          <p:nvPr/>
        </p:nvSpPr>
        <p:spPr bwMode="auto">
          <a:xfrm>
            <a:off x="539552" y="1340768"/>
            <a:ext cx="7696200" cy="52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ts val="3400"/>
              </a:lnSpc>
              <a:buClr>
                <a:srgbClr val="0070C0"/>
              </a:buClr>
            </a:pPr>
            <a:r>
              <a:rPr lang="zh-CN" altLang="en-US" sz="3600" dirty="0" smtClean="0">
                <a:solidFill>
                  <a:srgbClr val="000000"/>
                </a:solidFill>
                <a:latin typeface="微软雅黑" pitchFamily="34" charset="-122"/>
                <a:ea typeface="微软雅黑" pitchFamily="34" charset="-122"/>
              </a:rPr>
              <a:t>信源编码技术发展的需求</a:t>
            </a:r>
            <a:endParaRPr lang="en-US" altLang="zh-CN" sz="3600" dirty="0">
              <a:solidFill>
                <a:srgbClr val="000000"/>
              </a:solidFill>
              <a:latin typeface="微软雅黑" pitchFamily="34" charset="-122"/>
              <a:ea typeface="微软雅黑" pitchFamily="34" charset="-122"/>
            </a:endParaRPr>
          </a:p>
        </p:txBody>
      </p:sp>
    </p:spTree>
    <p:extLst>
      <p:ext uri="{BB962C8B-B14F-4D97-AF65-F5344CB8AC3E}">
        <p14:creationId xmlns:p14="http://schemas.microsoft.com/office/powerpoint/2010/main" val="29294517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ChangeArrowheads="1"/>
          </p:cNvSpPr>
          <p:nvPr/>
        </p:nvSpPr>
        <p:spPr bwMode="auto">
          <a:xfrm>
            <a:off x="395288" y="404813"/>
            <a:ext cx="8229600"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z="3600" dirty="0" smtClean="0">
                <a:solidFill>
                  <a:srgbClr val="0184B7"/>
                </a:solidFill>
              </a:rPr>
              <a:t>研究背景</a:t>
            </a:r>
            <a:endParaRPr lang="zh-CN" altLang="zh-CN" sz="3600" dirty="0">
              <a:solidFill>
                <a:srgbClr val="0184B7"/>
              </a:solidFill>
            </a:endParaRPr>
          </a:p>
          <a:p>
            <a:endParaRPr lang="zh-CN" altLang="en-US" sz="3200" dirty="0">
              <a:solidFill>
                <a:srgbClr val="000000"/>
              </a:solidFill>
              <a:latin typeface="楷体_GB2312" charset="-122"/>
              <a:ea typeface="楷体_GB2312" charset="-122"/>
              <a:sym typeface="楷体_GB2312" charset="-122"/>
            </a:endParaRPr>
          </a:p>
        </p:txBody>
      </p:sp>
      <p:sp>
        <p:nvSpPr>
          <p:cNvPr id="7" name="灯片编号占位符 4"/>
          <p:cNvSpPr>
            <a:spLocks noGrp="1"/>
          </p:cNvSpPr>
          <p:nvPr>
            <p:ph type="sldNum" sz="quarter" idx="11"/>
          </p:nvPr>
        </p:nvSpPr>
        <p:spPr>
          <a:xfrm>
            <a:off x="6858000" y="6248400"/>
            <a:ext cx="1905000" cy="457200"/>
          </a:xfrm>
        </p:spPr>
        <p:txBody>
          <a:bodyPr/>
          <a:lstStyle/>
          <a:p>
            <a:fld id="{20BD8AEA-0A1E-4575-8B3A-D73DA53374A5}" type="slidenum">
              <a:rPr lang="zh-CN" altLang="en-US"/>
              <a:pPr/>
              <a:t>13</a:t>
            </a:fld>
            <a:endParaRPr lang="en-US" altLang="zh-CN"/>
          </a:p>
        </p:txBody>
      </p:sp>
      <p:sp>
        <p:nvSpPr>
          <p:cNvPr id="8" name="Rectangle 1027"/>
          <p:cNvSpPr txBox="1">
            <a:spLocks noChangeArrowheads="1"/>
          </p:cNvSpPr>
          <p:nvPr/>
        </p:nvSpPr>
        <p:spPr bwMode="auto">
          <a:xfrm>
            <a:off x="387034" y="1218850"/>
            <a:ext cx="29718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kumimoji="1" sz="3200">
                <a:solidFill>
                  <a:schemeClr val="tx1"/>
                </a:solidFill>
                <a:latin typeface="+mn-lt"/>
                <a:ea typeface="+mn-ea"/>
                <a:cs typeface="宋体" charset="0"/>
              </a:defRPr>
            </a:lvl1pPr>
            <a:lvl2pPr marL="457200" indent="0" algn="ctr" rtl="0" eaLnBrk="0" fontAlgn="base" hangingPunct="0">
              <a:spcBef>
                <a:spcPct val="20000"/>
              </a:spcBef>
              <a:spcAft>
                <a:spcPct val="0"/>
              </a:spcAft>
              <a:buNone/>
              <a:defRPr kumimoji="1" sz="2800">
                <a:solidFill>
                  <a:schemeClr val="tx1"/>
                </a:solidFill>
                <a:latin typeface="+mn-lt"/>
                <a:ea typeface="+mn-ea"/>
              </a:defRPr>
            </a:lvl2pPr>
            <a:lvl3pPr marL="914400" indent="0" algn="ctr" rtl="0" eaLnBrk="0" fontAlgn="base" hangingPunct="0">
              <a:spcBef>
                <a:spcPct val="20000"/>
              </a:spcBef>
              <a:spcAft>
                <a:spcPct val="0"/>
              </a:spcAft>
              <a:buNone/>
              <a:defRPr kumimoji="1" sz="2400">
                <a:solidFill>
                  <a:schemeClr val="tx1"/>
                </a:solidFill>
                <a:latin typeface="+mn-lt"/>
                <a:ea typeface="+mn-ea"/>
              </a:defRPr>
            </a:lvl3pPr>
            <a:lvl4pPr marL="1371600" indent="0" algn="ctr" rtl="0" eaLnBrk="0" fontAlgn="base" hangingPunct="0">
              <a:spcBef>
                <a:spcPct val="20000"/>
              </a:spcBef>
              <a:spcAft>
                <a:spcPct val="0"/>
              </a:spcAft>
              <a:buNone/>
              <a:defRPr kumimoji="1" sz="2000">
                <a:solidFill>
                  <a:schemeClr val="tx1"/>
                </a:solidFill>
                <a:latin typeface="+mn-lt"/>
                <a:ea typeface="+mn-ea"/>
              </a:defRPr>
            </a:lvl4pPr>
            <a:lvl5pPr marL="1828800" indent="0" algn="ctr" rtl="0" eaLnBrk="0" fontAlgn="base" hangingPunct="0">
              <a:spcBef>
                <a:spcPct val="20000"/>
              </a:spcBef>
              <a:spcAft>
                <a:spcPct val="0"/>
              </a:spcAft>
              <a:buNone/>
              <a:defRPr kumimoji="1" sz="2000">
                <a:solidFill>
                  <a:schemeClr val="tx1"/>
                </a:solidFill>
                <a:latin typeface="+mn-lt"/>
                <a:ea typeface="+mn-ea"/>
              </a:defRPr>
            </a:lvl5pPr>
            <a:lvl6pPr marL="2286000" indent="0" algn="ctr" rtl="0" fontAlgn="base">
              <a:spcBef>
                <a:spcPct val="20000"/>
              </a:spcBef>
              <a:spcAft>
                <a:spcPct val="0"/>
              </a:spcAft>
              <a:buNone/>
              <a:defRPr sz="2000">
                <a:solidFill>
                  <a:schemeClr val="tx1"/>
                </a:solidFill>
                <a:latin typeface="+mn-lt"/>
                <a:ea typeface="+mn-ea"/>
              </a:defRPr>
            </a:lvl6pPr>
            <a:lvl7pPr marL="2743200" indent="0" algn="ctr" rtl="0" fontAlgn="base">
              <a:spcBef>
                <a:spcPct val="20000"/>
              </a:spcBef>
              <a:spcAft>
                <a:spcPct val="0"/>
              </a:spcAft>
              <a:buNone/>
              <a:defRPr sz="2000">
                <a:solidFill>
                  <a:schemeClr val="tx1"/>
                </a:solidFill>
                <a:latin typeface="+mn-lt"/>
                <a:ea typeface="+mn-ea"/>
              </a:defRPr>
            </a:lvl7pPr>
            <a:lvl8pPr marL="3200400" indent="0" algn="ctr" rtl="0" fontAlgn="base">
              <a:spcBef>
                <a:spcPct val="20000"/>
              </a:spcBef>
              <a:spcAft>
                <a:spcPct val="0"/>
              </a:spcAft>
              <a:buNone/>
              <a:defRPr sz="2000">
                <a:solidFill>
                  <a:schemeClr val="tx1"/>
                </a:solidFill>
                <a:latin typeface="+mn-lt"/>
                <a:ea typeface="+mn-ea"/>
              </a:defRPr>
            </a:lvl8pPr>
            <a:lvl9pPr marL="3657600" indent="0" algn="ctr" rtl="0" fontAlgn="base">
              <a:spcBef>
                <a:spcPct val="20000"/>
              </a:spcBef>
              <a:spcAft>
                <a:spcPct val="0"/>
              </a:spcAft>
              <a:buNone/>
              <a:defRPr sz="2000">
                <a:solidFill>
                  <a:schemeClr val="tx1"/>
                </a:solidFill>
                <a:latin typeface="+mn-lt"/>
                <a:ea typeface="+mn-ea"/>
              </a:defRPr>
            </a:lvl9pPr>
          </a:lstStyle>
          <a:p>
            <a:pPr algn="l">
              <a:lnSpc>
                <a:spcPts val="3400"/>
              </a:lnSpc>
              <a:spcBef>
                <a:spcPct val="0"/>
              </a:spcBef>
              <a:buClr>
                <a:srgbClr val="0070C0"/>
              </a:buClr>
            </a:pPr>
            <a:r>
              <a:rPr lang="zh-CN" altLang="en-US" sz="3600" dirty="0">
                <a:solidFill>
                  <a:srgbClr val="000000"/>
                </a:solidFill>
                <a:latin typeface="微软雅黑" pitchFamily="34" charset="-122"/>
                <a:ea typeface="微软雅黑" pitchFamily="34" charset="-122"/>
                <a:cs typeface="+mn-cs"/>
              </a:rPr>
              <a:t>信源编码</a:t>
            </a:r>
          </a:p>
          <a:p>
            <a:endParaRPr lang="zh-CN" altLang="en-US" dirty="0"/>
          </a:p>
        </p:txBody>
      </p:sp>
      <p:grpSp>
        <p:nvGrpSpPr>
          <p:cNvPr id="9" name="Group 1028"/>
          <p:cNvGrpSpPr>
            <a:grpSpLocks/>
          </p:cNvGrpSpPr>
          <p:nvPr/>
        </p:nvGrpSpPr>
        <p:grpSpPr bwMode="auto">
          <a:xfrm>
            <a:off x="725932" y="1408724"/>
            <a:ext cx="7030244" cy="4968875"/>
            <a:chOff x="88" y="618"/>
            <a:chExt cx="5534" cy="3538"/>
          </a:xfrm>
        </p:grpSpPr>
        <p:grpSp>
          <p:nvGrpSpPr>
            <p:cNvPr id="10" name="Group 1029"/>
            <p:cNvGrpSpPr>
              <a:grpSpLocks/>
            </p:cNvGrpSpPr>
            <p:nvPr/>
          </p:nvGrpSpPr>
          <p:grpSpPr bwMode="auto">
            <a:xfrm>
              <a:off x="1565" y="2468"/>
              <a:ext cx="928" cy="872"/>
              <a:chOff x="2671" y="3282"/>
              <a:chExt cx="928" cy="872"/>
            </a:xfrm>
          </p:grpSpPr>
          <p:grpSp>
            <p:nvGrpSpPr>
              <p:cNvPr id="121" name="Group 1030"/>
              <p:cNvGrpSpPr>
                <a:grpSpLocks/>
              </p:cNvGrpSpPr>
              <p:nvPr/>
            </p:nvGrpSpPr>
            <p:grpSpPr bwMode="auto">
              <a:xfrm>
                <a:off x="2789" y="3591"/>
                <a:ext cx="726" cy="408"/>
                <a:chOff x="3787" y="1298"/>
                <a:chExt cx="1094" cy="725"/>
              </a:xfrm>
            </p:grpSpPr>
            <p:grpSp>
              <p:nvGrpSpPr>
                <p:cNvPr id="139" name="Group 1031"/>
                <p:cNvGrpSpPr>
                  <a:grpSpLocks/>
                </p:cNvGrpSpPr>
                <p:nvPr/>
              </p:nvGrpSpPr>
              <p:grpSpPr bwMode="auto">
                <a:xfrm>
                  <a:off x="3787" y="1298"/>
                  <a:ext cx="1094" cy="725"/>
                  <a:chOff x="652" y="2251"/>
                  <a:chExt cx="1502" cy="998"/>
                </a:xfrm>
              </p:grpSpPr>
              <p:sp>
                <p:nvSpPr>
                  <p:cNvPr id="143" name="Rectangle 1032"/>
                  <p:cNvSpPr>
                    <a:spLocks noChangeArrowheads="1"/>
                  </p:cNvSpPr>
                  <p:nvPr/>
                </p:nvSpPr>
                <p:spPr bwMode="auto">
                  <a:xfrm>
                    <a:off x="657" y="2251"/>
                    <a:ext cx="1497" cy="998"/>
                  </a:xfrm>
                  <a:prstGeom prst="rect">
                    <a:avLst/>
                  </a:prstGeom>
                  <a:solidFill>
                    <a:srgbClr val="3399FF"/>
                  </a:solidFill>
                  <a:ln w="63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rIns="0" bIns="0" anchor="ctr"/>
                  <a:lstStyle/>
                  <a:p>
                    <a:endParaRPr lang="zh-CN" altLang="en-US"/>
                  </a:p>
                </p:txBody>
              </p:sp>
              <p:sp>
                <p:nvSpPr>
                  <p:cNvPr id="144" name="AutoShape 1033"/>
                  <p:cNvSpPr>
                    <a:spLocks noChangeArrowheads="1"/>
                  </p:cNvSpPr>
                  <p:nvPr/>
                </p:nvSpPr>
                <p:spPr bwMode="auto">
                  <a:xfrm>
                    <a:off x="1746" y="2319"/>
                    <a:ext cx="340" cy="340"/>
                  </a:xfrm>
                  <a:prstGeom prst="sun">
                    <a:avLst>
                      <a:gd name="adj" fmla="val 25000"/>
                    </a:avLst>
                  </a:prstGeom>
                  <a:solidFill>
                    <a:srgbClr val="FF0000"/>
                  </a:solidFill>
                  <a:ln>
                    <a:noFill/>
                  </a:ln>
                  <a:effectLst/>
                  <a:extLst>
                    <a:ext uri="{91240B29-F687-4F45-9708-019B960494DF}">
                      <a14:hiddenLine xmlns:a14="http://schemas.microsoft.com/office/drawing/2010/main" w="63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rIns="0" bIns="0" anchor="ctr"/>
                  <a:lstStyle/>
                  <a:p>
                    <a:endParaRPr lang="zh-CN" altLang="en-US"/>
                  </a:p>
                </p:txBody>
              </p:sp>
              <p:sp>
                <p:nvSpPr>
                  <p:cNvPr id="145" name="Freeform 1034"/>
                  <p:cNvSpPr>
                    <a:spLocks/>
                  </p:cNvSpPr>
                  <p:nvPr/>
                </p:nvSpPr>
                <p:spPr bwMode="auto">
                  <a:xfrm>
                    <a:off x="652" y="2989"/>
                    <a:ext cx="1502" cy="260"/>
                  </a:xfrm>
                  <a:custGeom>
                    <a:avLst/>
                    <a:gdLst>
                      <a:gd name="T0" fmla="*/ 0 w 1502"/>
                      <a:gd name="T1" fmla="*/ 108 h 260"/>
                      <a:gd name="T2" fmla="*/ 76 w 1502"/>
                      <a:gd name="T3" fmla="*/ 32 h 260"/>
                      <a:gd name="T4" fmla="*/ 141 w 1502"/>
                      <a:gd name="T5" fmla="*/ 11 h 260"/>
                      <a:gd name="T6" fmla="*/ 370 w 1502"/>
                      <a:gd name="T7" fmla="*/ 43 h 260"/>
                      <a:gd name="T8" fmla="*/ 467 w 1502"/>
                      <a:gd name="T9" fmla="*/ 87 h 260"/>
                      <a:gd name="T10" fmla="*/ 739 w 1502"/>
                      <a:gd name="T11" fmla="*/ 65 h 260"/>
                      <a:gd name="T12" fmla="*/ 902 w 1502"/>
                      <a:gd name="T13" fmla="*/ 0 h 260"/>
                      <a:gd name="T14" fmla="*/ 989 w 1502"/>
                      <a:gd name="T15" fmla="*/ 21 h 260"/>
                      <a:gd name="T16" fmla="*/ 1054 w 1502"/>
                      <a:gd name="T17" fmla="*/ 54 h 260"/>
                      <a:gd name="T18" fmla="*/ 1261 w 1502"/>
                      <a:gd name="T19" fmla="*/ 32 h 260"/>
                      <a:gd name="T20" fmla="*/ 1502 w 1502"/>
                      <a:gd name="T21" fmla="*/ 124 h 260"/>
                      <a:gd name="T22" fmla="*/ 1502 w 1502"/>
                      <a:gd name="T23" fmla="*/ 260 h 260"/>
                      <a:gd name="T24" fmla="*/ 5 w 1502"/>
                      <a:gd name="T25" fmla="*/ 260 h 260"/>
                      <a:gd name="T26" fmla="*/ 0 w 1502"/>
                      <a:gd name="T27" fmla="*/ 108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2" h="260">
                        <a:moveTo>
                          <a:pt x="0" y="108"/>
                        </a:moveTo>
                        <a:cubicBezTo>
                          <a:pt x="20" y="51"/>
                          <a:pt x="2" y="82"/>
                          <a:pt x="76" y="32"/>
                        </a:cubicBezTo>
                        <a:cubicBezTo>
                          <a:pt x="95" y="19"/>
                          <a:pt x="141" y="11"/>
                          <a:pt x="141" y="11"/>
                        </a:cubicBezTo>
                        <a:cubicBezTo>
                          <a:pt x="232" y="69"/>
                          <a:pt x="145" y="21"/>
                          <a:pt x="370" y="43"/>
                        </a:cubicBezTo>
                        <a:cubicBezTo>
                          <a:pt x="405" y="46"/>
                          <a:pt x="434" y="76"/>
                          <a:pt x="467" y="87"/>
                        </a:cubicBezTo>
                        <a:cubicBezTo>
                          <a:pt x="508" y="85"/>
                          <a:pt x="669" y="81"/>
                          <a:pt x="739" y="65"/>
                        </a:cubicBezTo>
                        <a:cubicBezTo>
                          <a:pt x="800" y="51"/>
                          <a:pt x="845" y="20"/>
                          <a:pt x="902" y="0"/>
                        </a:cubicBezTo>
                        <a:cubicBezTo>
                          <a:pt x="915" y="3"/>
                          <a:pt x="971" y="12"/>
                          <a:pt x="989" y="21"/>
                        </a:cubicBezTo>
                        <a:cubicBezTo>
                          <a:pt x="1022" y="37"/>
                          <a:pt x="1017" y="49"/>
                          <a:pt x="1054" y="54"/>
                        </a:cubicBezTo>
                        <a:cubicBezTo>
                          <a:pt x="1097" y="60"/>
                          <a:pt x="1217" y="28"/>
                          <a:pt x="1261" y="32"/>
                        </a:cubicBezTo>
                        <a:cubicBezTo>
                          <a:pt x="1336" y="44"/>
                          <a:pt x="1462" y="86"/>
                          <a:pt x="1502" y="124"/>
                        </a:cubicBezTo>
                        <a:lnTo>
                          <a:pt x="1502" y="260"/>
                        </a:lnTo>
                        <a:lnTo>
                          <a:pt x="5" y="260"/>
                        </a:lnTo>
                        <a:lnTo>
                          <a:pt x="0" y="108"/>
                        </a:lnTo>
                        <a:close/>
                      </a:path>
                    </a:pathLst>
                  </a:custGeom>
                  <a:solidFill>
                    <a:srgbClr val="00FF00"/>
                  </a:solidFill>
                  <a:ln w="635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Ins="0" bIns="0"/>
                  <a:lstStyle/>
                  <a:p>
                    <a:endParaRPr lang="zh-CN" altLang="en-US"/>
                  </a:p>
                </p:txBody>
              </p:sp>
            </p:grpSp>
            <p:grpSp>
              <p:nvGrpSpPr>
                <p:cNvPr id="140" name="Group 1035"/>
                <p:cNvGrpSpPr>
                  <a:grpSpLocks/>
                </p:cNvGrpSpPr>
                <p:nvPr/>
              </p:nvGrpSpPr>
              <p:grpSpPr bwMode="auto">
                <a:xfrm>
                  <a:off x="4057" y="1480"/>
                  <a:ext cx="461" cy="543"/>
                  <a:chOff x="975" y="2432"/>
                  <a:chExt cx="718" cy="809"/>
                </a:xfrm>
              </p:grpSpPr>
              <p:sp>
                <p:nvSpPr>
                  <p:cNvPr id="141" name="Freeform 1036"/>
                  <p:cNvSpPr>
                    <a:spLocks/>
                  </p:cNvSpPr>
                  <p:nvPr/>
                </p:nvSpPr>
                <p:spPr bwMode="auto">
                  <a:xfrm>
                    <a:off x="975" y="2840"/>
                    <a:ext cx="718" cy="401"/>
                  </a:xfrm>
                  <a:custGeom>
                    <a:avLst/>
                    <a:gdLst>
                      <a:gd name="T0" fmla="*/ 227 w 718"/>
                      <a:gd name="T1" fmla="*/ 0 h 401"/>
                      <a:gd name="T2" fmla="*/ 91 w 718"/>
                      <a:gd name="T3" fmla="*/ 182 h 401"/>
                      <a:gd name="T4" fmla="*/ 91 w 718"/>
                      <a:gd name="T5" fmla="*/ 363 h 401"/>
                      <a:gd name="T6" fmla="*/ 635 w 718"/>
                      <a:gd name="T7" fmla="*/ 363 h 401"/>
                      <a:gd name="T8" fmla="*/ 590 w 718"/>
                      <a:gd name="T9" fmla="*/ 136 h 401"/>
                      <a:gd name="T10" fmla="*/ 499 w 718"/>
                      <a:gd name="T11" fmla="*/ 0 h 401"/>
                    </a:gdLst>
                    <a:ahLst/>
                    <a:cxnLst>
                      <a:cxn ang="0">
                        <a:pos x="T0" y="T1"/>
                      </a:cxn>
                      <a:cxn ang="0">
                        <a:pos x="T2" y="T3"/>
                      </a:cxn>
                      <a:cxn ang="0">
                        <a:pos x="T4" y="T5"/>
                      </a:cxn>
                      <a:cxn ang="0">
                        <a:pos x="T6" y="T7"/>
                      </a:cxn>
                      <a:cxn ang="0">
                        <a:pos x="T8" y="T9"/>
                      </a:cxn>
                      <a:cxn ang="0">
                        <a:pos x="T10" y="T11"/>
                      </a:cxn>
                    </a:cxnLst>
                    <a:rect l="0" t="0" r="r" b="b"/>
                    <a:pathLst>
                      <a:path w="718" h="401">
                        <a:moveTo>
                          <a:pt x="227" y="0"/>
                        </a:moveTo>
                        <a:cubicBezTo>
                          <a:pt x="170" y="61"/>
                          <a:pt x="114" y="122"/>
                          <a:pt x="91" y="182"/>
                        </a:cubicBezTo>
                        <a:cubicBezTo>
                          <a:pt x="68" y="242"/>
                          <a:pt x="0" y="333"/>
                          <a:pt x="91" y="363"/>
                        </a:cubicBezTo>
                        <a:cubicBezTo>
                          <a:pt x="182" y="393"/>
                          <a:pt x="552" y="401"/>
                          <a:pt x="635" y="363"/>
                        </a:cubicBezTo>
                        <a:cubicBezTo>
                          <a:pt x="718" y="325"/>
                          <a:pt x="613" y="196"/>
                          <a:pt x="590" y="136"/>
                        </a:cubicBezTo>
                        <a:cubicBezTo>
                          <a:pt x="567" y="76"/>
                          <a:pt x="533" y="38"/>
                          <a:pt x="499" y="0"/>
                        </a:cubicBezTo>
                      </a:path>
                    </a:pathLst>
                  </a:custGeom>
                  <a:solidFill>
                    <a:srgbClr val="FFFF00"/>
                  </a:solidFill>
                  <a:ln w="1905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Ins="0" bIns="0"/>
                  <a:lstStyle/>
                  <a:p>
                    <a:endParaRPr lang="zh-CN" altLang="en-US"/>
                  </a:p>
                </p:txBody>
              </p:sp>
              <p:sp>
                <p:nvSpPr>
                  <p:cNvPr id="142" name="AutoShape 1037"/>
                  <p:cNvSpPr>
                    <a:spLocks noChangeArrowheads="1"/>
                  </p:cNvSpPr>
                  <p:nvPr/>
                </p:nvSpPr>
                <p:spPr bwMode="auto">
                  <a:xfrm>
                    <a:off x="1111" y="2432"/>
                    <a:ext cx="454" cy="453"/>
                  </a:xfrm>
                  <a:prstGeom prst="smileyFace">
                    <a:avLst>
                      <a:gd name="adj" fmla="val 4653"/>
                    </a:avLst>
                  </a:prstGeom>
                  <a:solidFill>
                    <a:srgbClr val="FFCC99"/>
                  </a:solidFill>
                  <a:ln w="190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rIns="0" bIns="0" anchor="ctr"/>
                  <a:lstStyle/>
                  <a:p>
                    <a:endParaRPr lang="zh-CN" altLang="en-US"/>
                  </a:p>
                </p:txBody>
              </p:sp>
            </p:grpSp>
          </p:grpSp>
          <p:sp>
            <p:nvSpPr>
              <p:cNvPr id="122" name="Freeform 1038"/>
              <p:cNvSpPr>
                <a:spLocks/>
              </p:cNvSpPr>
              <p:nvPr/>
            </p:nvSpPr>
            <p:spPr bwMode="auto">
              <a:xfrm>
                <a:off x="3114" y="3511"/>
                <a:ext cx="89" cy="20"/>
              </a:xfrm>
              <a:custGeom>
                <a:avLst/>
                <a:gdLst>
                  <a:gd name="T0" fmla="*/ 195 w 195"/>
                  <a:gd name="T1" fmla="*/ 53 h 53"/>
                  <a:gd name="T2" fmla="*/ 98 w 195"/>
                  <a:gd name="T3" fmla="*/ 0 h 53"/>
                  <a:gd name="T4" fmla="*/ 0 w 195"/>
                  <a:gd name="T5" fmla="*/ 53 h 53"/>
                  <a:gd name="T6" fmla="*/ 0 w 195"/>
                  <a:gd name="T7" fmla="*/ 53 h 53"/>
                  <a:gd name="T8" fmla="*/ 195 w 195"/>
                  <a:gd name="T9" fmla="*/ 53 h 53"/>
                </a:gdLst>
                <a:ahLst/>
                <a:cxnLst>
                  <a:cxn ang="0">
                    <a:pos x="T0" y="T1"/>
                  </a:cxn>
                  <a:cxn ang="0">
                    <a:pos x="T2" y="T3"/>
                  </a:cxn>
                  <a:cxn ang="0">
                    <a:pos x="T4" y="T5"/>
                  </a:cxn>
                  <a:cxn ang="0">
                    <a:pos x="T6" y="T7"/>
                  </a:cxn>
                  <a:cxn ang="0">
                    <a:pos x="T8" y="T9"/>
                  </a:cxn>
                </a:cxnLst>
                <a:rect l="0" t="0" r="r" b="b"/>
                <a:pathLst>
                  <a:path w="195" h="53">
                    <a:moveTo>
                      <a:pt x="195" y="53"/>
                    </a:moveTo>
                    <a:cubicBezTo>
                      <a:pt x="195" y="24"/>
                      <a:pt x="151" y="0"/>
                      <a:pt x="98" y="0"/>
                    </a:cubicBezTo>
                    <a:cubicBezTo>
                      <a:pt x="44" y="0"/>
                      <a:pt x="0" y="24"/>
                      <a:pt x="0" y="53"/>
                    </a:cubicBezTo>
                    <a:lnTo>
                      <a:pt x="0" y="53"/>
                    </a:lnTo>
                    <a:lnTo>
                      <a:pt x="195" y="53"/>
                    </a:lnTo>
                    <a:close/>
                  </a:path>
                </a:pathLst>
              </a:custGeom>
              <a:solidFill>
                <a:srgbClr val="000000"/>
              </a:solidFill>
              <a:ln w="0">
                <a:solidFill>
                  <a:srgbClr val="000000"/>
                </a:solidFill>
                <a:prstDash val="solid"/>
                <a:round/>
                <a:headEnd/>
                <a:tailEnd/>
              </a:ln>
            </p:spPr>
            <p:txBody>
              <a:bodyPr/>
              <a:lstStyle/>
              <a:p>
                <a:endParaRPr lang="zh-CN" altLang="en-US"/>
              </a:p>
            </p:txBody>
          </p:sp>
          <p:sp>
            <p:nvSpPr>
              <p:cNvPr id="123" name="Line 1039"/>
              <p:cNvSpPr>
                <a:spLocks noChangeShapeType="1"/>
              </p:cNvSpPr>
              <p:nvPr/>
            </p:nvSpPr>
            <p:spPr bwMode="auto">
              <a:xfrm flipV="1">
                <a:off x="3159" y="3371"/>
                <a:ext cx="95" cy="16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4" name="Line 1040"/>
              <p:cNvSpPr>
                <a:spLocks noChangeShapeType="1"/>
              </p:cNvSpPr>
              <p:nvPr/>
            </p:nvSpPr>
            <p:spPr bwMode="auto">
              <a:xfrm flipH="1" flipV="1">
                <a:off x="2678" y="3288"/>
                <a:ext cx="481" cy="243"/>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5" name="Freeform 1041"/>
              <p:cNvSpPr>
                <a:spLocks/>
              </p:cNvSpPr>
              <p:nvPr/>
            </p:nvSpPr>
            <p:spPr bwMode="auto">
              <a:xfrm>
                <a:off x="2671" y="3282"/>
                <a:ext cx="14" cy="12"/>
              </a:xfrm>
              <a:custGeom>
                <a:avLst/>
                <a:gdLst>
                  <a:gd name="T0" fmla="*/ 0 w 30"/>
                  <a:gd name="T1" fmla="*/ 16 h 33"/>
                  <a:gd name="T2" fmla="*/ 15 w 30"/>
                  <a:gd name="T3" fmla="*/ 0 h 33"/>
                  <a:gd name="T4" fmla="*/ 30 w 30"/>
                  <a:gd name="T5" fmla="*/ 16 h 33"/>
                  <a:gd name="T6" fmla="*/ 30 w 30"/>
                  <a:gd name="T7" fmla="*/ 16 h 33"/>
                  <a:gd name="T8" fmla="*/ 15 w 30"/>
                  <a:gd name="T9" fmla="*/ 33 h 33"/>
                  <a:gd name="T10" fmla="*/ 0 w 30"/>
                  <a:gd name="T11" fmla="*/ 16 h 33"/>
                </a:gdLst>
                <a:ahLst/>
                <a:cxnLst>
                  <a:cxn ang="0">
                    <a:pos x="T0" y="T1"/>
                  </a:cxn>
                  <a:cxn ang="0">
                    <a:pos x="T2" y="T3"/>
                  </a:cxn>
                  <a:cxn ang="0">
                    <a:pos x="T4" y="T5"/>
                  </a:cxn>
                  <a:cxn ang="0">
                    <a:pos x="T6" y="T7"/>
                  </a:cxn>
                  <a:cxn ang="0">
                    <a:pos x="T8" y="T9"/>
                  </a:cxn>
                  <a:cxn ang="0">
                    <a:pos x="T10" y="T11"/>
                  </a:cxn>
                </a:cxnLst>
                <a:rect l="0" t="0" r="r" b="b"/>
                <a:pathLst>
                  <a:path w="30" h="33">
                    <a:moveTo>
                      <a:pt x="0" y="16"/>
                    </a:moveTo>
                    <a:cubicBezTo>
                      <a:pt x="0" y="7"/>
                      <a:pt x="7" y="0"/>
                      <a:pt x="15" y="0"/>
                    </a:cubicBezTo>
                    <a:cubicBezTo>
                      <a:pt x="24" y="0"/>
                      <a:pt x="30" y="7"/>
                      <a:pt x="30" y="16"/>
                    </a:cubicBezTo>
                    <a:cubicBezTo>
                      <a:pt x="30" y="16"/>
                      <a:pt x="30" y="16"/>
                      <a:pt x="30" y="16"/>
                    </a:cubicBezTo>
                    <a:cubicBezTo>
                      <a:pt x="30" y="25"/>
                      <a:pt x="24" y="33"/>
                      <a:pt x="15" y="33"/>
                    </a:cubicBezTo>
                    <a:cubicBezTo>
                      <a:pt x="7" y="33"/>
                      <a:pt x="0" y="25"/>
                      <a:pt x="0" y="16"/>
                    </a:cubicBezTo>
                  </a:path>
                </a:pathLst>
              </a:custGeom>
              <a:solidFill>
                <a:srgbClr val="000000"/>
              </a:solidFill>
              <a:ln w="0">
                <a:solidFill>
                  <a:srgbClr val="000000"/>
                </a:solidFill>
                <a:prstDash val="solid"/>
                <a:round/>
                <a:headEnd/>
                <a:tailEnd/>
              </a:ln>
            </p:spPr>
            <p:txBody>
              <a:bodyPr/>
              <a:lstStyle/>
              <a:p>
                <a:endParaRPr lang="zh-CN" altLang="en-US"/>
              </a:p>
            </p:txBody>
          </p:sp>
          <p:sp>
            <p:nvSpPr>
              <p:cNvPr id="126" name="Freeform 1042"/>
              <p:cNvSpPr>
                <a:spLocks/>
              </p:cNvSpPr>
              <p:nvPr/>
            </p:nvSpPr>
            <p:spPr bwMode="auto">
              <a:xfrm>
                <a:off x="2671" y="3282"/>
                <a:ext cx="14" cy="12"/>
              </a:xfrm>
              <a:custGeom>
                <a:avLst/>
                <a:gdLst>
                  <a:gd name="T0" fmla="*/ 0 w 14"/>
                  <a:gd name="T1" fmla="*/ 6 h 12"/>
                  <a:gd name="T2" fmla="*/ 7 w 14"/>
                  <a:gd name="T3" fmla="*/ 0 h 12"/>
                  <a:gd name="T4" fmla="*/ 14 w 14"/>
                  <a:gd name="T5" fmla="*/ 6 h 12"/>
                  <a:gd name="T6" fmla="*/ 14 w 14"/>
                  <a:gd name="T7" fmla="*/ 6 h 12"/>
                  <a:gd name="T8" fmla="*/ 7 w 14"/>
                  <a:gd name="T9" fmla="*/ 12 h 12"/>
                  <a:gd name="T10" fmla="*/ 0 w 14"/>
                  <a:gd name="T11" fmla="*/ 6 h 12"/>
                </a:gdLst>
                <a:ahLst/>
                <a:cxnLst>
                  <a:cxn ang="0">
                    <a:pos x="T0" y="T1"/>
                  </a:cxn>
                  <a:cxn ang="0">
                    <a:pos x="T2" y="T3"/>
                  </a:cxn>
                  <a:cxn ang="0">
                    <a:pos x="T4" y="T5"/>
                  </a:cxn>
                  <a:cxn ang="0">
                    <a:pos x="T6" y="T7"/>
                  </a:cxn>
                  <a:cxn ang="0">
                    <a:pos x="T8" y="T9"/>
                  </a:cxn>
                  <a:cxn ang="0">
                    <a:pos x="T10" y="T11"/>
                  </a:cxn>
                </a:cxnLst>
                <a:rect l="0" t="0" r="r" b="b"/>
                <a:pathLst>
                  <a:path w="14" h="12">
                    <a:moveTo>
                      <a:pt x="0" y="6"/>
                    </a:moveTo>
                    <a:cubicBezTo>
                      <a:pt x="0" y="3"/>
                      <a:pt x="4" y="0"/>
                      <a:pt x="7" y="0"/>
                    </a:cubicBezTo>
                    <a:cubicBezTo>
                      <a:pt x="11" y="0"/>
                      <a:pt x="14" y="3"/>
                      <a:pt x="14" y="6"/>
                    </a:cubicBezTo>
                    <a:cubicBezTo>
                      <a:pt x="14" y="6"/>
                      <a:pt x="14" y="6"/>
                      <a:pt x="14" y="6"/>
                    </a:cubicBezTo>
                    <a:cubicBezTo>
                      <a:pt x="14" y="9"/>
                      <a:pt x="11" y="12"/>
                      <a:pt x="7" y="12"/>
                    </a:cubicBezTo>
                    <a:cubicBezTo>
                      <a:pt x="4" y="12"/>
                      <a:pt x="0" y="9"/>
                      <a:pt x="0" y="6"/>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27" name="Freeform 1043"/>
              <p:cNvSpPr>
                <a:spLocks/>
              </p:cNvSpPr>
              <p:nvPr/>
            </p:nvSpPr>
            <p:spPr bwMode="auto">
              <a:xfrm>
                <a:off x="3248" y="3365"/>
                <a:ext cx="14" cy="12"/>
              </a:xfrm>
              <a:custGeom>
                <a:avLst/>
                <a:gdLst>
                  <a:gd name="T0" fmla="*/ 0 w 31"/>
                  <a:gd name="T1" fmla="*/ 17 h 33"/>
                  <a:gd name="T2" fmla="*/ 15 w 31"/>
                  <a:gd name="T3" fmla="*/ 0 h 33"/>
                  <a:gd name="T4" fmla="*/ 31 w 31"/>
                  <a:gd name="T5" fmla="*/ 17 h 33"/>
                  <a:gd name="T6" fmla="*/ 31 w 31"/>
                  <a:gd name="T7" fmla="*/ 17 h 33"/>
                  <a:gd name="T8" fmla="*/ 15 w 31"/>
                  <a:gd name="T9" fmla="*/ 33 h 33"/>
                  <a:gd name="T10" fmla="*/ 0 w 31"/>
                  <a:gd name="T11" fmla="*/ 17 h 33"/>
                </a:gdLst>
                <a:ahLst/>
                <a:cxnLst>
                  <a:cxn ang="0">
                    <a:pos x="T0" y="T1"/>
                  </a:cxn>
                  <a:cxn ang="0">
                    <a:pos x="T2" y="T3"/>
                  </a:cxn>
                  <a:cxn ang="0">
                    <a:pos x="T4" y="T5"/>
                  </a:cxn>
                  <a:cxn ang="0">
                    <a:pos x="T6" y="T7"/>
                  </a:cxn>
                  <a:cxn ang="0">
                    <a:pos x="T8" y="T9"/>
                  </a:cxn>
                  <a:cxn ang="0">
                    <a:pos x="T10" y="T11"/>
                  </a:cxn>
                </a:cxnLst>
                <a:rect l="0" t="0" r="r" b="b"/>
                <a:pathLst>
                  <a:path w="31" h="33">
                    <a:moveTo>
                      <a:pt x="0" y="17"/>
                    </a:moveTo>
                    <a:cubicBezTo>
                      <a:pt x="0" y="8"/>
                      <a:pt x="7" y="0"/>
                      <a:pt x="15" y="0"/>
                    </a:cubicBezTo>
                    <a:cubicBezTo>
                      <a:pt x="24" y="0"/>
                      <a:pt x="31" y="8"/>
                      <a:pt x="31" y="17"/>
                    </a:cubicBezTo>
                    <a:cubicBezTo>
                      <a:pt x="31" y="17"/>
                      <a:pt x="31" y="17"/>
                      <a:pt x="31" y="17"/>
                    </a:cubicBezTo>
                    <a:cubicBezTo>
                      <a:pt x="31" y="26"/>
                      <a:pt x="24" y="33"/>
                      <a:pt x="15" y="33"/>
                    </a:cubicBezTo>
                    <a:cubicBezTo>
                      <a:pt x="7" y="33"/>
                      <a:pt x="0" y="26"/>
                      <a:pt x="0" y="17"/>
                    </a:cubicBezTo>
                  </a:path>
                </a:pathLst>
              </a:custGeom>
              <a:solidFill>
                <a:srgbClr val="000000"/>
              </a:solidFill>
              <a:ln w="0">
                <a:solidFill>
                  <a:srgbClr val="000000"/>
                </a:solidFill>
                <a:prstDash val="solid"/>
                <a:round/>
                <a:headEnd/>
                <a:tailEnd/>
              </a:ln>
            </p:spPr>
            <p:txBody>
              <a:bodyPr/>
              <a:lstStyle/>
              <a:p>
                <a:endParaRPr lang="zh-CN" altLang="en-US"/>
              </a:p>
            </p:txBody>
          </p:sp>
          <p:sp>
            <p:nvSpPr>
              <p:cNvPr id="128" name="Freeform 1044"/>
              <p:cNvSpPr>
                <a:spLocks/>
              </p:cNvSpPr>
              <p:nvPr/>
            </p:nvSpPr>
            <p:spPr bwMode="auto">
              <a:xfrm>
                <a:off x="3248" y="3365"/>
                <a:ext cx="14" cy="12"/>
              </a:xfrm>
              <a:custGeom>
                <a:avLst/>
                <a:gdLst>
                  <a:gd name="T0" fmla="*/ 0 w 14"/>
                  <a:gd name="T1" fmla="*/ 6 h 12"/>
                  <a:gd name="T2" fmla="*/ 6 w 14"/>
                  <a:gd name="T3" fmla="*/ 0 h 12"/>
                  <a:gd name="T4" fmla="*/ 14 w 14"/>
                  <a:gd name="T5" fmla="*/ 6 h 12"/>
                  <a:gd name="T6" fmla="*/ 14 w 14"/>
                  <a:gd name="T7" fmla="*/ 6 h 12"/>
                  <a:gd name="T8" fmla="*/ 6 w 14"/>
                  <a:gd name="T9" fmla="*/ 12 h 12"/>
                  <a:gd name="T10" fmla="*/ 0 w 14"/>
                  <a:gd name="T11" fmla="*/ 6 h 12"/>
                </a:gdLst>
                <a:ahLst/>
                <a:cxnLst>
                  <a:cxn ang="0">
                    <a:pos x="T0" y="T1"/>
                  </a:cxn>
                  <a:cxn ang="0">
                    <a:pos x="T2" y="T3"/>
                  </a:cxn>
                  <a:cxn ang="0">
                    <a:pos x="T4" y="T5"/>
                  </a:cxn>
                  <a:cxn ang="0">
                    <a:pos x="T6" y="T7"/>
                  </a:cxn>
                  <a:cxn ang="0">
                    <a:pos x="T8" y="T9"/>
                  </a:cxn>
                  <a:cxn ang="0">
                    <a:pos x="T10" y="T11"/>
                  </a:cxn>
                </a:cxnLst>
                <a:rect l="0" t="0" r="r" b="b"/>
                <a:pathLst>
                  <a:path w="14" h="12">
                    <a:moveTo>
                      <a:pt x="0" y="6"/>
                    </a:moveTo>
                    <a:cubicBezTo>
                      <a:pt x="0" y="3"/>
                      <a:pt x="3" y="0"/>
                      <a:pt x="6" y="0"/>
                    </a:cubicBezTo>
                    <a:cubicBezTo>
                      <a:pt x="11" y="0"/>
                      <a:pt x="14" y="3"/>
                      <a:pt x="14" y="6"/>
                    </a:cubicBezTo>
                    <a:cubicBezTo>
                      <a:pt x="14" y="6"/>
                      <a:pt x="14" y="6"/>
                      <a:pt x="14" y="6"/>
                    </a:cubicBezTo>
                    <a:cubicBezTo>
                      <a:pt x="14" y="10"/>
                      <a:pt x="11" y="12"/>
                      <a:pt x="6" y="12"/>
                    </a:cubicBezTo>
                    <a:cubicBezTo>
                      <a:pt x="3" y="12"/>
                      <a:pt x="0" y="10"/>
                      <a:pt x="0" y="6"/>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29" name="Rectangle 1045"/>
              <p:cNvSpPr>
                <a:spLocks noChangeArrowheads="1"/>
              </p:cNvSpPr>
              <p:nvPr/>
            </p:nvSpPr>
            <p:spPr bwMode="auto">
              <a:xfrm>
                <a:off x="2718" y="3531"/>
                <a:ext cx="881" cy="60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0" name="Rectangle 1046"/>
              <p:cNvSpPr>
                <a:spLocks noChangeArrowheads="1"/>
              </p:cNvSpPr>
              <p:nvPr/>
            </p:nvSpPr>
            <p:spPr bwMode="auto">
              <a:xfrm>
                <a:off x="2784" y="3560"/>
                <a:ext cx="763" cy="47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1" name="Rectangle 1047"/>
              <p:cNvSpPr>
                <a:spLocks noChangeArrowheads="1"/>
              </p:cNvSpPr>
              <p:nvPr/>
            </p:nvSpPr>
            <p:spPr bwMode="auto">
              <a:xfrm>
                <a:off x="2784" y="3560"/>
                <a:ext cx="763" cy="477"/>
              </a:xfrm>
              <a:prstGeom prst="rect">
                <a:avLst/>
              </a:pr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2" name="Rectangle 1048"/>
              <p:cNvSpPr>
                <a:spLocks noChangeArrowheads="1"/>
              </p:cNvSpPr>
              <p:nvPr/>
            </p:nvSpPr>
            <p:spPr bwMode="auto">
              <a:xfrm>
                <a:off x="2808" y="3579"/>
                <a:ext cx="716" cy="43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3" name="Rectangle 1049"/>
              <p:cNvSpPr>
                <a:spLocks noChangeArrowheads="1"/>
              </p:cNvSpPr>
              <p:nvPr/>
            </p:nvSpPr>
            <p:spPr bwMode="auto">
              <a:xfrm>
                <a:off x="2808" y="3579"/>
                <a:ext cx="716" cy="439"/>
              </a:xfrm>
              <a:prstGeom prst="rect">
                <a:avLst/>
              </a:pr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4" name="Rectangle 1050"/>
              <p:cNvSpPr>
                <a:spLocks noChangeArrowheads="1"/>
              </p:cNvSpPr>
              <p:nvPr/>
            </p:nvSpPr>
            <p:spPr bwMode="auto">
              <a:xfrm>
                <a:off x="2777" y="4135"/>
                <a:ext cx="763"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5" name="Freeform 1051"/>
              <p:cNvSpPr>
                <a:spLocks/>
              </p:cNvSpPr>
              <p:nvPr/>
            </p:nvSpPr>
            <p:spPr bwMode="auto">
              <a:xfrm>
                <a:off x="2777" y="4057"/>
                <a:ext cx="763" cy="38"/>
              </a:xfrm>
              <a:custGeom>
                <a:avLst/>
                <a:gdLst>
                  <a:gd name="T0" fmla="*/ 93 w 1683"/>
                  <a:gd name="T1" fmla="*/ 0 h 104"/>
                  <a:gd name="T2" fmla="*/ 1590 w 1683"/>
                  <a:gd name="T3" fmla="*/ 0 h 104"/>
                  <a:gd name="T4" fmla="*/ 1683 w 1683"/>
                  <a:gd name="T5" fmla="*/ 52 h 104"/>
                  <a:gd name="T6" fmla="*/ 1590 w 1683"/>
                  <a:gd name="T7" fmla="*/ 104 h 104"/>
                  <a:gd name="T8" fmla="*/ 1590 w 1683"/>
                  <a:gd name="T9" fmla="*/ 104 h 104"/>
                  <a:gd name="T10" fmla="*/ 93 w 1683"/>
                  <a:gd name="T11" fmla="*/ 104 h 104"/>
                  <a:gd name="T12" fmla="*/ 0 w 1683"/>
                  <a:gd name="T13" fmla="*/ 52 h 104"/>
                  <a:gd name="T14" fmla="*/ 93 w 1683"/>
                  <a:gd name="T15" fmla="*/ 0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3" h="104">
                    <a:moveTo>
                      <a:pt x="93" y="0"/>
                    </a:moveTo>
                    <a:lnTo>
                      <a:pt x="1590" y="0"/>
                    </a:lnTo>
                    <a:cubicBezTo>
                      <a:pt x="1641" y="0"/>
                      <a:pt x="1683" y="23"/>
                      <a:pt x="1683" y="52"/>
                    </a:cubicBezTo>
                    <a:cubicBezTo>
                      <a:pt x="1683" y="81"/>
                      <a:pt x="1641" y="104"/>
                      <a:pt x="1590" y="104"/>
                    </a:cubicBezTo>
                    <a:cubicBezTo>
                      <a:pt x="1590" y="104"/>
                      <a:pt x="1590" y="104"/>
                      <a:pt x="1590" y="104"/>
                    </a:cubicBezTo>
                    <a:lnTo>
                      <a:pt x="93" y="104"/>
                    </a:lnTo>
                    <a:cubicBezTo>
                      <a:pt x="42" y="104"/>
                      <a:pt x="0" y="81"/>
                      <a:pt x="0" y="52"/>
                    </a:cubicBezTo>
                    <a:cubicBezTo>
                      <a:pt x="0" y="23"/>
                      <a:pt x="42" y="0"/>
                      <a:pt x="93" y="0"/>
                    </a:cubicBezTo>
                    <a:close/>
                  </a:path>
                </a:pathLst>
              </a:custGeom>
              <a:solidFill>
                <a:srgbClr val="666666"/>
              </a:solidFill>
              <a:ln w="0">
                <a:solidFill>
                  <a:srgbClr val="000000"/>
                </a:solidFill>
                <a:prstDash val="solid"/>
                <a:round/>
                <a:headEnd/>
                <a:tailEnd/>
              </a:ln>
            </p:spPr>
            <p:txBody>
              <a:bodyPr/>
              <a:lstStyle/>
              <a:p>
                <a:endParaRPr lang="zh-CN" altLang="en-US"/>
              </a:p>
            </p:txBody>
          </p:sp>
          <p:sp>
            <p:nvSpPr>
              <p:cNvPr id="136" name="Freeform 1052"/>
              <p:cNvSpPr>
                <a:spLocks/>
              </p:cNvSpPr>
              <p:nvPr/>
            </p:nvSpPr>
            <p:spPr bwMode="auto">
              <a:xfrm>
                <a:off x="2814" y="4062"/>
                <a:ext cx="28" cy="29"/>
              </a:xfrm>
              <a:custGeom>
                <a:avLst/>
                <a:gdLst>
                  <a:gd name="T0" fmla="*/ 0 w 62"/>
                  <a:gd name="T1" fmla="*/ 39 h 78"/>
                  <a:gd name="T2" fmla="*/ 31 w 62"/>
                  <a:gd name="T3" fmla="*/ 0 h 78"/>
                  <a:gd name="T4" fmla="*/ 62 w 62"/>
                  <a:gd name="T5" fmla="*/ 39 h 78"/>
                  <a:gd name="T6" fmla="*/ 62 w 62"/>
                  <a:gd name="T7" fmla="*/ 39 h 78"/>
                  <a:gd name="T8" fmla="*/ 31 w 62"/>
                  <a:gd name="T9" fmla="*/ 78 h 78"/>
                  <a:gd name="T10" fmla="*/ 0 w 62"/>
                  <a:gd name="T11" fmla="*/ 39 h 78"/>
                </a:gdLst>
                <a:ahLst/>
                <a:cxnLst>
                  <a:cxn ang="0">
                    <a:pos x="T0" y="T1"/>
                  </a:cxn>
                  <a:cxn ang="0">
                    <a:pos x="T2" y="T3"/>
                  </a:cxn>
                  <a:cxn ang="0">
                    <a:pos x="T4" y="T5"/>
                  </a:cxn>
                  <a:cxn ang="0">
                    <a:pos x="T6" y="T7"/>
                  </a:cxn>
                  <a:cxn ang="0">
                    <a:pos x="T8" y="T9"/>
                  </a:cxn>
                  <a:cxn ang="0">
                    <a:pos x="T10" y="T11"/>
                  </a:cxn>
                </a:cxnLst>
                <a:rect l="0" t="0" r="r" b="b"/>
                <a:pathLst>
                  <a:path w="62" h="78">
                    <a:moveTo>
                      <a:pt x="0" y="39"/>
                    </a:moveTo>
                    <a:cubicBezTo>
                      <a:pt x="0" y="17"/>
                      <a:pt x="14" y="0"/>
                      <a:pt x="31" y="0"/>
                    </a:cubicBezTo>
                    <a:cubicBezTo>
                      <a:pt x="48" y="0"/>
                      <a:pt x="62" y="17"/>
                      <a:pt x="62" y="39"/>
                    </a:cubicBezTo>
                    <a:cubicBezTo>
                      <a:pt x="62" y="39"/>
                      <a:pt x="62" y="39"/>
                      <a:pt x="62" y="39"/>
                    </a:cubicBezTo>
                    <a:cubicBezTo>
                      <a:pt x="62" y="61"/>
                      <a:pt x="48" y="78"/>
                      <a:pt x="31" y="78"/>
                    </a:cubicBezTo>
                    <a:cubicBezTo>
                      <a:pt x="14" y="78"/>
                      <a:pt x="0" y="61"/>
                      <a:pt x="0" y="39"/>
                    </a:cubicBezTo>
                  </a:path>
                </a:pathLst>
              </a:custGeom>
              <a:solidFill>
                <a:srgbClr val="FF0000"/>
              </a:solidFill>
              <a:ln w="0">
                <a:solidFill>
                  <a:srgbClr val="000000"/>
                </a:solidFill>
                <a:prstDash val="solid"/>
                <a:round/>
                <a:headEnd/>
                <a:tailEnd/>
              </a:ln>
            </p:spPr>
            <p:txBody>
              <a:bodyPr/>
              <a:lstStyle/>
              <a:p>
                <a:endParaRPr lang="zh-CN" altLang="en-US"/>
              </a:p>
            </p:txBody>
          </p:sp>
          <p:sp>
            <p:nvSpPr>
              <p:cNvPr id="137" name="Freeform 1053"/>
              <p:cNvSpPr>
                <a:spLocks/>
              </p:cNvSpPr>
              <p:nvPr/>
            </p:nvSpPr>
            <p:spPr bwMode="auto">
              <a:xfrm>
                <a:off x="2814" y="4062"/>
                <a:ext cx="28" cy="29"/>
              </a:xfrm>
              <a:custGeom>
                <a:avLst/>
                <a:gdLst>
                  <a:gd name="T0" fmla="*/ 0 w 28"/>
                  <a:gd name="T1" fmla="*/ 14 h 29"/>
                  <a:gd name="T2" fmla="*/ 14 w 28"/>
                  <a:gd name="T3" fmla="*/ 0 h 29"/>
                  <a:gd name="T4" fmla="*/ 28 w 28"/>
                  <a:gd name="T5" fmla="*/ 14 h 29"/>
                  <a:gd name="T6" fmla="*/ 28 w 28"/>
                  <a:gd name="T7" fmla="*/ 14 h 29"/>
                  <a:gd name="T8" fmla="*/ 14 w 28"/>
                  <a:gd name="T9" fmla="*/ 29 h 29"/>
                  <a:gd name="T10" fmla="*/ 0 w 28"/>
                  <a:gd name="T11" fmla="*/ 14 h 29"/>
                </a:gdLst>
                <a:ahLst/>
                <a:cxnLst>
                  <a:cxn ang="0">
                    <a:pos x="T0" y="T1"/>
                  </a:cxn>
                  <a:cxn ang="0">
                    <a:pos x="T2" y="T3"/>
                  </a:cxn>
                  <a:cxn ang="0">
                    <a:pos x="T4" y="T5"/>
                  </a:cxn>
                  <a:cxn ang="0">
                    <a:pos x="T6" y="T7"/>
                  </a:cxn>
                  <a:cxn ang="0">
                    <a:pos x="T8" y="T9"/>
                  </a:cxn>
                  <a:cxn ang="0">
                    <a:pos x="T10" y="T11"/>
                  </a:cxn>
                </a:cxnLst>
                <a:rect l="0" t="0" r="r" b="b"/>
                <a:pathLst>
                  <a:path w="28" h="29">
                    <a:moveTo>
                      <a:pt x="0" y="14"/>
                    </a:moveTo>
                    <a:cubicBezTo>
                      <a:pt x="0" y="6"/>
                      <a:pt x="7" y="0"/>
                      <a:pt x="14" y="0"/>
                    </a:cubicBezTo>
                    <a:cubicBezTo>
                      <a:pt x="22" y="0"/>
                      <a:pt x="28" y="6"/>
                      <a:pt x="28" y="14"/>
                    </a:cubicBezTo>
                    <a:cubicBezTo>
                      <a:pt x="28" y="14"/>
                      <a:pt x="28" y="14"/>
                      <a:pt x="28" y="14"/>
                    </a:cubicBezTo>
                    <a:cubicBezTo>
                      <a:pt x="28" y="22"/>
                      <a:pt x="22" y="29"/>
                      <a:pt x="14" y="29"/>
                    </a:cubicBezTo>
                    <a:cubicBezTo>
                      <a:pt x="7" y="29"/>
                      <a:pt x="0" y="22"/>
                      <a:pt x="0" y="14"/>
                    </a:cubicBezTo>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8" name="Freeform 1054"/>
              <p:cNvSpPr>
                <a:spLocks noEditPoints="1"/>
              </p:cNvSpPr>
              <p:nvPr/>
            </p:nvSpPr>
            <p:spPr bwMode="auto">
              <a:xfrm>
                <a:off x="3360" y="4062"/>
                <a:ext cx="85" cy="29"/>
              </a:xfrm>
              <a:custGeom>
                <a:avLst/>
                <a:gdLst>
                  <a:gd name="T0" fmla="*/ 0 w 85"/>
                  <a:gd name="T1" fmla="*/ 29 h 29"/>
                  <a:gd name="T2" fmla="*/ 21 w 85"/>
                  <a:gd name="T3" fmla="*/ 29 h 29"/>
                  <a:gd name="T4" fmla="*/ 21 w 85"/>
                  <a:gd name="T5" fmla="*/ 0 h 29"/>
                  <a:gd name="T6" fmla="*/ 0 w 85"/>
                  <a:gd name="T7" fmla="*/ 0 h 29"/>
                  <a:gd name="T8" fmla="*/ 0 w 85"/>
                  <a:gd name="T9" fmla="*/ 29 h 29"/>
                  <a:gd name="T10" fmla="*/ 32 w 85"/>
                  <a:gd name="T11" fmla="*/ 29 h 29"/>
                  <a:gd name="T12" fmla="*/ 53 w 85"/>
                  <a:gd name="T13" fmla="*/ 29 h 29"/>
                  <a:gd name="T14" fmla="*/ 53 w 85"/>
                  <a:gd name="T15" fmla="*/ 0 h 29"/>
                  <a:gd name="T16" fmla="*/ 32 w 85"/>
                  <a:gd name="T17" fmla="*/ 0 h 29"/>
                  <a:gd name="T18" fmla="*/ 32 w 85"/>
                  <a:gd name="T19" fmla="*/ 29 h 29"/>
                  <a:gd name="T20" fmla="*/ 64 w 85"/>
                  <a:gd name="T21" fmla="*/ 29 h 29"/>
                  <a:gd name="T22" fmla="*/ 85 w 85"/>
                  <a:gd name="T23" fmla="*/ 29 h 29"/>
                  <a:gd name="T24" fmla="*/ 85 w 85"/>
                  <a:gd name="T25" fmla="*/ 0 h 29"/>
                  <a:gd name="T26" fmla="*/ 64 w 85"/>
                  <a:gd name="T27" fmla="*/ 0 h 29"/>
                  <a:gd name="T28" fmla="*/ 64 w 85"/>
                  <a:gd name="T29"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5" h="29">
                    <a:moveTo>
                      <a:pt x="0" y="29"/>
                    </a:moveTo>
                    <a:lnTo>
                      <a:pt x="21" y="29"/>
                    </a:lnTo>
                    <a:lnTo>
                      <a:pt x="21" y="0"/>
                    </a:lnTo>
                    <a:lnTo>
                      <a:pt x="0" y="0"/>
                    </a:lnTo>
                    <a:lnTo>
                      <a:pt x="0" y="29"/>
                    </a:lnTo>
                    <a:close/>
                    <a:moveTo>
                      <a:pt x="32" y="29"/>
                    </a:moveTo>
                    <a:lnTo>
                      <a:pt x="53" y="29"/>
                    </a:lnTo>
                    <a:lnTo>
                      <a:pt x="53" y="0"/>
                    </a:lnTo>
                    <a:lnTo>
                      <a:pt x="32" y="0"/>
                    </a:lnTo>
                    <a:lnTo>
                      <a:pt x="32" y="29"/>
                    </a:lnTo>
                    <a:close/>
                    <a:moveTo>
                      <a:pt x="64" y="29"/>
                    </a:moveTo>
                    <a:lnTo>
                      <a:pt x="85" y="29"/>
                    </a:lnTo>
                    <a:lnTo>
                      <a:pt x="85" y="0"/>
                    </a:lnTo>
                    <a:lnTo>
                      <a:pt x="64" y="0"/>
                    </a:lnTo>
                    <a:lnTo>
                      <a:pt x="64"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11" name="Group 1055"/>
            <p:cNvGrpSpPr>
              <a:grpSpLocks/>
            </p:cNvGrpSpPr>
            <p:nvPr/>
          </p:nvGrpSpPr>
          <p:grpSpPr bwMode="auto">
            <a:xfrm>
              <a:off x="4694" y="834"/>
              <a:ext cx="928" cy="872"/>
              <a:chOff x="2671" y="3282"/>
              <a:chExt cx="928" cy="872"/>
            </a:xfrm>
          </p:grpSpPr>
          <p:grpSp>
            <p:nvGrpSpPr>
              <p:cNvPr id="96" name="Group 1056"/>
              <p:cNvGrpSpPr>
                <a:grpSpLocks/>
              </p:cNvGrpSpPr>
              <p:nvPr/>
            </p:nvGrpSpPr>
            <p:grpSpPr bwMode="auto">
              <a:xfrm>
                <a:off x="2789" y="3591"/>
                <a:ext cx="726" cy="408"/>
                <a:chOff x="3787" y="1298"/>
                <a:chExt cx="1094" cy="725"/>
              </a:xfrm>
            </p:grpSpPr>
            <p:grpSp>
              <p:nvGrpSpPr>
                <p:cNvPr id="114" name="Group 1057"/>
                <p:cNvGrpSpPr>
                  <a:grpSpLocks/>
                </p:cNvGrpSpPr>
                <p:nvPr/>
              </p:nvGrpSpPr>
              <p:grpSpPr bwMode="auto">
                <a:xfrm>
                  <a:off x="3787" y="1298"/>
                  <a:ext cx="1094" cy="725"/>
                  <a:chOff x="652" y="2251"/>
                  <a:chExt cx="1502" cy="998"/>
                </a:xfrm>
              </p:grpSpPr>
              <p:sp>
                <p:nvSpPr>
                  <p:cNvPr id="118" name="Rectangle 1058"/>
                  <p:cNvSpPr>
                    <a:spLocks noChangeArrowheads="1"/>
                  </p:cNvSpPr>
                  <p:nvPr/>
                </p:nvSpPr>
                <p:spPr bwMode="auto">
                  <a:xfrm>
                    <a:off x="657" y="2251"/>
                    <a:ext cx="1497" cy="998"/>
                  </a:xfrm>
                  <a:prstGeom prst="rect">
                    <a:avLst/>
                  </a:prstGeom>
                  <a:solidFill>
                    <a:srgbClr val="3399FF"/>
                  </a:solidFill>
                  <a:ln w="63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rIns="0" bIns="0" anchor="ctr"/>
                  <a:lstStyle/>
                  <a:p>
                    <a:endParaRPr lang="zh-CN" altLang="en-US"/>
                  </a:p>
                </p:txBody>
              </p:sp>
              <p:sp>
                <p:nvSpPr>
                  <p:cNvPr id="119" name="AutoShape 1059"/>
                  <p:cNvSpPr>
                    <a:spLocks noChangeArrowheads="1"/>
                  </p:cNvSpPr>
                  <p:nvPr/>
                </p:nvSpPr>
                <p:spPr bwMode="auto">
                  <a:xfrm>
                    <a:off x="1746" y="2319"/>
                    <a:ext cx="340" cy="340"/>
                  </a:xfrm>
                  <a:prstGeom prst="sun">
                    <a:avLst>
                      <a:gd name="adj" fmla="val 25000"/>
                    </a:avLst>
                  </a:prstGeom>
                  <a:solidFill>
                    <a:srgbClr val="FF0000"/>
                  </a:solidFill>
                  <a:ln>
                    <a:noFill/>
                  </a:ln>
                  <a:effectLst/>
                  <a:extLst>
                    <a:ext uri="{91240B29-F687-4F45-9708-019B960494DF}">
                      <a14:hiddenLine xmlns:a14="http://schemas.microsoft.com/office/drawing/2010/main" w="63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rIns="0" bIns="0" anchor="ctr"/>
                  <a:lstStyle/>
                  <a:p>
                    <a:endParaRPr lang="zh-CN" altLang="en-US"/>
                  </a:p>
                </p:txBody>
              </p:sp>
              <p:sp>
                <p:nvSpPr>
                  <p:cNvPr id="120" name="Freeform 1060"/>
                  <p:cNvSpPr>
                    <a:spLocks/>
                  </p:cNvSpPr>
                  <p:nvPr/>
                </p:nvSpPr>
                <p:spPr bwMode="auto">
                  <a:xfrm>
                    <a:off x="652" y="2989"/>
                    <a:ext cx="1502" cy="260"/>
                  </a:xfrm>
                  <a:custGeom>
                    <a:avLst/>
                    <a:gdLst>
                      <a:gd name="T0" fmla="*/ 0 w 1502"/>
                      <a:gd name="T1" fmla="*/ 108 h 260"/>
                      <a:gd name="T2" fmla="*/ 76 w 1502"/>
                      <a:gd name="T3" fmla="*/ 32 h 260"/>
                      <a:gd name="T4" fmla="*/ 141 w 1502"/>
                      <a:gd name="T5" fmla="*/ 11 h 260"/>
                      <a:gd name="T6" fmla="*/ 370 w 1502"/>
                      <a:gd name="T7" fmla="*/ 43 h 260"/>
                      <a:gd name="T8" fmla="*/ 467 w 1502"/>
                      <a:gd name="T9" fmla="*/ 87 h 260"/>
                      <a:gd name="T10" fmla="*/ 739 w 1502"/>
                      <a:gd name="T11" fmla="*/ 65 h 260"/>
                      <a:gd name="T12" fmla="*/ 902 w 1502"/>
                      <a:gd name="T13" fmla="*/ 0 h 260"/>
                      <a:gd name="T14" fmla="*/ 989 w 1502"/>
                      <a:gd name="T15" fmla="*/ 21 h 260"/>
                      <a:gd name="T16" fmla="*/ 1054 w 1502"/>
                      <a:gd name="T17" fmla="*/ 54 h 260"/>
                      <a:gd name="T18" fmla="*/ 1261 w 1502"/>
                      <a:gd name="T19" fmla="*/ 32 h 260"/>
                      <a:gd name="T20" fmla="*/ 1502 w 1502"/>
                      <a:gd name="T21" fmla="*/ 124 h 260"/>
                      <a:gd name="T22" fmla="*/ 1502 w 1502"/>
                      <a:gd name="T23" fmla="*/ 260 h 260"/>
                      <a:gd name="T24" fmla="*/ 5 w 1502"/>
                      <a:gd name="T25" fmla="*/ 260 h 260"/>
                      <a:gd name="T26" fmla="*/ 0 w 1502"/>
                      <a:gd name="T27" fmla="*/ 108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2" h="260">
                        <a:moveTo>
                          <a:pt x="0" y="108"/>
                        </a:moveTo>
                        <a:cubicBezTo>
                          <a:pt x="20" y="51"/>
                          <a:pt x="2" y="82"/>
                          <a:pt x="76" y="32"/>
                        </a:cubicBezTo>
                        <a:cubicBezTo>
                          <a:pt x="95" y="19"/>
                          <a:pt x="141" y="11"/>
                          <a:pt x="141" y="11"/>
                        </a:cubicBezTo>
                        <a:cubicBezTo>
                          <a:pt x="232" y="69"/>
                          <a:pt x="145" y="21"/>
                          <a:pt x="370" y="43"/>
                        </a:cubicBezTo>
                        <a:cubicBezTo>
                          <a:pt x="405" y="46"/>
                          <a:pt x="434" y="76"/>
                          <a:pt x="467" y="87"/>
                        </a:cubicBezTo>
                        <a:cubicBezTo>
                          <a:pt x="508" y="85"/>
                          <a:pt x="669" y="81"/>
                          <a:pt x="739" y="65"/>
                        </a:cubicBezTo>
                        <a:cubicBezTo>
                          <a:pt x="800" y="51"/>
                          <a:pt x="845" y="20"/>
                          <a:pt x="902" y="0"/>
                        </a:cubicBezTo>
                        <a:cubicBezTo>
                          <a:pt x="915" y="3"/>
                          <a:pt x="971" y="12"/>
                          <a:pt x="989" y="21"/>
                        </a:cubicBezTo>
                        <a:cubicBezTo>
                          <a:pt x="1022" y="37"/>
                          <a:pt x="1017" y="49"/>
                          <a:pt x="1054" y="54"/>
                        </a:cubicBezTo>
                        <a:cubicBezTo>
                          <a:pt x="1097" y="60"/>
                          <a:pt x="1217" y="28"/>
                          <a:pt x="1261" y="32"/>
                        </a:cubicBezTo>
                        <a:cubicBezTo>
                          <a:pt x="1336" y="44"/>
                          <a:pt x="1462" y="86"/>
                          <a:pt x="1502" y="124"/>
                        </a:cubicBezTo>
                        <a:lnTo>
                          <a:pt x="1502" y="260"/>
                        </a:lnTo>
                        <a:lnTo>
                          <a:pt x="5" y="260"/>
                        </a:lnTo>
                        <a:lnTo>
                          <a:pt x="0" y="108"/>
                        </a:lnTo>
                        <a:close/>
                      </a:path>
                    </a:pathLst>
                  </a:custGeom>
                  <a:solidFill>
                    <a:srgbClr val="00FF00"/>
                  </a:solidFill>
                  <a:ln w="635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Ins="0" bIns="0"/>
                  <a:lstStyle/>
                  <a:p>
                    <a:endParaRPr lang="zh-CN" altLang="en-US"/>
                  </a:p>
                </p:txBody>
              </p:sp>
            </p:grpSp>
            <p:grpSp>
              <p:nvGrpSpPr>
                <p:cNvPr id="115" name="Group 1061"/>
                <p:cNvGrpSpPr>
                  <a:grpSpLocks/>
                </p:cNvGrpSpPr>
                <p:nvPr/>
              </p:nvGrpSpPr>
              <p:grpSpPr bwMode="auto">
                <a:xfrm>
                  <a:off x="4057" y="1480"/>
                  <a:ext cx="461" cy="543"/>
                  <a:chOff x="975" y="2432"/>
                  <a:chExt cx="718" cy="809"/>
                </a:xfrm>
              </p:grpSpPr>
              <p:sp>
                <p:nvSpPr>
                  <p:cNvPr id="116" name="Freeform 1062"/>
                  <p:cNvSpPr>
                    <a:spLocks/>
                  </p:cNvSpPr>
                  <p:nvPr/>
                </p:nvSpPr>
                <p:spPr bwMode="auto">
                  <a:xfrm>
                    <a:off x="975" y="2840"/>
                    <a:ext cx="718" cy="401"/>
                  </a:xfrm>
                  <a:custGeom>
                    <a:avLst/>
                    <a:gdLst>
                      <a:gd name="T0" fmla="*/ 227 w 718"/>
                      <a:gd name="T1" fmla="*/ 0 h 401"/>
                      <a:gd name="T2" fmla="*/ 91 w 718"/>
                      <a:gd name="T3" fmla="*/ 182 h 401"/>
                      <a:gd name="T4" fmla="*/ 91 w 718"/>
                      <a:gd name="T5" fmla="*/ 363 h 401"/>
                      <a:gd name="T6" fmla="*/ 635 w 718"/>
                      <a:gd name="T7" fmla="*/ 363 h 401"/>
                      <a:gd name="T8" fmla="*/ 590 w 718"/>
                      <a:gd name="T9" fmla="*/ 136 h 401"/>
                      <a:gd name="T10" fmla="*/ 499 w 718"/>
                      <a:gd name="T11" fmla="*/ 0 h 401"/>
                    </a:gdLst>
                    <a:ahLst/>
                    <a:cxnLst>
                      <a:cxn ang="0">
                        <a:pos x="T0" y="T1"/>
                      </a:cxn>
                      <a:cxn ang="0">
                        <a:pos x="T2" y="T3"/>
                      </a:cxn>
                      <a:cxn ang="0">
                        <a:pos x="T4" y="T5"/>
                      </a:cxn>
                      <a:cxn ang="0">
                        <a:pos x="T6" y="T7"/>
                      </a:cxn>
                      <a:cxn ang="0">
                        <a:pos x="T8" y="T9"/>
                      </a:cxn>
                      <a:cxn ang="0">
                        <a:pos x="T10" y="T11"/>
                      </a:cxn>
                    </a:cxnLst>
                    <a:rect l="0" t="0" r="r" b="b"/>
                    <a:pathLst>
                      <a:path w="718" h="401">
                        <a:moveTo>
                          <a:pt x="227" y="0"/>
                        </a:moveTo>
                        <a:cubicBezTo>
                          <a:pt x="170" y="61"/>
                          <a:pt x="114" y="122"/>
                          <a:pt x="91" y="182"/>
                        </a:cubicBezTo>
                        <a:cubicBezTo>
                          <a:pt x="68" y="242"/>
                          <a:pt x="0" y="333"/>
                          <a:pt x="91" y="363"/>
                        </a:cubicBezTo>
                        <a:cubicBezTo>
                          <a:pt x="182" y="393"/>
                          <a:pt x="552" y="401"/>
                          <a:pt x="635" y="363"/>
                        </a:cubicBezTo>
                        <a:cubicBezTo>
                          <a:pt x="718" y="325"/>
                          <a:pt x="613" y="196"/>
                          <a:pt x="590" y="136"/>
                        </a:cubicBezTo>
                        <a:cubicBezTo>
                          <a:pt x="567" y="76"/>
                          <a:pt x="533" y="38"/>
                          <a:pt x="499" y="0"/>
                        </a:cubicBezTo>
                      </a:path>
                    </a:pathLst>
                  </a:custGeom>
                  <a:solidFill>
                    <a:srgbClr val="FFFF00"/>
                  </a:solidFill>
                  <a:ln w="19050"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Ins="0" bIns="0"/>
                  <a:lstStyle/>
                  <a:p>
                    <a:endParaRPr lang="zh-CN" altLang="en-US"/>
                  </a:p>
                </p:txBody>
              </p:sp>
              <p:sp>
                <p:nvSpPr>
                  <p:cNvPr id="117" name="AutoShape 1063"/>
                  <p:cNvSpPr>
                    <a:spLocks noChangeArrowheads="1"/>
                  </p:cNvSpPr>
                  <p:nvPr/>
                </p:nvSpPr>
                <p:spPr bwMode="auto">
                  <a:xfrm>
                    <a:off x="1111" y="2432"/>
                    <a:ext cx="454" cy="453"/>
                  </a:xfrm>
                  <a:prstGeom prst="smileyFace">
                    <a:avLst>
                      <a:gd name="adj" fmla="val 4653"/>
                    </a:avLst>
                  </a:prstGeom>
                  <a:solidFill>
                    <a:srgbClr val="FFCC99"/>
                  </a:solidFill>
                  <a:ln w="190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rIns="0" bIns="0" anchor="ctr"/>
                  <a:lstStyle/>
                  <a:p>
                    <a:endParaRPr lang="zh-CN" altLang="en-US"/>
                  </a:p>
                </p:txBody>
              </p:sp>
            </p:grpSp>
          </p:grpSp>
          <p:sp>
            <p:nvSpPr>
              <p:cNvPr id="97" name="Freeform 1064"/>
              <p:cNvSpPr>
                <a:spLocks/>
              </p:cNvSpPr>
              <p:nvPr/>
            </p:nvSpPr>
            <p:spPr bwMode="auto">
              <a:xfrm>
                <a:off x="3114" y="3511"/>
                <a:ext cx="89" cy="20"/>
              </a:xfrm>
              <a:custGeom>
                <a:avLst/>
                <a:gdLst>
                  <a:gd name="T0" fmla="*/ 195 w 195"/>
                  <a:gd name="T1" fmla="*/ 53 h 53"/>
                  <a:gd name="T2" fmla="*/ 98 w 195"/>
                  <a:gd name="T3" fmla="*/ 0 h 53"/>
                  <a:gd name="T4" fmla="*/ 0 w 195"/>
                  <a:gd name="T5" fmla="*/ 53 h 53"/>
                  <a:gd name="T6" fmla="*/ 0 w 195"/>
                  <a:gd name="T7" fmla="*/ 53 h 53"/>
                  <a:gd name="T8" fmla="*/ 195 w 195"/>
                  <a:gd name="T9" fmla="*/ 53 h 53"/>
                </a:gdLst>
                <a:ahLst/>
                <a:cxnLst>
                  <a:cxn ang="0">
                    <a:pos x="T0" y="T1"/>
                  </a:cxn>
                  <a:cxn ang="0">
                    <a:pos x="T2" y="T3"/>
                  </a:cxn>
                  <a:cxn ang="0">
                    <a:pos x="T4" y="T5"/>
                  </a:cxn>
                  <a:cxn ang="0">
                    <a:pos x="T6" y="T7"/>
                  </a:cxn>
                  <a:cxn ang="0">
                    <a:pos x="T8" y="T9"/>
                  </a:cxn>
                </a:cxnLst>
                <a:rect l="0" t="0" r="r" b="b"/>
                <a:pathLst>
                  <a:path w="195" h="53">
                    <a:moveTo>
                      <a:pt x="195" y="53"/>
                    </a:moveTo>
                    <a:cubicBezTo>
                      <a:pt x="195" y="24"/>
                      <a:pt x="151" y="0"/>
                      <a:pt x="98" y="0"/>
                    </a:cubicBezTo>
                    <a:cubicBezTo>
                      <a:pt x="44" y="0"/>
                      <a:pt x="0" y="24"/>
                      <a:pt x="0" y="53"/>
                    </a:cubicBezTo>
                    <a:lnTo>
                      <a:pt x="0" y="53"/>
                    </a:lnTo>
                    <a:lnTo>
                      <a:pt x="195" y="53"/>
                    </a:lnTo>
                    <a:close/>
                  </a:path>
                </a:pathLst>
              </a:custGeom>
              <a:solidFill>
                <a:srgbClr val="000000"/>
              </a:solidFill>
              <a:ln w="0">
                <a:solidFill>
                  <a:srgbClr val="000000"/>
                </a:solidFill>
                <a:prstDash val="solid"/>
                <a:round/>
                <a:headEnd/>
                <a:tailEnd/>
              </a:ln>
            </p:spPr>
            <p:txBody>
              <a:bodyPr/>
              <a:lstStyle/>
              <a:p>
                <a:endParaRPr lang="zh-CN" altLang="en-US"/>
              </a:p>
            </p:txBody>
          </p:sp>
          <p:sp>
            <p:nvSpPr>
              <p:cNvPr id="98" name="Line 1065"/>
              <p:cNvSpPr>
                <a:spLocks noChangeShapeType="1"/>
              </p:cNvSpPr>
              <p:nvPr/>
            </p:nvSpPr>
            <p:spPr bwMode="auto">
              <a:xfrm flipV="1">
                <a:off x="3159" y="3371"/>
                <a:ext cx="95" cy="16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9" name="Line 1066"/>
              <p:cNvSpPr>
                <a:spLocks noChangeShapeType="1"/>
              </p:cNvSpPr>
              <p:nvPr/>
            </p:nvSpPr>
            <p:spPr bwMode="auto">
              <a:xfrm flipH="1" flipV="1">
                <a:off x="2678" y="3288"/>
                <a:ext cx="481" cy="243"/>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0" name="Freeform 1067"/>
              <p:cNvSpPr>
                <a:spLocks/>
              </p:cNvSpPr>
              <p:nvPr/>
            </p:nvSpPr>
            <p:spPr bwMode="auto">
              <a:xfrm>
                <a:off x="2671" y="3282"/>
                <a:ext cx="14" cy="12"/>
              </a:xfrm>
              <a:custGeom>
                <a:avLst/>
                <a:gdLst>
                  <a:gd name="T0" fmla="*/ 0 w 30"/>
                  <a:gd name="T1" fmla="*/ 16 h 33"/>
                  <a:gd name="T2" fmla="*/ 15 w 30"/>
                  <a:gd name="T3" fmla="*/ 0 h 33"/>
                  <a:gd name="T4" fmla="*/ 30 w 30"/>
                  <a:gd name="T5" fmla="*/ 16 h 33"/>
                  <a:gd name="T6" fmla="*/ 30 w 30"/>
                  <a:gd name="T7" fmla="*/ 16 h 33"/>
                  <a:gd name="T8" fmla="*/ 15 w 30"/>
                  <a:gd name="T9" fmla="*/ 33 h 33"/>
                  <a:gd name="T10" fmla="*/ 0 w 30"/>
                  <a:gd name="T11" fmla="*/ 16 h 33"/>
                </a:gdLst>
                <a:ahLst/>
                <a:cxnLst>
                  <a:cxn ang="0">
                    <a:pos x="T0" y="T1"/>
                  </a:cxn>
                  <a:cxn ang="0">
                    <a:pos x="T2" y="T3"/>
                  </a:cxn>
                  <a:cxn ang="0">
                    <a:pos x="T4" y="T5"/>
                  </a:cxn>
                  <a:cxn ang="0">
                    <a:pos x="T6" y="T7"/>
                  </a:cxn>
                  <a:cxn ang="0">
                    <a:pos x="T8" y="T9"/>
                  </a:cxn>
                  <a:cxn ang="0">
                    <a:pos x="T10" y="T11"/>
                  </a:cxn>
                </a:cxnLst>
                <a:rect l="0" t="0" r="r" b="b"/>
                <a:pathLst>
                  <a:path w="30" h="33">
                    <a:moveTo>
                      <a:pt x="0" y="16"/>
                    </a:moveTo>
                    <a:cubicBezTo>
                      <a:pt x="0" y="7"/>
                      <a:pt x="7" y="0"/>
                      <a:pt x="15" y="0"/>
                    </a:cubicBezTo>
                    <a:cubicBezTo>
                      <a:pt x="24" y="0"/>
                      <a:pt x="30" y="7"/>
                      <a:pt x="30" y="16"/>
                    </a:cubicBezTo>
                    <a:cubicBezTo>
                      <a:pt x="30" y="16"/>
                      <a:pt x="30" y="16"/>
                      <a:pt x="30" y="16"/>
                    </a:cubicBezTo>
                    <a:cubicBezTo>
                      <a:pt x="30" y="25"/>
                      <a:pt x="24" y="33"/>
                      <a:pt x="15" y="33"/>
                    </a:cubicBezTo>
                    <a:cubicBezTo>
                      <a:pt x="7" y="33"/>
                      <a:pt x="0" y="25"/>
                      <a:pt x="0" y="16"/>
                    </a:cubicBezTo>
                  </a:path>
                </a:pathLst>
              </a:custGeom>
              <a:solidFill>
                <a:srgbClr val="000000"/>
              </a:solidFill>
              <a:ln w="0">
                <a:solidFill>
                  <a:srgbClr val="000000"/>
                </a:solidFill>
                <a:prstDash val="solid"/>
                <a:round/>
                <a:headEnd/>
                <a:tailEnd/>
              </a:ln>
            </p:spPr>
            <p:txBody>
              <a:bodyPr/>
              <a:lstStyle/>
              <a:p>
                <a:endParaRPr lang="zh-CN" altLang="en-US"/>
              </a:p>
            </p:txBody>
          </p:sp>
          <p:sp>
            <p:nvSpPr>
              <p:cNvPr id="101" name="Freeform 1068"/>
              <p:cNvSpPr>
                <a:spLocks/>
              </p:cNvSpPr>
              <p:nvPr/>
            </p:nvSpPr>
            <p:spPr bwMode="auto">
              <a:xfrm>
                <a:off x="2671" y="3282"/>
                <a:ext cx="14" cy="12"/>
              </a:xfrm>
              <a:custGeom>
                <a:avLst/>
                <a:gdLst>
                  <a:gd name="T0" fmla="*/ 0 w 14"/>
                  <a:gd name="T1" fmla="*/ 6 h 12"/>
                  <a:gd name="T2" fmla="*/ 7 w 14"/>
                  <a:gd name="T3" fmla="*/ 0 h 12"/>
                  <a:gd name="T4" fmla="*/ 14 w 14"/>
                  <a:gd name="T5" fmla="*/ 6 h 12"/>
                  <a:gd name="T6" fmla="*/ 14 w 14"/>
                  <a:gd name="T7" fmla="*/ 6 h 12"/>
                  <a:gd name="T8" fmla="*/ 7 w 14"/>
                  <a:gd name="T9" fmla="*/ 12 h 12"/>
                  <a:gd name="T10" fmla="*/ 0 w 14"/>
                  <a:gd name="T11" fmla="*/ 6 h 12"/>
                </a:gdLst>
                <a:ahLst/>
                <a:cxnLst>
                  <a:cxn ang="0">
                    <a:pos x="T0" y="T1"/>
                  </a:cxn>
                  <a:cxn ang="0">
                    <a:pos x="T2" y="T3"/>
                  </a:cxn>
                  <a:cxn ang="0">
                    <a:pos x="T4" y="T5"/>
                  </a:cxn>
                  <a:cxn ang="0">
                    <a:pos x="T6" y="T7"/>
                  </a:cxn>
                  <a:cxn ang="0">
                    <a:pos x="T8" y="T9"/>
                  </a:cxn>
                  <a:cxn ang="0">
                    <a:pos x="T10" y="T11"/>
                  </a:cxn>
                </a:cxnLst>
                <a:rect l="0" t="0" r="r" b="b"/>
                <a:pathLst>
                  <a:path w="14" h="12">
                    <a:moveTo>
                      <a:pt x="0" y="6"/>
                    </a:moveTo>
                    <a:cubicBezTo>
                      <a:pt x="0" y="3"/>
                      <a:pt x="4" y="0"/>
                      <a:pt x="7" y="0"/>
                    </a:cubicBezTo>
                    <a:cubicBezTo>
                      <a:pt x="11" y="0"/>
                      <a:pt x="14" y="3"/>
                      <a:pt x="14" y="6"/>
                    </a:cubicBezTo>
                    <a:cubicBezTo>
                      <a:pt x="14" y="6"/>
                      <a:pt x="14" y="6"/>
                      <a:pt x="14" y="6"/>
                    </a:cubicBezTo>
                    <a:cubicBezTo>
                      <a:pt x="14" y="9"/>
                      <a:pt x="11" y="12"/>
                      <a:pt x="7" y="12"/>
                    </a:cubicBezTo>
                    <a:cubicBezTo>
                      <a:pt x="4" y="12"/>
                      <a:pt x="0" y="9"/>
                      <a:pt x="0" y="6"/>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02" name="Freeform 1069"/>
              <p:cNvSpPr>
                <a:spLocks/>
              </p:cNvSpPr>
              <p:nvPr/>
            </p:nvSpPr>
            <p:spPr bwMode="auto">
              <a:xfrm>
                <a:off x="3248" y="3365"/>
                <a:ext cx="14" cy="12"/>
              </a:xfrm>
              <a:custGeom>
                <a:avLst/>
                <a:gdLst>
                  <a:gd name="T0" fmla="*/ 0 w 31"/>
                  <a:gd name="T1" fmla="*/ 17 h 33"/>
                  <a:gd name="T2" fmla="*/ 15 w 31"/>
                  <a:gd name="T3" fmla="*/ 0 h 33"/>
                  <a:gd name="T4" fmla="*/ 31 w 31"/>
                  <a:gd name="T5" fmla="*/ 17 h 33"/>
                  <a:gd name="T6" fmla="*/ 31 w 31"/>
                  <a:gd name="T7" fmla="*/ 17 h 33"/>
                  <a:gd name="T8" fmla="*/ 15 w 31"/>
                  <a:gd name="T9" fmla="*/ 33 h 33"/>
                  <a:gd name="T10" fmla="*/ 0 w 31"/>
                  <a:gd name="T11" fmla="*/ 17 h 33"/>
                </a:gdLst>
                <a:ahLst/>
                <a:cxnLst>
                  <a:cxn ang="0">
                    <a:pos x="T0" y="T1"/>
                  </a:cxn>
                  <a:cxn ang="0">
                    <a:pos x="T2" y="T3"/>
                  </a:cxn>
                  <a:cxn ang="0">
                    <a:pos x="T4" y="T5"/>
                  </a:cxn>
                  <a:cxn ang="0">
                    <a:pos x="T6" y="T7"/>
                  </a:cxn>
                  <a:cxn ang="0">
                    <a:pos x="T8" y="T9"/>
                  </a:cxn>
                  <a:cxn ang="0">
                    <a:pos x="T10" y="T11"/>
                  </a:cxn>
                </a:cxnLst>
                <a:rect l="0" t="0" r="r" b="b"/>
                <a:pathLst>
                  <a:path w="31" h="33">
                    <a:moveTo>
                      <a:pt x="0" y="17"/>
                    </a:moveTo>
                    <a:cubicBezTo>
                      <a:pt x="0" y="8"/>
                      <a:pt x="7" y="0"/>
                      <a:pt x="15" y="0"/>
                    </a:cubicBezTo>
                    <a:cubicBezTo>
                      <a:pt x="24" y="0"/>
                      <a:pt x="31" y="8"/>
                      <a:pt x="31" y="17"/>
                    </a:cubicBezTo>
                    <a:cubicBezTo>
                      <a:pt x="31" y="17"/>
                      <a:pt x="31" y="17"/>
                      <a:pt x="31" y="17"/>
                    </a:cubicBezTo>
                    <a:cubicBezTo>
                      <a:pt x="31" y="26"/>
                      <a:pt x="24" y="33"/>
                      <a:pt x="15" y="33"/>
                    </a:cubicBezTo>
                    <a:cubicBezTo>
                      <a:pt x="7" y="33"/>
                      <a:pt x="0" y="26"/>
                      <a:pt x="0" y="17"/>
                    </a:cubicBezTo>
                  </a:path>
                </a:pathLst>
              </a:custGeom>
              <a:solidFill>
                <a:srgbClr val="000000"/>
              </a:solidFill>
              <a:ln w="0">
                <a:solidFill>
                  <a:srgbClr val="000000"/>
                </a:solidFill>
                <a:prstDash val="solid"/>
                <a:round/>
                <a:headEnd/>
                <a:tailEnd/>
              </a:ln>
            </p:spPr>
            <p:txBody>
              <a:bodyPr/>
              <a:lstStyle/>
              <a:p>
                <a:endParaRPr lang="zh-CN" altLang="en-US"/>
              </a:p>
            </p:txBody>
          </p:sp>
          <p:sp>
            <p:nvSpPr>
              <p:cNvPr id="103" name="Freeform 1070"/>
              <p:cNvSpPr>
                <a:spLocks/>
              </p:cNvSpPr>
              <p:nvPr/>
            </p:nvSpPr>
            <p:spPr bwMode="auto">
              <a:xfrm>
                <a:off x="3248" y="3365"/>
                <a:ext cx="14" cy="12"/>
              </a:xfrm>
              <a:custGeom>
                <a:avLst/>
                <a:gdLst>
                  <a:gd name="T0" fmla="*/ 0 w 14"/>
                  <a:gd name="T1" fmla="*/ 6 h 12"/>
                  <a:gd name="T2" fmla="*/ 6 w 14"/>
                  <a:gd name="T3" fmla="*/ 0 h 12"/>
                  <a:gd name="T4" fmla="*/ 14 w 14"/>
                  <a:gd name="T5" fmla="*/ 6 h 12"/>
                  <a:gd name="T6" fmla="*/ 14 w 14"/>
                  <a:gd name="T7" fmla="*/ 6 h 12"/>
                  <a:gd name="T8" fmla="*/ 6 w 14"/>
                  <a:gd name="T9" fmla="*/ 12 h 12"/>
                  <a:gd name="T10" fmla="*/ 0 w 14"/>
                  <a:gd name="T11" fmla="*/ 6 h 12"/>
                </a:gdLst>
                <a:ahLst/>
                <a:cxnLst>
                  <a:cxn ang="0">
                    <a:pos x="T0" y="T1"/>
                  </a:cxn>
                  <a:cxn ang="0">
                    <a:pos x="T2" y="T3"/>
                  </a:cxn>
                  <a:cxn ang="0">
                    <a:pos x="T4" y="T5"/>
                  </a:cxn>
                  <a:cxn ang="0">
                    <a:pos x="T6" y="T7"/>
                  </a:cxn>
                  <a:cxn ang="0">
                    <a:pos x="T8" y="T9"/>
                  </a:cxn>
                  <a:cxn ang="0">
                    <a:pos x="T10" y="T11"/>
                  </a:cxn>
                </a:cxnLst>
                <a:rect l="0" t="0" r="r" b="b"/>
                <a:pathLst>
                  <a:path w="14" h="12">
                    <a:moveTo>
                      <a:pt x="0" y="6"/>
                    </a:moveTo>
                    <a:cubicBezTo>
                      <a:pt x="0" y="3"/>
                      <a:pt x="3" y="0"/>
                      <a:pt x="6" y="0"/>
                    </a:cubicBezTo>
                    <a:cubicBezTo>
                      <a:pt x="11" y="0"/>
                      <a:pt x="14" y="3"/>
                      <a:pt x="14" y="6"/>
                    </a:cubicBezTo>
                    <a:cubicBezTo>
                      <a:pt x="14" y="6"/>
                      <a:pt x="14" y="6"/>
                      <a:pt x="14" y="6"/>
                    </a:cubicBezTo>
                    <a:cubicBezTo>
                      <a:pt x="14" y="10"/>
                      <a:pt x="11" y="12"/>
                      <a:pt x="6" y="12"/>
                    </a:cubicBezTo>
                    <a:cubicBezTo>
                      <a:pt x="3" y="12"/>
                      <a:pt x="0" y="10"/>
                      <a:pt x="0" y="6"/>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04" name="Rectangle 1071"/>
              <p:cNvSpPr>
                <a:spLocks noChangeArrowheads="1"/>
              </p:cNvSpPr>
              <p:nvPr/>
            </p:nvSpPr>
            <p:spPr bwMode="auto">
              <a:xfrm>
                <a:off x="2718" y="3531"/>
                <a:ext cx="881" cy="60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5" name="Rectangle 1072"/>
              <p:cNvSpPr>
                <a:spLocks noChangeArrowheads="1"/>
              </p:cNvSpPr>
              <p:nvPr/>
            </p:nvSpPr>
            <p:spPr bwMode="auto">
              <a:xfrm>
                <a:off x="2784" y="3560"/>
                <a:ext cx="763" cy="47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6" name="Rectangle 1073"/>
              <p:cNvSpPr>
                <a:spLocks noChangeArrowheads="1"/>
              </p:cNvSpPr>
              <p:nvPr/>
            </p:nvSpPr>
            <p:spPr bwMode="auto">
              <a:xfrm>
                <a:off x="2784" y="3560"/>
                <a:ext cx="763" cy="477"/>
              </a:xfrm>
              <a:prstGeom prst="rect">
                <a:avLst/>
              </a:pr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07" name="Rectangle 1074"/>
              <p:cNvSpPr>
                <a:spLocks noChangeArrowheads="1"/>
              </p:cNvSpPr>
              <p:nvPr/>
            </p:nvSpPr>
            <p:spPr bwMode="auto">
              <a:xfrm>
                <a:off x="2808" y="3579"/>
                <a:ext cx="716" cy="43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8" name="Rectangle 1075"/>
              <p:cNvSpPr>
                <a:spLocks noChangeArrowheads="1"/>
              </p:cNvSpPr>
              <p:nvPr/>
            </p:nvSpPr>
            <p:spPr bwMode="auto">
              <a:xfrm>
                <a:off x="2808" y="3579"/>
                <a:ext cx="716" cy="439"/>
              </a:xfrm>
              <a:prstGeom prst="rect">
                <a:avLst/>
              </a:pr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09" name="Rectangle 1076"/>
              <p:cNvSpPr>
                <a:spLocks noChangeArrowheads="1"/>
              </p:cNvSpPr>
              <p:nvPr/>
            </p:nvSpPr>
            <p:spPr bwMode="auto">
              <a:xfrm>
                <a:off x="2777" y="4135"/>
                <a:ext cx="763"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0" name="Freeform 1077"/>
              <p:cNvSpPr>
                <a:spLocks/>
              </p:cNvSpPr>
              <p:nvPr/>
            </p:nvSpPr>
            <p:spPr bwMode="auto">
              <a:xfrm>
                <a:off x="2777" y="4057"/>
                <a:ext cx="763" cy="38"/>
              </a:xfrm>
              <a:custGeom>
                <a:avLst/>
                <a:gdLst>
                  <a:gd name="T0" fmla="*/ 93 w 1683"/>
                  <a:gd name="T1" fmla="*/ 0 h 104"/>
                  <a:gd name="T2" fmla="*/ 1590 w 1683"/>
                  <a:gd name="T3" fmla="*/ 0 h 104"/>
                  <a:gd name="T4" fmla="*/ 1683 w 1683"/>
                  <a:gd name="T5" fmla="*/ 52 h 104"/>
                  <a:gd name="T6" fmla="*/ 1590 w 1683"/>
                  <a:gd name="T7" fmla="*/ 104 h 104"/>
                  <a:gd name="T8" fmla="*/ 1590 w 1683"/>
                  <a:gd name="T9" fmla="*/ 104 h 104"/>
                  <a:gd name="T10" fmla="*/ 93 w 1683"/>
                  <a:gd name="T11" fmla="*/ 104 h 104"/>
                  <a:gd name="T12" fmla="*/ 0 w 1683"/>
                  <a:gd name="T13" fmla="*/ 52 h 104"/>
                  <a:gd name="T14" fmla="*/ 93 w 1683"/>
                  <a:gd name="T15" fmla="*/ 0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3" h="104">
                    <a:moveTo>
                      <a:pt x="93" y="0"/>
                    </a:moveTo>
                    <a:lnTo>
                      <a:pt x="1590" y="0"/>
                    </a:lnTo>
                    <a:cubicBezTo>
                      <a:pt x="1641" y="0"/>
                      <a:pt x="1683" y="23"/>
                      <a:pt x="1683" y="52"/>
                    </a:cubicBezTo>
                    <a:cubicBezTo>
                      <a:pt x="1683" y="81"/>
                      <a:pt x="1641" y="104"/>
                      <a:pt x="1590" y="104"/>
                    </a:cubicBezTo>
                    <a:cubicBezTo>
                      <a:pt x="1590" y="104"/>
                      <a:pt x="1590" y="104"/>
                      <a:pt x="1590" y="104"/>
                    </a:cubicBezTo>
                    <a:lnTo>
                      <a:pt x="93" y="104"/>
                    </a:lnTo>
                    <a:cubicBezTo>
                      <a:pt x="42" y="104"/>
                      <a:pt x="0" y="81"/>
                      <a:pt x="0" y="52"/>
                    </a:cubicBezTo>
                    <a:cubicBezTo>
                      <a:pt x="0" y="23"/>
                      <a:pt x="42" y="0"/>
                      <a:pt x="93" y="0"/>
                    </a:cubicBezTo>
                    <a:close/>
                  </a:path>
                </a:pathLst>
              </a:custGeom>
              <a:solidFill>
                <a:srgbClr val="666666"/>
              </a:solidFill>
              <a:ln w="0">
                <a:solidFill>
                  <a:srgbClr val="000000"/>
                </a:solidFill>
                <a:prstDash val="solid"/>
                <a:round/>
                <a:headEnd/>
                <a:tailEnd/>
              </a:ln>
            </p:spPr>
            <p:txBody>
              <a:bodyPr/>
              <a:lstStyle/>
              <a:p>
                <a:endParaRPr lang="zh-CN" altLang="en-US"/>
              </a:p>
            </p:txBody>
          </p:sp>
          <p:sp>
            <p:nvSpPr>
              <p:cNvPr id="111" name="Freeform 1078"/>
              <p:cNvSpPr>
                <a:spLocks/>
              </p:cNvSpPr>
              <p:nvPr/>
            </p:nvSpPr>
            <p:spPr bwMode="auto">
              <a:xfrm>
                <a:off x="2814" y="4062"/>
                <a:ext cx="28" cy="29"/>
              </a:xfrm>
              <a:custGeom>
                <a:avLst/>
                <a:gdLst>
                  <a:gd name="T0" fmla="*/ 0 w 62"/>
                  <a:gd name="T1" fmla="*/ 39 h 78"/>
                  <a:gd name="T2" fmla="*/ 31 w 62"/>
                  <a:gd name="T3" fmla="*/ 0 h 78"/>
                  <a:gd name="T4" fmla="*/ 62 w 62"/>
                  <a:gd name="T5" fmla="*/ 39 h 78"/>
                  <a:gd name="T6" fmla="*/ 62 w 62"/>
                  <a:gd name="T7" fmla="*/ 39 h 78"/>
                  <a:gd name="T8" fmla="*/ 31 w 62"/>
                  <a:gd name="T9" fmla="*/ 78 h 78"/>
                  <a:gd name="T10" fmla="*/ 0 w 62"/>
                  <a:gd name="T11" fmla="*/ 39 h 78"/>
                </a:gdLst>
                <a:ahLst/>
                <a:cxnLst>
                  <a:cxn ang="0">
                    <a:pos x="T0" y="T1"/>
                  </a:cxn>
                  <a:cxn ang="0">
                    <a:pos x="T2" y="T3"/>
                  </a:cxn>
                  <a:cxn ang="0">
                    <a:pos x="T4" y="T5"/>
                  </a:cxn>
                  <a:cxn ang="0">
                    <a:pos x="T6" y="T7"/>
                  </a:cxn>
                  <a:cxn ang="0">
                    <a:pos x="T8" y="T9"/>
                  </a:cxn>
                  <a:cxn ang="0">
                    <a:pos x="T10" y="T11"/>
                  </a:cxn>
                </a:cxnLst>
                <a:rect l="0" t="0" r="r" b="b"/>
                <a:pathLst>
                  <a:path w="62" h="78">
                    <a:moveTo>
                      <a:pt x="0" y="39"/>
                    </a:moveTo>
                    <a:cubicBezTo>
                      <a:pt x="0" y="17"/>
                      <a:pt x="14" y="0"/>
                      <a:pt x="31" y="0"/>
                    </a:cubicBezTo>
                    <a:cubicBezTo>
                      <a:pt x="48" y="0"/>
                      <a:pt x="62" y="17"/>
                      <a:pt x="62" y="39"/>
                    </a:cubicBezTo>
                    <a:cubicBezTo>
                      <a:pt x="62" y="39"/>
                      <a:pt x="62" y="39"/>
                      <a:pt x="62" y="39"/>
                    </a:cubicBezTo>
                    <a:cubicBezTo>
                      <a:pt x="62" y="61"/>
                      <a:pt x="48" y="78"/>
                      <a:pt x="31" y="78"/>
                    </a:cubicBezTo>
                    <a:cubicBezTo>
                      <a:pt x="14" y="78"/>
                      <a:pt x="0" y="61"/>
                      <a:pt x="0" y="39"/>
                    </a:cubicBezTo>
                  </a:path>
                </a:pathLst>
              </a:custGeom>
              <a:solidFill>
                <a:srgbClr val="FF0000"/>
              </a:solidFill>
              <a:ln w="0">
                <a:solidFill>
                  <a:srgbClr val="000000"/>
                </a:solidFill>
                <a:prstDash val="solid"/>
                <a:round/>
                <a:headEnd/>
                <a:tailEnd/>
              </a:ln>
            </p:spPr>
            <p:txBody>
              <a:bodyPr/>
              <a:lstStyle/>
              <a:p>
                <a:endParaRPr lang="zh-CN" altLang="en-US"/>
              </a:p>
            </p:txBody>
          </p:sp>
          <p:sp>
            <p:nvSpPr>
              <p:cNvPr id="112" name="Freeform 1079"/>
              <p:cNvSpPr>
                <a:spLocks/>
              </p:cNvSpPr>
              <p:nvPr/>
            </p:nvSpPr>
            <p:spPr bwMode="auto">
              <a:xfrm>
                <a:off x="2814" y="4062"/>
                <a:ext cx="28" cy="29"/>
              </a:xfrm>
              <a:custGeom>
                <a:avLst/>
                <a:gdLst>
                  <a:gd name="T0" fmla="*/ 0 w 28"/>
                  <a:gd name="T1" fmla="*/ 14 h 29"/>
                  <a:gd name="T2" fmla="*/ 14 w 28"/>
                  <a:gd name="T3" fmla="*/ 0 h 29"/>
                  <a:gd name="T4" fmla="*/ 28 w 28"/>
                  <a:gd name="T5" fmla="*/ 14 h 29"/>
                  <a:gd name="T6" fmla="*/ 28 w 28"/>
                  <a:gd name="T7" fmla="*/ 14 h 29"/>
                  <a:gd name="T8" fmla="*/ 14 w 28"/>
                  <a:gd name="T9" fmla="*/ 29 h 29"/>
                  <a:gd name="T10" fmla="*/ 0 w 28"/>
                  <a:gd name="T11" fmla="*/ 14 h 29"/>
                </a:gdLst>
                <a:ahLst/>
                <a:cxnLst>
                  <a:cxn ang="0">
                    <a:pos x="T0" y="T1"/>
                  </a:cxn>
                  <a:cxn ang="0">
                    <a:pos x="T2" y="T3"/>
                  </a:cxn>
                  <a:cxn ang="0">
                    <a:pos x="T4" y="T5"/>
                  </a:cxn>
                  <a:cxn ang="0">
                    <a:pos x="T6" y="T7"/>
                  </a:cxn>
                  <a:cxn ang="0">
                    <a:pos x="T8" y="T9"/>
                  </a:cxn>
                  <a:cxn ang="0">
                    <a:pos x="T10" y="T11"/>
                  </a:cxn>
                </a:cxnLst>
                <a:rect l="0" t="0" r="r" b="b"/>
                <a:pathLst>
                  <a:path w="28" h="29">
                    <a:moveTo>
                      <a:pt x="0" y="14"/>
                    </a:moveTo>
                    <a:cubicBezTo>
                      <a:pt x="0" y="6"/>
                      <a:pt x="7" y="0"/>
                      <a:pt x="14" y="0"/>
                    </a:cubicBezTo>
                    <a:cubicBezTo>
                      <a:pt x="22" y="0"/>
                      <a:pt x="28" y="6"/>
                      <a:pt x="28" y="14"/>
                    </a:cubicBezTo>
                    <a:cubicBezTo>
                      <a:pt x="28" y="14"/>
                      <a:pt x="28" y="14"/>
                      <a:pt x="28" y="14"/>
                    </a:cubicBezTo>
                    <a:cubicBezTo>
                      <a:pt x="28" y="22"/>
                      <a:pt x="22" y="29"/>
                      <a:pt x="14" y="29"/>
                    </a:cubicBezTo>
                    <a:cubicBezTo>
                      <a:pt x="7" y="29"/>
                      <a:pt x="0" y="22"/>
                      <a:pt x="0" y="14"/>
                    </a:cubicBezTo>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3" name="Freeform 1080"/>
              <p:cNvSpPr>
                <a:spLocks noEditPoints="1"/>
              </p:cNvSpPr>
              <p:nvPr/>
            </p:nvSpPr>
            <p:spPr bwMode="auto">
              <a:xfrm>
                <a:off x="3360" y="4062"/>
                <a:ext cx="85" cy="29"/>
              </a:xfrm>
              <a:custGeom>
                <a:avLst/>
                <a:gdLst>
                  <a:gd name="T0" fmla="*/ 0 w 85"/>
                  <a:gd name="T1" fmla="*/ 29 h 29"/>
                  <a:gd name="T2" fmla="*/ 21 w 85"/>
                  <a:gd name="T3" fmla="*/ 29 h 29"/>
                  <a:gd name="T4" fmla="*/ 21 w 85"/>
                  <a:gd name="T5" fmla="*/ 0 h 29"/>
                  <a:gd name="T6" fmla="*/ 0 w 85"/>
                  <a:gd name="T7" fmla="*/ 0 h 29"/>
                  <a:gd name="T8" fmla="*/ 0 w 85"/>
                  <a:gd name="T9" fmla="*/ 29 h 29"/>
                  <a:gd name="T10" fmla="*/ 32 w 85"/>
                  <a:gd name="T11" fmla="*/ 29 h 29"/>
                  <a:gd name="T12" fmla="*/ 53 w 85"/>
                  <a:gd name="T13" fmla="*/ 29 h 29"/>
                  <a:gd name="T14" fmla="*/ 53 w 85"/>
                  <a:gd name="T15" fmla="*/ 0 h 29"/>
                  <a:gd name="T16" fmla="*/ 32 w 85"/>
                  <a:gd name="T17" fmla="*/ 0 h 29"/>
                  <a:gd name="T18" fmla="*/ 32 w 85"/>
                  <a:gd name="T19" fmla="*/ 29 h 29"/>
                  <a:gd name="T20" fmla="*/ 64 w 85"/>
                  <a:gd name="T21" fmla="*/ 29 h 29"/>
                  <a:gd name="T22" fmla="*/ 85 w 85"/>
                  <a:gd name="T23" fmla="*/ 29 h 29"/>
                  <a:gd name="T24" fmla="*/ 85 w 85"/>
                  <a:gd name="T25" fmla="*/ 0 h 29"/>
                  <a:gd name="T26" fmla="*/ 64 w 85"/>
                  <a:gd name="T27" fmla="*/ 0 h 29"/>
                  <a:gd name="T28" fmla="*/ 64 w 85"/>
                  <a:gd name="T29"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5" h="29">
                    <a:moveTo>
                      <a:pt x="0" y="29"/>
                    </a:moveTo>
                    <a:lnTo>
                      <a:pt x="21" y="29"/>
                    </a:lnTo>
                    <a:lnTo>
                      <a:pt x="21" y="0"/>
                    </a:lnTo>
                    <a:lnTo>
                      <a:pt x="0" y="0"/>
                    </a:lnTo>
                    <a:lnTo>
                      <a:pt x="0" y="29"/>
                    </a:lnTo>
                    <a:close/>
                    <a:moveTo>
                      <a:pt x="32" y="29"/>
                    </a:moveTo>
                    <a:lnTo>
                      <a:pt x="53" y="29"/>
                    </a:lnTo>
                    <a:lnTo>
                      <a:pt x="53" y="0"/>
                    </a:lnTo>
                    <a:lnTo>
                      <a:pt x="32" y="0"/>
                    </a:lnTo>
                    <a:lnTo>
                      <a:pt x="32" y="29"/>
                    </a:lnTo>
                    <a:close/>
                    <a:moveTo>
                      <a:pt x="64" y="29"/>
                    </a:moveTo>
                    <a:lnTo>
                      <a:pt x="85" y="29"/>
                    </a:lnTo>
                    <a:lnTo>
                      <a:pt x="85" y="0"/>
                    </a:lnTo>
                    <a:lnTo>
                      <a:pt x="64" y="0"/>
                    </a:lnTo>
                    <a:lnTo>
                      <a:pt x="64"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12" name="Group 1081"/>
            <p:cNvGrpSpPr>
              <a:grpSpLocks/>
            </p:cNvGrpSpPr>
            <p:nvPr/>
          </p:nvGrpSpPr>
          <p:grpSpPr bwMode="auto">
            <a:xfrm>
              <a:off x="3152" y="2101"/>
              <a:ext cx="1315" cy="247"/>
              <a:chOff x="2109" y="2184"/>
              <a:chExt cx="1905" cy="520"/>
            </a:xfrm>
          </p:grpSpPr>
          <p:sp>
            <p:nvSpPr>
              <p:cNvPr id="87" name="Line 1082"/>
              <p:cNvSpPr>
                <a:spLocks noChangeShapeType="1"/>
              </p:cNvSpPr>
              <p:nvPr/>
            </p:nvSpPr>
            <p:spPr bwMode="auto">
              <a:xfrm>
                <a:off x="2140" y="2329"/>
                <a:ext cx="1681"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8" name="Freeform 1083"/>
              <p:cNvSpPr>
                <a:spLocks/>
              </p:cNvSpPr>
              <p:nvPr/>
            </p:nvSpPr>
            <p:spPr bwMode="auto">
              <a:xfrm>
                <a:off x="3778" y="2291"/>
                <a:ext cx="135" cy="78"/>
              </a:xfrm>
              <a:custGeom>
                <a:avLst/>
                <a:gdLst>
                  <a:gd name="T0" fmla="*/ 0 w 164"/>
                  <a:gd name="T1" fmla="*/ 99 h 99"/>
                  <a:gd name="T2" fmla="*/ 20 w 164"/>
                  <a:gd name="T3" fmla="*/ 48 h 99"/>
                  <a:gd name="T4" fmla="*/ 0 w 164"/>
                  <a:gd name="T5" fmla="*/ 0 h 99"/>
                  <a:gd name="T6" fmla="*/ 164 w 164"/>
                  <a:gd name="T7" fmla="*/ 48 h 99"/>
                  <a:gd name="T8" fmla="*/ 0 w 164"/>
                  <a:gd name="T9" fmla="*/ 99 h 99"/>
                </a:gdLst>
                <a:ahLst/>
                <a:cxnLst>
                  <a:cxn ang="0">
                    <a:pos x="T0" y="T1"/>
                  </a:cxn>
                  <a:cxn ang="0">
                    <a:pos x="T2" y="T3"/>
                  </a:cxn>
                  <a:cxn ang="0">
                    <a:pos x="T4" y="T5"/>
                  </a:cxn>
                  <a:cxn ang="0">
                    <a:pos x="T6" y="T7"/>
                  </a:cxn>
                  <a:cxn ang="0">
                    <a:pos x="T8" y="T9"/>
                  </a:cxn>
                </a:cxnLst>
                <a:rect l="0" t="0" r="r" b="b"/>
                <a:pathLst>
                  <a:path w="164" h="99">
                    <a:moveTo>
                      <a:pt x="0" y="99"/>
                    </a:moveTo>
                    <a:lnTo>
                      <a:pt x="20" y="48"/>
                    </a:lnTo>
                    <a:lnTo>
                      <a:pt x="0" y="0"/>
                    </a:lnTo>
                    <a:lnTo>
                      <a:pt x="164" y="48"/>
                    </a:lnTo>
                    <a:lnTo>
                      <a:pt x="0" y="99"/>
                    </a:lnTo>
                    <a:close/>
                  </a:path>
                </a:pathLst>
              </a:custGeom>
              <a:solidFill>
                <a:srgbClr val="B50069"/>
              </a:solidFill>
              <a:ln w="12700">
                <a:solidFill>
                  <a:srgbClr val="000000"/>
                </a:solidFill>
                <a:prstDash val="solid"/>
                <a:round/>
                <a:headEnd/>
                <a:tailEnd/>
              </a:ln>
            </p:spPr>
            <p:txBody>
              <a:bodyPr/>
              <a:lstStyle/>
              <a:p>
                <a:endParaRPr lang="zh-CN" altLang="en-US"/>
              </a:p>
            </p:txBody>
          </p:sp>
          <p:sp>
            <p:nvSpPr>
              <p:cNvPr id="89" name="Line 1084"/>
              <p:cNvSpPr>
                <a:spLocks noChangeShapeType="1"/>
              </p:cNvSpPr>
              <p:nvPr/>
            </p:nvSpPr>
            <p:spPr bwMode="auto">
              <a:xfrm>
                <a:off x="2233" y="2542"/>
                <a:ext cx="1684"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0" name="Freeform 1085"/>
              <p:cNvSpPr>
                <a:spLocks/>
              </p:cNvSpPr>
              <p:nvPr/>
            </p:nvSpPr>
            <p:spPr bwMode="auto">
              <a:xfrm>
                <a:off x="2141" y="2503"/>
                <a:ext cx="133" cy="77"/>
              </a:xfrm>
              <a:custGeom>
                <a:avLst/>
                <a:gdLst>
                  <a:gd name="T0" fmla="*/ 161 w 161"/>
                  <a:gd name="T1" fmla="*/ 0 h 96"/>
                  <a:gd name="T2" fmla="*/ 141 w 161"/>
                  <a:gd name="T3" fmla="*/ 48 h 96"/>
                  <a:gd name="T4" fmla="*/ 161 w 161"/>
                  <a:gd name="T5" fmla="*/ 96 h 96"/>
                  <a:gd name="T6" fmla="*/ 0 w 161"/>
                  <a:gd name="T7" fmla="*/ 48 h 96"/>
                  <a:gd name="T8" fmla="*/ 161 w 161"/>
                  <a:gd name="T9" fmla="*/ 0 h 96"/>
                </a:gdLst>
                <a:ahLst/>
                <a:cxnLst>
                  <a:cxn ang="0">
                    <a:pos x="T0" y="T1"/>
                  </a:cxn>
                  <a:cxn ang="0">
                    <a:pos x="T2" y="T3"/>
                  </a:cxn>
                  <a:cxn ang="0">
                    <a:pos x="T4" y="T5"/>
                  </a:cxn>
                  <a:cxn ang="0">
                    <a:pos x="T6" y="T7"/>
                  </a:cxn>
                  <a:cxn ang="0">
                    <a:pos x="T8" y="T9"/>
                  </a:cxn>
                </a:cxnLst>
                <a:rect l="0" t="0" r="r" b="b"/>
                <a:pathLst>
                  <a:path w="161" h="96">
                    <a:moveTo>
                      <a:pt x="161" y="0"/>
                    </a:moveTo>
                    <a:lnTo>
                      <a:pt x="141" y="48"/>
                    </a:lnTo>
                    <a:lnTo>
                      <a:pt x="161" y="96"/>
                    </a:lnTo>
                    <a:lnTo>
                      <a:pt x="0" y="48"/>
                    </a:lnTo>
                    <a:lnTo>
                      <a:pt x="161" y="0"/>
                    </a:lnTo>
                    <a:close/>
                  </a:path>
                </a:pathLst>
              </a:custGeom>
              <a:solidFill>
                <a:srgbClr val="B50069"/>
              </a:solidFill>
              <a:ln w="12700">
                <a:solidFill>
                  <a:srgbClr val="000000"/>
                </a:solidFill>
                <a:prstDash val="solid"/>
                <a:round/>
                <a:headEnd/>
                <a:tailEnd/>
              </a:ln>
            </p:spPr>
            <p:txBody>
              <a:bodyPr/>
              <a:lstStyle/>
              <a:p>
                <a:endParaRPr lang="zh-CN" altLang="en-US"/>
              </a:p>
            </p:txBody>
          </p:sp>
          <p:sp>
            <p:nvSpPr>
              <p:cNvPr id="91" name="Rectangle 1086"/>
              <p:cNvSpPr>
                <a:spLocks noChangeArrowheads="1"/>
              </p:cNvSpPr>
              <p:nvPr/>
            </p:nvSpPr>
            <p:spPr bwMode="auto">
              <a:xfrm>
                <a:off x="2704" y="2224"/>
                <a:ext cx="60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zh-CN" altLang="en-US"/>
              </a:p>
            </p:txBody>
          </p:sp>
          <p:sp>
            <p:nvSpPr>
              <p:cNvPr id="92" name="Oval 1087"/>
              <p:cNvSpPr>
                <a:spLocks noChangeArrowheads="1"/>
              </p:cNvSpPr>
              <p:nvPr/>
            </p:nvSpPr>
            <p:spPr bwMode="auto">
              <a:xfrm>
                <a:off x="2109" y="2186"/>
                <a:ext cx="195" cy="510"/>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3" name="Oval 1088"/>
              <p:cNvSpPr>
                <a:spLocks noChangeArrowheads="1"/>
              </p:cNvSpPr>
              <p:nvPr/>
            </p:nvSpPr>
            <p:spPr bwMode="auto">
              <a:xfrm>
                <a:off x="3871" y="2186"/>
                <a:ext cx="143" cy="518"/>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4" name="Line 1089"/>
              <p:cNvSpPr>
                <a:spLocks noChangeShapeType="1"/>
              </p:cNvSpPr>
              <p:nvPr/>
            </p:nvSpPr>
            <p:spPr bwMode="auto">
              <a:xfrm>
                <a:off x="2194" y="2184"/>
                <a:ext cx="1747"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5" name="Line 1090"/>
              <p:cNvSpPr>
                <a:spLocks noChangeShapeType="1"/>
              </p:cNvSpPr>
              <p:nvPr/>
            </p:nvSpPr>
            <p:spPr bwMode="auto">
              <a:xfrm>
                <a:off x="2202" y="2696"/>
                <a:ext cx="1733"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13" name="Group 1091"/>
            <p:cNvGrpSpPr>
              <a:grpSpLocks/>
            </p:cNvGrpSpPr>
            <p:nvPr/>
          </p:nvGrpSpPr>
          <p:grpSpPr bwMode="auto">
            <a:xfrm>
              <a:off x="1791" y="2111"/>
              <a:ext cx="600" cy="260"/>
              <a:chOff x="2222" y="1310"/>
              <a:chExt cx="396" cy="114"/>
            </a:xfrm>
          </p:grpSpPr>
          <p:sp>
            <p:nvSpPr>
              <p:cNvPr id="68" name="Freeform 1092"/>
              <p:cNvSpPr>
                <a:spLocks noEditPoints="1"/>
              </p:cNvSpPr>
              <p:nvPr/>
            </p:nvSpPr>
            <p:spPr bwMode="auto">
              <a:xfrm>
                <a:off x="2233" y="1310"/>
                <a:ext cx="385" cy="114"/>
              </a:xfrm>
              <a:custGeom>
                <a:avLst/>
                <a:gdLst>
                  <a:gd name="T0" fmla="*/ 331 w 385"/>
                  <a:gd name="T1" fmla="*/ 114 h 114"/>
                  <a:gd name="T2" fmla="*/ 363 w 385"/>
                  <a:gd name="T3" fmla="*/ 85 h 114"/>
                  <a:gd name="T4" fmla="*/ 341 w 385"/>
                  <a:gd name="T5" fmla="*/ 104 h 114"/>
                  <a:gd name="T6" fmla="*/ 331 w 385"/>
                  <a:gd name="T7" fmla="*/ 104 h 114"/>
                  <a:gd name="T8" fmla="*/ 331 w 385"/>
                  <a:gd name="T9" fmla="*/ 114 h 114"/>
                  <a:gd name="T10" fmla="*/ 0 w 385"/>
                  <a:gd name="T11" fmla="*/ 114 h 114"/>
                  <a:gd name="T12" fmla="*/ 331 w 385"/>
                  <a:gd name="T13" fmla="*/ 114 h 114"/>
                  <a:gd name="T14" fmla="*/ 331 w 385"/>
                  <a:gd name="T15" fmla="*/ 104 h 114"/>
                  <a:gd name="T16" fmla="*/ 0 w 385"/>
                  <a:gd name="T17" fmla="*/ 104 h 114"/>
                  <a:gd name="T18" fmla="*/ 0 w 385"/>
                  <a:gd name="T19" fmla="*/ 114 h 114"/>
                  <a:gd name="T20" fmla="*/ 385 w 385"/>
                  <a:gd name="T21" fmla="*/ 0 h 114"/>
                  <a:gd name="T22" fmla="*/ 385 w 385"/>
                  <a:gd name="T23" fmla="*/ 66 h 114"/>
                  <a:gd name="T24" fmla="*/ 341 w 385"/>
                  <a:gd name="T25" fmla="*/ 104 h 114"/>
                  <a:gd name="T26" fmla="*/ 341 w 385"/>
                  <a:gd name="T27" fmla="*/ 38 h 114"/>
                  <a:gd name="T28" fmla="*/ 385 w 385"/>
                  <a:gd name="T29"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5" h="114">
                    <a:moveTo>
                      <a:pt x="331" y="114"/>
                    </a:moveTo>
                    <a:lnTo>
                      <a:pt x="363" y="85"/>
                    </a:lnTo>
                    <a:lnTo>
                      <a:pt x="341" y="104"/>
                    </a:lnTo>
                    <a:lnTo>
                      <a:pt x="331" y="104"/>
                    </a:lnTo>
                    <a:lnTo>
                      <a:pt x="331" y="114"/>
                    </a:lnTo>
                    <a:close/>
                    <a:moveTo>
                      <a:pt x="0" y="114"/>
                    </a:moveTo>
                    <a:lnTo>
                      <a:pt x="331" y="114"/>
                    </a:lnTo>
                    <a:lnTo>
                      <a:pt x="331" y="104"/>
                    </a:lnTo>
                    <a:lnTo>
                      <a:pt x="0" y="104"/>
                    </a:lnTo>
                    <a:lnTo>
                      <a:pt x="0" y="114"/>
                    </a:lnTo>
                    <a:close/>
                    <a:moveTo>
                      <a:pt x="385" y="0"/>
                    </a:moveTo>
                    <a:lnTo>
                      <a:pt x="385" y="66"/>
                    </a:lnTo>
                    <a:lnTo>
                      <a:pt x="341" y="104"/>
                    </a:lnTo>
                    <a:lnTo>
                      <a:pt x="341" y="38"/>
                    </a:lnTo>
                    <a:lnTo>
                      <a:pt x="385" y="0"/>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9" name="Freeform 1093"/>
              <p:cNvSpPr>
                <a:spLocks/>
              </p:cNvSpPr>
              <p:nvPr/>
            </p:nvSpPr>
            <p:spPr bwMode="auto">
              <a:xfrm>
                <a:off x="2222" y="1310"/>
                <a:ext cx="396" cy="38"/>
              </a:xfrm>
              <a:custGeom>
                <a:avLst/>
                <a:gdLst>
                  <a:gd name="T0" fmla="*/ 0 w 396"/>
                  <a:gd name="T1" fmla="*/ 38 h 38"/>
                  <a:gd name="T2" fmla="*/ 44 w 396"/>
                  <a:gd name="T3" fmla="*/ 0 h 38"/>
                  <a:gd name="T4" fmla="*/ 396 w 396"/>
                  <a:gd name="T5" fmla="*/ 0 h 38"/>
                  <a:gd name="T6" fmla="*/ 352 w 396"/>
                  <a:gd name="T7" fmla="*/ 38 h 38"/>
                  <a:gd name="T8" fmla="*/ 0 w 396"/>
                  <a:gd name="T9" fmla="*/ 38 h 38"/>
                </a:gdLst>
                <a:ahLst/>
                <a:cxnLst>
                  <a:cxn ang="0">
                    <a:pos x="T0" y="T1"/>
                  </a:cxn>
                  <a:cxn ang="0">
                    <a:pos x="T2" y="T3"/>
                  </a:cxn>
                  <a:cxn ang="0">
                    <a:pos x="T4" y="T5"/>
                  </a:cxn>
                  <a:cxn ang="0">
                    <a:pos x="T6" y="T7"/>
                  </a:cxn>
                  <a:cxn ang="0">
                    <a:pos x="T8" y="T9"/>
                  </a:cxn>
                </a:cxnLst>
                <a:rect l="0" t="0" r="r" b="b"/>
                <a:pathLst>
                  <a:path w="396" h="38">
                    <a:moveTo>
                      <a:pt x="0" y="38"/>
                    </a:moveTo>
                    <a:lnTo>
                      <a:pt x="44" y="0"/>
                    </a:lnTo>
                    <a:lnTo>
                      <a:pt x="396" y="0"/>
                    </a:lnTo>
                    <a:lnTo>
                      <a:pt x="352" y="38"/>
                    </a:lnTo>
                    <a:lnTo>
                      <a:pt x="0" y="38"/>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0" name="Rectangle 1094"/>
              <p:cNvSpPr>
                <a:spLocks noChangeArrowheads="1"/>
              </p:cNvSpPr>
              <p:nvPr/>
            </p:nvSpPr>
            <p:spPr bwMode="auto">
              <a:xfrm>
                <a:off x="2222" y="1348"/>
                <a:ext cx="352" cy="6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1" name="Rectangle 1095"/>
              <p:cNvSpPr>
                <a:spLocks noChangeArrowheads="1"/>
              </p:cNvSpPr>
              <p:nvPr/>
            </p:nvSpPr>
            <p:spPr bwMode="auto">
              <a:xfrm>
                <a:off x="2222" y="1348"/>
                <a:ext cx="352" cy="66"/>
              </a:xfrm>
              <a:prstGeom prst="rect">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2" name="Rectangle 1096"/>
              <p:cNvSpPr>
                <a:spLocks noChangeArrowheads="1"/>
              </p:cNvSpPr>
              <p:nvPr/>
            </p:nvSpPr>
            <p:spPr bwMode="auto">
              <a:xfrm>
                <a:off x="2228" y="1386"/>
                <a:ext cx="341" cy="24"/>
              </a:xfrm>
              <a:prstGeom prst="rect">
                <a:avLst/>
              </a:prstGeom>
              <a:solidFill>
                <a:srgbClr val="DBDA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pic>
            <p:nvPicPr>
              <p:cNvPr id="73" name="Picture 109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7" y="1369"/>
                <a:ext cx="8"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Picture 109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7" y="1357"/>
                <a:ext cx="8"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 name="Picture 109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8" y="1369"/>
                <a:ext cx="8"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Picture 11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8" y="1357"/>
                <a:ext cx="8"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Picture 11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9" y="1369"/>
                <a:ext cx="7"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 name="Picture 11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9" y="1357"/>
                <a:ext cx="7"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 name="Picture 110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70" y="1369"/>
                <a:ext cx="7"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 name="Picture 11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0" y="1357"/>
                <a:ext cx="7"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 name="Rectangle 1105"/>
              <p:cNvSpPr>
                <a:spLocks noChangeArrowheads="1"/>
              </p:cNvSpPr>
              <p:nvPr/>
            </p:nvSpPr>
            <p:spPr bwMode="auto">
              <a:xfrm>
                <a:off x="2241" y="1387"/>
                <a:ext cx="319" cy="6"/>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2" name="Rectangle 1106"/>
              <p:cNvSpPr>
                <a:spLocks noChangeArrowheads="1"/>
              </p:cNvSpPr>
              <p:nvPr/>
            </p:nvSpPr>
            <p:spPr bwMode="auto">
              <a:xfrm>
                <a:off x="2241" y="1393"/>
                <a:ext cx="319" cy="6"/>
              </a:xfrm>
              <a:prstGeom prst="rect">
                <a:avLst/>
              </a:prstGeom>
              <a:solidFill>
                <a:srgbClr val="C2C2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3" name="Rectangle 1107"/>
              <p:cNvSpPr>
                <a:spLocks noChangeArrowheads="1"/>
              </p:cNvSpPr>
              <p:nvPr/>
            </p:nvSpPr>
            <p:spPr bwMode="auto">
              <a:xfrm>
                <a:off x="2241" y="1399"/>
                <a:ext cx="319" cy="6"/>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4" name="Rectangle 1108"/>
              <p:cNvSpPr>
                <a:spLocks noChangeArrowheads="1"/>
              </p:cNvSpPr>
              <p:nvPr/>
            </p:nvSpPr>
            <p:spPr bwMode="auto">
              <a:xfrm>
                <a:off x="2241" y="1405"/>
                <a:ext cx="319" cy="6"/>
              </a:xfrm>
              <a:prstGeom prst="rect">
                <a:avLst/>
              </a:prstGeom>
              <a:solidFill>
                <a:srgbClr val="D6D6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5" name="Freeform 1109"/>
              <p:cNvSpPr>
                <a:spLocks noEditPoints="1"/>
              </p:cNvSpPr>
              <p:nvPr/>
            </p:nvSpPr>
            <p:spPr bwMode="auto">
              <a:xfrm>
                <a:off x="2243" y="1389"/>
                <a:ext cx="318" cy="18"/>
              </a:xfrm>
              <a:custGeom>
                <a:avLst/>
                <a:gdLst>
                  <a:gd name="T0" fmla="*/ 312 w 318"/>
                  <a:gd name="T1" fmla="*/ 18 h 18"/>
                  <a:gd name="T2" fmla="*/ 270 w 318"/>
                  <a:gd name="T3" fmla="*/ 0 h 18"/>
                  <a:gd name="T4" fmla="*/ 246 w 318"/>
                  <a:gd name="T5" fmla="*/ 12 h 18"/>
                  <a:gd name="T6" fmla="*/ 254 w 318"/>
                  <a:gd name="T7" fmla="*/ 17 h 18"/>
                  <a:gd name="T8" fmla="*/ 257 w 318"/>
                  <a:gd name="T9" fmla="*/ 12 h 18"/>
                  <a:gd name="T10" fmla="*/ 243 w 318"/>
                  <a:gd name="T11" fmla="*/ 0 h 18"/>
                  <a:gd name="T12" fmla="*/ 246 w 318"/>
                  <a:gd name="T13" fmla="*/ 12 h 18"/>
                  <a:gd name="T14" fmla="*/ 219 w 318"/>
                  <a:gd name="T15" fmla="*/ 17 h 18"/>
                  <a:gd name="T16" fmla="*/ 227 w 318"/>
                  <a:gd name="T17" fmla="*/ 12 h 18"/>
                  <a:gd name="T18" fmla="*/ 230 w 318"/>
                  <a:gd name="T19" fmla="*/ 0 h 18"/>
                  <a:gd name="T20" fmla="*/ 216 w 318"/>
                  <a:gd name="T21" fmla="*/ 12 h 18"/>
                  <a:gd name="T22" fmla="*/ 192 w 318"/>
                  <a:gd name="T23" fmla="*/ 12 h 18"/>
                  <a:gd name="T24" fmla="*/ 200 w 318"/>
                  <a:gd name="T25" fmla="*/ 17 h 18"/>
                  <a:gd name="T26" fmla="*/ 203 w 318"/>
                  <a:gd name="T27" fmla="*/ 12 h 18"/>
                  <a:gd name="T28" fmla="*/ 189 w 318"/>
                  <a:gd name="T29" fmla="*/ 0 h 18"/>
                  <a:gd name="T30" fmla="*/ 192 w 318"/>
                  <a:gd name="T31" fmla="*/ 12 h 18"/>
                  <a:gd name="T32" fmla="*/ 165 w 318"/>
                  <a:gd name="T33" fmla="*/ 17 h 18"/>
                  <a:gd name="T34" fmla="*/ 173 w 318"/>
                  <a:gd name="T35" fmla="*/ 12 h 18"/>
                  <a:gd name="T36" fmla="*/ 175 w 318"/>
                  <a:gd name="T37" fmla="*/ 0 h 18"/>
                  <a:gd name="T38" fmla="*/ 162 w 318"/>
                  <a:gd name="T39" fmla="*/ 12 h 18"/>
                  <a:gd name="T40" fmla="*/ 138 w 318"/>
                  <a:gd name="T41" fmla="*/ 12 h 18"/>
                  <a:gd name="T42" fmla="*/ 146 w 318"/>
                  <a:gd name="T43" fmla="*/ 17 h 18"/>
                  <a:gd name="T44" fmla="*/ 148 w 318"/>
                  <a:gd name="T45" fmla="*/ 12 h 18"/>
                  <a:gd name="T46" fmla="*/ 135 w 318"/>
                  <a:gd name="T47" fmla="*/ 0 h 18"/>
                  <a:gd name="T48" fmla="*/ 138 w 318"/>
                  <a:gd name="T49" fmla="*/ 12 h 18"/>
                  <a:gd name="T50" fmla="*/ 111 w 318"/>
                  <a:gd name="T51" fmla="*/ 17 h 18"/>
                  <a:gd name="T52" fmla="*/ 119 w 318"/>
                  <a:gd name="T53" fmla="*/ 12 h 18"/>
                  <a:gd name="T54" fmla="*/ 122 w 318"/>
                  <a:gd name="T55" fmla="*/ 0 h 18"/>
                  <a:gd name="T56" fmla="*/ 108 w 318"/>
                  <a:gd name="T57" fmla="*/ 12 h 18"/>
                  <a:gd name="T58" fmla="*/ 83 w 318"/>
                  <a:gd name="T59" fmla="*/ 12 h 18"/>
                  <a:gd name="T60" fmla="*/ 92 w 318"/>
                  <a:gd name="T61" fmla="*/ 17 h 18"/>
                  <a:gd name="T62" fmla="*/ 94 w 318"/>
                  <a:gd name="T63" fmla="*/ 12 h 18"/>
                  <a:gd name="T64" fmla="*/ 81 w 318"/>
                  <a:gd name="T65" fmla="*/ 0 h 18"/>
                  <a:gd name="T66" fmla="*/ 83 w 318"/>
                  <a:gd name="T67" fmla="*/ 12 h 18"/>
                  <a:gd name="T68" fmla="*/ 56 w 318"/>
                  <a:gd name="T69" fmla="*/ 17 h 18"/>
                  <a:gd name="T70" fmla="*/ 64 w 318"/>
                  <a:gd name="T71" fmla="*/ 12 h 18"/>
                  <a:gd name="T72" fmla="*/ 67 w 318"/>
                  <a:gd name="T73" fmla="*/ 0 h 18"/>
                  <a:gd name="T74" fmla="*/ 54 w 318"/>
                  <a:gd name="T75" fmla="*/ 12 h 18"/>
                  <a:gd name="T76" fmla="*/ 30 w 318"/>
                  <a:gd name="T77" fmla="*/ 12 h 18"/>
                  <a:gd name="T78" fmla="*/ 37 w 318"/>
                  <a:gd name="T79" fmla="*/ 17 h 18"/>
                  <a:gd name="T80" fmla="*/ 40 w 318"/>
                  <a:gd name="T81" fmla="*/ 12 h 18"/>
                  <a:gd name="T82" fmla="*/ 27 w 318"/>
                  <a:gd name="T83" fmla="*/ 0 h 18"/>
                  <a:gd name="T84" fmla="*/ 30 w 318"/>
                  <a:gd name="T85" fmla="*/ 12 h 18"/>
                  <a:gd name="T86" fmla="*/ 2 w 318"/>
                  <a:gd name="T87" fmla="*/ 17 h 18"/>
                  <a:gd name="T88" fmla="*/ 10 w 318"/>
                  <a:gd name="T89" fmla="*/ 12 h 18"/>
                  <a:gd name="T90" fmla="*/ 13 w 318"/>
                  <a:gd name="T91" fmla="*/ 0 h 18"/>
                  <a:gd name="T92" fmla="*/ 0 w 318"/>
                  <a:gd name="T93"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8" h="18">
                    <a:moveTo>
                      <a:pt x="276" y="18"/>
                    </a:moveTo>
                    <a:lnTo>
                      <a:pt x="312" y="18"/>
                    </a:lnTo>
                    <a:lnTo>
                      <a:pt x="318" y="0"/>
                    </a:lnTo>
                    <a:lnTo>
                      <a:pt x="270" y="0"/>
                    </a:lnTo>
                    <a:lnTo>
                      <a:pt x="276" y="18"/>
                    </a:lnTo>
                    <a:moveTo>
                      <a:pt x="246" y="12"/>
                    </a:moveTo>
                    <a:lnTo>
                      <a:pt x="246" y="17"/>
                    </a:lnTo>
                    <a:lnTo>
                      <a:pt x="254" y="17"/>
                    </a:lnTo>
                    <a:lnTo>
                      <a:pt x="254" y="12"/>
                    </a:lnTo>
                    <a:lnTo>
                      <a:pt x="257" y="12"/>
                    </a:lnTo>
                    <a:lnTo>
                      <a:pt x="257" y="0"/>
                    </a:lnTo>
                    <a:lnTo>
                      <a:pt x="243" y="0"/>
                    </a:lnTo>
                    <a:lnTo>
                      <a:pt x="243" y="12"/>
                    </a:lnTo>
                    <a:lnTo>
                      <a:pt x="246" y="12"/>
                    </a:lnTo>
                    <a:moveTo>
                      <a:pt x="219" y="12"/>
                    </a:moveTo>
                    <a:lnTo>
                      <a:pt x="219" y="17"/>
                    </a:lnTo>
                    <a:lnTo>
                      <a:pt x="227" y="17"/>
                    </a:lnTo>
                    <a:lnTo>
                      <a:pt x="227" y="12"/>
                    </a:lnTo>
                    <a:lnTo>
                      <a:pt x="230" y="12"/>
                    </a:lnTo>
                    <a:lnTo>
                      <a:pt x="230" y="0"/>
                    </a:lnTo>
                    <a:lnTo>
                      <a:pt x="216" y="0"/>
                    </a:lnTo>
                    <a:lnTo>
                      <a:pt x="216" y="12"/>
                    </a:lnTo>
                    <a:lnTo>
                      <a:pt x="219" y="12"/>
                    </a:lnTo>
                    <a:moveTo>
                      <a:pt x="192" y="12"/>
                    </a:moveTo>
                    <a:lnTo>
                      <a:pt x="192" y="17"/>
                    </a:lnTo>
                    <a:lnTo>
                      <a:pt x="200" y="17"/>
                    </a:lnTo>
                    <a:lnTo>
                      <a:pt x="200" y="12"/>
                    </a:lnTo>
                    <a:lnTo>
                      <a:pt x="203" y="12"/>
                    </a:lnTo>
                    <a:lnTo>
                      <a:pt x="203" y="0"/>
                    </a:lnTo>
                    <a:lnTo>
                      <a:pt x="189" y="0"/>
                    </a:lnTo>
                    <a:lnTo>
                      <a:pt x="189" y="12"/>
                    </a:lnTo>
                    <a:lnTo>
                      <a:pt x="192" y="12"/>
                    </a:lnTo>
                    <a:moveTo>
                      <a:pt x="165" y="12"/>
                    </a:moveTo>
                    <a:lnTo>
                      <a:pt x="165" y="17"/>
                    </a:lnTo>
                    <a:lnTo>
                      <a:pt x="173" y="17"/>
                    </a:lnTo>
                    <a:lnTo>
                      <a:pt x="173" y="12"/>
                    </a:lnTo>
                    <a:lnTo>
                      <a:pt x="175" y="12"/>
                    </a:lnTo>
                    <a:lnTo>
                      <a:pt x="175" y="0"/>
                    </a:lnTo>
                    <a:lnTo>
                      <a:pt x="162" y="0"/>
                    </a:lnTo>
                    <a:lnTo>
                      <a:pt x="162" y="12"/>
                    </a:lnTo>
                    <a:lnTo>
                      <a:pt x="165" y="12"/>
                    </a:lnTo>
                    <a:moveTo>
                      <a:pt x="138" y="12"/>
                    </a:moveTo>
                    <a:lnTo>
                      <a:pt x="138" y="17"/>
                    </a:lnTo>
                    <a:lnTo>
                      <a:pt x="146" y="17"/>
                    </a:lnTo>
                    <a:lnTo>
                      <a:pt x="146" y="12"/>
                    </a:lnTo>
                    <a:lnTo>
                      <a:pt x="148" y="12"/>
                    </a:lnTo>
                    <a:lnTo>
                      <a:pt x="148" y="0"/>
                    </a:lnTo>
                    <a:lnTo>
                      <a:pt x="135" y="0"/>
                    </a:lnTo>
                    <a:lnTo>
                      <a:pt x="135" y="12"/>
                    </a:lnTo>
                    <a:lnTo>
                      <a:pt x="138" y="12"/>
                    </a:lnTo>
                    <a:moveTo>
                      <a:pt x="111" y="12"/>
                    </a:moveTo>
                    <a:lnTo>
                      <a:pt x="111" y="17"/>
                    </a:lnTo>
                    <a:lnTo>
                      <a:pt x="119" y="17"/>
                    </a:lnTo>
                    <a:lnTo>
                      <a:pt x="119" y="12"/>
                    </a:lnTo>
                    <a:lnTo>
                      <a:pt x="122" y="12"/>
                    </a:lnTo>
                    <a:lnTo>
                      <a:pt x="122" y="0"/>
                    </a:lnTo>
                    <a:lnTo>
                      <a:pt x="108" y="0"/>
                    </a:lnTo>
                    <a:lnTo>
                      <a:pt x="108" y="12"/>
                    </a:lnTo>
                    <a:lnTo>
                      <a:pt x="111" y="12"/>
                    </a:lnTo>
                    <a:moveTo>
                      <a:pt x="83" y="12"/>
                    </a:moveTo>
                    <a:lnTo>
                      <a:pt x="83" y="17"/>
                    </a:lnTo>
                    <a:lnTo>
                      <a:pt x="92" y="17"/>
                    </a:lnTo>
                    <a:lnTo>
                      <a:pt x="92" y="12"/>
                    </a:lnTo>
                    <a:lnTo>
                      <a:pt x="94" y="12"/>
                    </a:lnTo>
                    <a:lnTo>
                      <a:pt x="94" y="0"/>
                    </a:lnTo>
                    <a:lnTo>
                      <a:pt x="81" y="0"/>
                    </a:lnTo>
                    <a:lnTo>
                      <a:pt x="81" y="12"/>
                    </a:lnTo>
                    <a:lnTo>
                      <a:pt x="83" y="12"/>
                    </a:lnTo>
                    <a:moveTo>
                      <a:pt x="56" y="12"/>
                    </a:moveTo>
                    <a:lnTo>
                      <a:pt x="56" y="17"/>
                    </a:lnTo>
                    <a:lnTo>
                      <a:pt x="64" y="17"/>
                    </a:lnTo>
                    <a:lnTo>
                      <a:pt x="64" y="12"/>
                    </a:lnTo>
                    <a:lnTo>
                      <a:pt x="67" y="12"/>
                    </a:lnTo>
                    <a:lnTo>
                      <a:pt x="67" y="0"/>
                    </a:lnTo>
                    <a:lnTo>
                      <a:pt x="54" y="0"/>
                    </a:lnTo>
                    <a:lnTo>
                      <a:pt x="54" y="12"/>
                    </a:lnTo>
                    <a:lnTo>
                      <a:pt x="56" y="12"/>
                    </a:lnTo>
                    <a:moveTo>
                      <a:pt x="30" y="12"/>
                    </a:moveTo>
                    <a:lnTo>
                      <a:pt x="30" y="17"/>
                    </a:lnTo>
                    <a:lnTo>
                      <a:pt x="37" y="17"/>
                    </a:lnTo>
                    <a:lnTo>
                      <a:pt x="37" y="12"/>
                    </a:lnTo>
                    <a:lnTo>
                      <a:pt x="40" y="12"/>
                    </a:lnTo>
                    <a:lnTo>
                      <a:pt x="40" y="0"/>
                    </a:lnTo>
                    <a:lnTo>
                      <a:pt x="27" y="0"/>
                    </a:lnTo>
                    <a:lnTo>
                      <a:pt x="27" y="12"/>
                    </a:lnTo>
                    <a:lnTo>
                      <a:pt x="30" y="12"/>
                    </a:lnTo>
                    <a:moveTo>
                      <a:pt x="2" y="12"/>
                    </a:moveTo>
                    <a:lnTo>
                      <a:pt x="2" y="17"/>
                    </a:lnTo>
                    <a:lnTo>
                      <a:pt x="10" y="17"/>
                    </a:lnTo>
                    <a:lnTo>
                      <a:pt x="10" y="12"/>
                    </a:lnTo>
                    <a:lnTo>
                      <a:pt x="13" y="12"/>
                    </a:lnTo>
                    <a:lnTo>
                      <a:pt x="13" y="0"/>
                    </a:lnTo>
                    <a:lnTo>
                      <a:pt x="0" y="0"/>
                    </a:lnTo>
                    <a:lnTo>
                      <a:pt x="0" y="12"/>
                    </a:lnTo>
                    <a:lnTo>
                      <a:pt x="2" y="12"/>
                    </a:ln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6" name="Freeform 1110"/>
              <p:cNvSpPr>
                <a:spLocks/>
              </p:cNvSpPr>
              <p:nvPr/>
            </p:nvSpPr>
            <p:spPr bwMode="auto">
              <a:xfrm>
                <a:off x="2222" y="1310"/>
                <a:ext cx="396" cy="114"/>
              </a:xfrm>
              <a:custGeom>
                <a:avLst/>
                <a:gdLst>
                  <a:gd name="T0" fmla="*/ 11 w 396"/>
                  <a:gd name="T1" fmla="*/ 114 h 114"/>
                  <a:gd name="T2" fmla="*/ 11 w 396"/>
                  <a:gd name="T3" fmla="*/ 104 h 114"/>
                  <a:gd name="T4" fmla="*/ 0 w 396"/>
                  <a:gd name="T5" fmla="*/ 104 h 114"/>
                  <a:gd name="T6" fmla="*/ 0 w 396"/>
                  <a:gd name="T7" fmla="*/ 38 h 114"/>
                  <a:gd name="T8" fmla="*/ 44 w 396"/>
                  <a:gd name="T9" fmla="*/ 0 h 114"/>
                  <a:gd name="T10" fmla="*/ 396 w 396"/>
                  <a:gd name="T11" fmla="*/ 0 h 114"/>
                  <a:gd name="T12" fmla="*/ 396 w 396"/>
                  <a:gd name="T13" fmla="*/ 66 h 114"/>
                  <a:gd name="T14" fmla="*/ 342 w 396"/>
                  <a:gd name="T15" fmla="*/ 114 h 114"/>
                  <a:gd name="T16" fmla="*/ 11 w 396"/>
                  <a:gd name="T17"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6" h="114">
                    <a:moveTo>
                      <a:pt x="11" y="114"/>
                    </a:moveTo>
                    <a:lnTo>
                      <a:pt x="11" y="104"/>
                    </a:lnTo>
                    <a:lnTo>
                      <a:pt x="0" y="104"/>
                    </a:lnTo>
                    <a:lnTo>
                      <a:pt x="0" y="38"/>
                    </a:lnTo>
                    <a:lnTo>
                      <a:pt x="44" y="0"/>
                    </a:lnTo>
                    <a:lnTo>
                      <a:pt x="396" y="0"/>
                    </a:lnTo>
                    <a:lnTo>
                      <a:pt x="396" y="66"/>
                    </a:lnTo>
                    <a:lnTo>
                      <a:pt x="342" y="114"/>
                    </a:lnTo>
                    <a:lnTo>
                      <a:pt x="11" y="114"/>
                    </a:ln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
          <p:nvSpPr>
            <p:cNvPr id="14" name="Line 1111"/>
            <p:cNvSpPr>
              <a:spLocks noChangeShapeType="1"/>
            </p:cNvSpPr>
            <p:nvPr/>
          </p:nvSpPr>
          <p:spPr bwMode="auto">
            <a:xfrm flipH="1">
              <a:off x="1247" y="2240"/>
              <a:ext cx="544" cy="0"/>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5" name="Rectangle 1112"/>
            <p:cNvSpPr>
              <a:spLocks noChangeArrowheads="1"/>
            </p:cNvSpPr>
            <p:nvPr/>
          </p:nvSpPr>
          <p:spPr bwMode="auto">
            <a:xfrm>
              <a:off x="1770" y="2383"/>
              <a:ext cx="54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kumimoji="0" lang="zh-CN" altLang="en-US" sz="1800" b="0">
                  <a:latin typeface="Arial" charset="0"/>
                </a:rPr>
                <a:t>编码器</a:t>
              </a:r>
            </a:p>
          </p:txBody>
        </p:sp>
        <p:sp>
          <p:nvSpPr>
            <p:cNvPr id="16" name="Line 1113"/>
            <p:cNvSpPr>
              <a:spLocks noChangeShapeType="1"/>
            </p:cNvSpPr>
            <p:nvPr/>
          </p:nvSpPr>
          <p:spPr bwMode="auto">
            <a:xfrm flipH="1">
              <a:off x="2381" y="2232"/>
              <a:ext cx="817" cy="0"/>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pic>
          <p:nvPicPr>
            <p:cNvPr id="17" name="Picture 1114" descr="1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6" y="1142"/>
              <a:ext cx="771" cy="428"/>
            </a:xfrm>
            <a:prstGeom prst="rect">
              <a:avLst/>
            </a:prstGeom>
            <a:noFill/>
            <a:extLst>
              <a:ext uri="{909E8E84-426E-40DD-AFC4-6F175D3DCCD1}">
                <a14:hiddenFill xmlns:a14="http://schemas.microsoft.com/office/drawing/2010/main">
                  <a:solidFill>
                    <a:srgbClr val="FFFFFF"/>
                  </a:solidFill>
                </a14:hiddenFill>
              </a:ext>
            </a:extLst>
          </p:spPr>
        </p:pic>
        <p:sp>
          <p:nvSpPr>
            <p:cNvPr id="18" name="Line 1115"/>
            <p:cNvSpPr>
              <a:spLocks noChangeShapeType="1"/>
            </p:cNvSpPr>
            <p:nvPr/>
          </p:nvSpPr>
          <p:spPr bwMode="auto">
            <a:xfrm flipH="1">
              <a:off x="1247" y="1343"/>
              <a:ext cx="907" cy="0"/>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19" name="Group 1116"/>
            <p:cNvGrpSpPr>
              <a:grpSpLocks/>
            </p:cNvGrpSpPr>
            <p:nvPr/>
          </p:nvGrpSpPr>
          <p:grpSpPr bwMode="auto">
            <a:xfrm>
              <a:off x="2064" y="1071"/>
              <a:ext cx="2222" cy="590"/>
              <a:chOff x="2336" y="1298"/>
              <a:chExt cx="2222" cy="1089"/>
            </a:xfrm>
          </p:grpSpPr>
          <p:sp>
            <p:nvSpPr>
              <p:cNvPr id="59" name="Freeform 1117"/>
              <p:cNvSpPr>
                <a:spLocks/>
              </p:cNvSpPr>
              <p:nvPr/>
            </p:nvSpPr>
            <p:spPr bwMode="auto">
              <a:xfrm>
                <a:off x="4283" y="1522"/>
                <a:ext cx="157" cy="163"/>
              </a:xfrm>
              <a:custGeom>
                <a:avLst/>
                <a:gdLst>
                  <a:gd name="T0" fmla="*/ 0 w 164"/>
                  <a:gd name="T1" fmla="*/ 99 h 99"/>
                  <a:gd name="T2" fmla="*/ 20 w 164"/>
                  <a:gd name="T3" fmla="*/ 48 h 99"/>
                  <a:gd name="T4" fmla="*/ 0 w 164"/>
                  <a:gd name="T5" fmla="*/ 0 h 99"/>
                  <a:gd name="T6" fmla="*/ 164 w 164"/>
                  <a:gd name="T7" fmla="*/ 48 h 99"/>
                  <a:gd name="T8" fmla="*/ 0 w 164"/>
                  <a:gd name="T9" fmla="*/ 99 h 99"/>
                </a:gdLst>
                <a:ahLst/>
                <a:cxnLst>
                  <a:cxn ang="0">
                    <a:pos x="T0" y="T1"/>
                  </a:cxn>
                  <a:cxn ang="0">
                    <a:pos x="T2" y="T3"/>
                  </a:cxn>
                  <a:cxn ang="0">
                    <a:pos x="T4" y="T5"/>
                  </a:cxn>
                  <a:cxn ang="0">
                    <a:pos x="T6" y="T7"/>
                  </a:cxn>
                  <a:cxn ang="0">
                    <a:pos x="T8" y="T9"/>
                  </a:cxn>
                </a:cxnLst>
                <a:rect l="0" t="0" r="r" b="b"/>
                <a:pathLst>
                  <a:path w="164" h="99">
                    <a:moveTo>
                      <a:pt x="0" y="99"/>
                    </a:moveTo>
                    <a:lnTo>
                      <a:pt x="20" y="48"/>
                    </a:lnTo>
                    <a:lnTo>
                      <a:pt x="0" y="0"/>
                    </a:lnTo>
                    <a:lnTo>
                      <a:pt x="164" y="48"/>
                    </a:lnTo>
                    <a:lnTo>
                      <a:pt x="0" y="99"/>
                    </a:lnTo>
                    <a:close/>
                  </a:path>
                </a:pathLst>
              </a:custGeom>
              <a:solidFill>
                <a:srgbClr val="B50069"/>
              </a:solidFill>
              <a:ln w="12700">
                <a:solidFill>
                  <a:srgbClr val="000000"/>
                </a:solidFill>
                <a:prstDash val="solid"/>
                <a:round/>
                <a:headEnd/>
                <a:tailEnd/>
              </a:ln>
            </p:spPr>
            <p:txBody>
              <a:bodyPr/>
              <a:lstStyle/>
              <a:p>
                <a:endParaRPr lang="zh-CN" altLang="en-US"/>
              </a:p>
            </p:txBody>
          </p:sp>
          <p:sp>
            <p:nvSpPr>
              <p:cNvPr id="60" name="Freeform 1118"/>
              <p:cNvSpPr>
                <a:spLocks/>
              </p:cNvSpPr>
              <p:nvPr/>
            </p:nvSpPr>
            <p:spPr bwMode="auto">
              <a:xfrm>
                <a:off x="2373" y="1966"/>
                <a:ext cx="155" cy="161"/>
              </a:xfrm>
              <a:custGeom>
                <a:avLst/>
                <a:gdLst>
                  <a:gd name="T0" fmla="*/ 161 w 161"/>
                  <a:gd name="T1" fmla="*/ 0 h 96"/>
                  <a:gd name="T2" fmla="*/ 141 w 161"/>
                  <a:gd name="T3" fmla="*/ 48 h 96"/>
                  <a:gd name="T4" fmla="*/ 161 w 161"/>
                  <a:gd name="T5" fmla="*/ 96 h 96"/>
                  <a:gd name="T6" fmla="*/ 0 w 161"/>
                  <a:gd name="T7" fmla="*/ 48 h 96"/>
                  <a:gd name="T8" fmla="*/ 161 w 161"/>
                  <a:gd name="T9" fmla="*/ 0 h 96"/>
                </a:gdLst>
                <a:ahLst/>
                <a:cxnLst>
                  <a:cxn ang="0">
                    <a:pos x="T0" y="T1"/>
                  </a:cxn>
                  <a:cxn ang="0">
                    <a:pos x="T2" y="T3"/>
                  </a:cxn>
                  <a:cxn ang="0">
                    <a:pos x="T4" y="T5"/>
                  </a:cxn>
                  <a:cxn ang="0">
                    <a:pos x="T6" y="T7"/>
                  </a:cxn>
                  <a:cxn ang="0">
                    <a:pos x="T8" y="T9"/>
                  </a:cxn>
                </a:cxnLst>
                <a:rect l="0" t="0" r="r" b="b"/>
                <a:pathLst>
                  <a:path w="161" h="96">
                    <a:moveTo>
                      <a:pt x="161" y="0"/>
                    </a:moveTo>
                    <a:lnTo>
                      <a:pt x="141" y="48"/>
                    </a:lnTo>
                    <a:lnTo>
                      <a:pt x="161" y="96"/>
                    </a:lnTo>
                    <a:lnTo>
                      <a:pt x="0" y="48"/>
                    </a:lnTo>
                    <a:lnTo>
                      <a:pt x="161" y="0"/>
                    </a:lnTo>
                    <a:close/>
                  </a:path>
                </a:pathLst>
              </a:custGeom>
              <a:solidFill>
                <a:srgbClr val="B50069"/>
              </a:solidFill>
              <a:ln w="12700">
                <a:solidFill>
                  <a:srgbClr val="000000"/>
                </a:solidFill>
                <a:prstDash val="solid"/>
                <a:round/>
                <a:headEnd/>
                <a:tailEnd/>
              </a:ln>
            </p:spPr>
            <p:txBody>
              <a:bodyPr/>
              <a:lstStyle/>
              <a:p>
                <a:endParaRPr lang="zh-CN" altLang="en-US"/>
              </a:p>
            </p:txBody>
          </p:sp>
          <p:sp>
            <p:nvSpPr>
              <p:cNvPr id="61" name="Rectangle 1119"/>
              <p:cNvSpPr>
                <a:spLocks noChangeArrowheads="1"/>
              </p:cNvSpPr>
              <p:nvPr/>
            </p:nvSpPr>
            <p:spPr bwMode="auto">
              <a:xfrm>
                <a:off x="3030" y="1382"/>
                <a:ext cx="710"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zh-CN" altLang="en-US"/>
              </a:p>
            </p:txBody>
          </p:sp>
          <p:sp>
            <p:nvSpPr>
              <p:cNvPr id="62" name="Oval 1120"/>
              <p:cNvSpPr>
                <a:spLocks noChangeArrowheads="1"/>
              </p:cNvSpPr>
              <p:nvPr/>
            </p:nvSpPr>
            <p:spPr bwMode="auto">
              <a:xfrm>
                <a:off x="2336" y="1302"/>
                <a:ext cx="227" cy="1068"/>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3" name="Oval 1121"/>
              <p:cNvSpPr>
                <a:spLocks noChangeArrowheads="1"/>
              </p:cNvSpPr>
              <p:nvPr/>
            </p:nvSpPr>
            <p:spPr bwMode="auto">
              <a:xfrm>
                <a:off x="4391" y="1302"/>
                <a:ext cx="167" cy="1085"/>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 name="Line 1122"/>
              <p:cNvSpPr>
                <a:spLocks noChangeShapeType="1"/>
              </p:cNvSpPr>
              <p:nvPr/>
            </p:nvSpPr>
            <p:spPr bwMode="auto">
              <a:xfrm>
                <a:off x="2435" y="1298"/>
                <a:ext cx="2038"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5" name="Line 1123"/>
              <p:cNvSpPr>
                <a:spLocks noChangeShapeType="1"/>
              </p:cNvSpPr>
              <p:nvPr/>
            </p:nvSpPr>
            <p:spPr bwMode="auto">
              <a:xfrm>
                <a:off x="2444" y="2370"/>
                <a:ext cx="2022"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6" name="Line 1124"/>
              <p:cNvSpPr>
                <a:spLocks noChangeShapeType="1"/>
              </p:cNvSpPr>
              <p:nvPr/>
            </p:nvSpPr>
            <p:spPr bwMode="auto">
              <a:xfrm>
                <a:off x="2372" y="1602"/>
                <a:ext cx="1961" cy="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7" name="Line 1125"/>
              <p:cNvSpPr>
                <a:spLocks noChangeShapeType="1"/>
              </p:cNvSpPr>
              <p:nvPr/>
            </p:nvSpPr>
            <p:spPr bwMode="auto">
              <a:xfrm>
                <a:off x="2481" y="2048"/>
                <a:ext cx="1964"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20" name="AutoShape 1126"/>
            <p:cNvSpPr>
              <a:spLocks noChangeArrowheads="1"/>
            </p:cNvSpPr>
            <p:nvPr/>
          </p:nvSpPr>
          <p:spPr bwMode="auto">
            <a:xfrm>
              <a:off x="2381" y="618"/>
              <a:ext cx="1383" cy="408"/>
            </a:xfrm>
            <a:prstGeom prst="wedgeEllipseCallout">
              <a:avLst>
                <a:gd name="adj1" fmla="val -18838"/>
                <a:gd name="adj2" fmla="val 115194"/>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1600">
                  <a:solidFill>
                    <a:srgbClr val="996600"/>
                  </a:solidFill>
                  <a:ea typeface="楷体_GB2312" pitchFamily="49" charset="-122"/>
                </a:rPr>
                <a:t>传输带宽</a:t>
              </a:r>
            </a:p>
            <a:p>
              <a:pPr algn="ctr"/>
              <a:r>
                <a:rPr lang="zh-CN" altLang="en-US" sz="1600">
                  <a:solidFill>
                    <a:srgbClr val="996600"/>
                  </a:solidFill>
                  <a:ea typeface="楷体_GB2312" pitchFamily="49" charset="-122"/>
                </a:rPr>
                <a:t>要求100</a:t>
              </a:r>
              <a:r>
                <a:rPr lang="en-US" altLang="zh-CN" sz="1600">
                  <a:solidFill>
                    <a:srgbClr val="996600"/>
                  </a:solidFill>
                  <a:ea typeface="楷体_GB2312" pitchFamily="49" charset="-122"/>
                </a:rPr>
                <a:t>Mhz</a:t>
              </a:r>
              <a:r>
                <a:rPr lang="zh-CN" altLang="en-US" sz="1600">
                  <a:solidFill>
                    <a:srgbClr val="996600"/>
                  </a:solidFill>
                  <a:ea typeface="楷体_GB2312" pitchFamily="49" charset="-122"/>
                </a:rPr>
                <a:t>左右</a:t>
              </a:r>
            </a:p>
          </p:txBody>
        </p:sp>
        <p:sp>
          <p:nvSpPr>
            <p:cNvPr id="21" name="AutoShape 1127"/>
            <p:cNvSpPr>
              <a:spLocks noChangeArrowheads="1"/>
            </p:cNvSpPr>
            <p:nvPr/>
          </p:nvSpPr>
          <p:spPr bwMode="auto">
            <a:xfrm>
              <a:off x="3198" y="1661"/>
              <a:ext cx="1246" cy="409"/>
            </a:xfrm>
            <a:prstGeom prst="wedgeEllipseCallout">
              <a:avLst>
                <a:gd name="adj1" fmla="val -26884"/>
                <a:gd name="adj2" fmla="val 101343"/>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1600">
                  <a:solidFill>
                    <a:srgbClr val="996600"/>
                  </a:solidFill>
                  <a:ea typeface="楷体_GB2312" pitchFamily="49" charset="-122"/>
                </a:rPr>
                <a:t>传输带宽</a:t>
              </a:r>
            </a:p>
            <a:p>
              <a:pPr algn="ctr"/>
              <a:r>
                <a:rPr lang="zh-CN" altLang="en-US" sz="1600">
                  <a:solidFill>
                    <a:srgbClr val="996600"/>
                  </a:solidFill>
                  <a:ea typeface="楷体_GB2312" pitchFamily="49" charset="-122"/>
                </a:rPr>
                <a:t>只要求3</a:t>
              </a:r>
              <a:r>
                <a:rPr lang="en-US" altLang="zh-CN" sz="1600">
                  <a:solidFill>
                    <a:srgbClr val="996600"/>
                  </a:solidFill>
                  <a:ea typeface="楷体_GB2312" pitchFamily="49" charset="-122"/>
                </a:rPr>
                <a:t>Mhz</a:t>
              </a:r>
              <a:r>
                <a:rPr lang="zh-CN" altLang="en-US" sz="1600">
                  <a:solidFill>
                    <a:srgbClr val="996600"/>
                  </a:solidFill>
                  <a:ea typeface="楷体_GB2312" pitchFamily="49" charset="-122"/>
                </a:rPr>
                <a:t>左右</a:t>
              </a:r>
            </a:p>
          </p:txBody>
        </p:sp>
        <p:sp>
          <p:nvSpPr>
            <p:cNvPr id="22" name="Line 1128"/>
            <p:cNvSpPr>
              <a:spLocks noChangeShapeType="1"/>
            </p:cNvSpPr>
            <p:nvPr/>
          </p:nvSpPr>
          <p:spPr bwMode="auto">
            <a:xfrm flipH="1">
              <a:off x="4195" y="1343"/>
              <a:ext cx="545" cy="0"/>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pic>
          <p:nvPicPr>
            <p:cNvPr id="23" name="Picture 1129" descr="1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6" y="2066"/>
              <a:ext cx="771" cy="42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130" descr="12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00" y="2121"/>
              <a:ext cx="363" cy="202"/>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roup 1131"/>
            <p:cNvGrpSpPr>
              <a:grpSpLocks/>
            </p:cNvGrpSpPr>
            <p:nvPr/>
          </p:nvGrpSpPr>
          <p:grpSpPr bwMode="auto">
            <a:xfrm>
              <a:off x="4820" y="2070"/>
              <a:ext cx="600" cy="260"/>
              <a:chOff x="2222" y="1310"/>
              <a:chExt cx="396" cy="114"/>
            </a:xfrm>
          </p:grpSpPr>
          <p:sp>
            <p:nvSpPr>
              <p:cNvPr id="40" name="Freeform 1132"/>
              <p:cNvSpPr>
                <a:spLocks noEditPoints="1"/>
              </p:cNvSpPr>
              <p:nvPr/>
            </p:nvSpPr>
            <p:spPr bwMode="auto">
              <a:xfrm>
                <a:off x="2233" y="1310"/>
                <a:ext cx="385" cy="114"/>
              </a:xfrm>
              <a:custGeom>
                <a:avLst/>
                <a:gdLst>
                  <a:gd name="T0" fmla="*/ 331 w 385"/>
                  <a:gd name="T1" fmla="*/ 114 h 114"/>
                  <a:gd name="T2" fmla="*/ 363 w 385"/>
                  <a:gd name="T3" fmla="*/ 85 h 114"/>
                  <a:gd name="T4" fmla="*/ 341 w 385"/>
                  <a:gd name="T5" fmla="*/ 104 h 114"/>
                  <a:gd name="T6" fmla="*/ 331 w 385"/>
                  <a:gd name="T7" fmla="*/ 104 h 114"/>
                  <a:gd name="T8" fmla="*/ 331 w 385"/>
                  <a:gd name="T9" fmla="*/ 114 h 114"/>
                  <a:gd name="T10" fmla="*/ 0 w 385"/>
                  <a:gd name="T11" fmla="*/ 114 h 114"/>
                  <a:gd name="T12" fmla="*/ 331 w 385"/>
                  <a:gd name="T13" fmla="*/ 114 h 114"/>
                  <a:gd name="T14" fmla="*/ 331 w 385"/>
                  <a:gd name="T15" fmla="*/ 104 h 114"/>
                  <a:gd name="T16" fmla="*/ 0 w 385"/>
                  <a:gd name="T17" fmla="*/ 104 h 114"/>
                  <a:gd name="T18" fmla="*/ 0 w 385"/>
                  <a:gd name="T19" fmla="*/ 114 h 114"/>
                  <a:gd name="T20" fmla="*/ 385 w 385"/>
                  <a:gd name="T21" fmla="*/ 0 h 114"/>
                  <a:gd name="T22" fmla="*/ 385 w 385"/>
                  <a:gd name="T23" fmla="*/ 66 h 114"/>
                  <a:gd name="T24" fmla="*/ 341 w 385"/>
                  <a:gd name="T25" fmla="*/ 104 h 114"/>
                  <a:gd name="T26" fmla="*/ 341 w 385"/>
                  <a:gd name="T27" fmla="*/ 38 h 114"/>
                  <a:gd name="T28" fmla="*/ 385 w 385"/>
                  <a:gd name="T29"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5" h="114">
                    <a:moveTo>
                      <a:pt x="331" y="114"/>
                    </a:moveTo>
                    <a:lnTo>
                      <a:pt x="363" y="85"/>
                    </a:lnTo>
                    <a:lnTo>
                      <a:pt x="341" y="104"/>
                    </a:lnTo>
                    <a:lnTo>
                      <a:pt x="331" y="104"/>
                    </a:lnTo>
                    <a:lnTo>
                      <a:pt x="331" y="114"/>
                    </a:lnTo>
                    <a:close/>
                    <a:moveTo>
                      <a:pt x="0" y="114"/>
                    </a:moveTo>
                    <a:lnTo>
                      <a:pt x="331" y="114"/>
                    </a:lnTo>
                    <a:lnTo>
                      <a:pt x="331" y="104"/>
                    </a:lnTo>
                    <a:lnTo>
                      <a:pt x="0" y="104"/>
                    </a:lnTo>
                    <a:lnTo>
                      <a:pt x="0" y="114"/>
                    </a:lnTo>
                    <a:close/>
                    <a:moveTo>
                      <a:pt x="385" y="0"/>
                    </a:moveTo>
                    <a:lnTo>
                      <a:pt x="385" y="66"/>
                    </a:lnTo>
                    <a:lnTo>
                      <a:pt x="341" y="104"/>
                    </a:lnTo>
                    <a:lnTo>
                      <a:pt x="341" y="38"/>
                    </a:lnTo>
                    <a:lnTo>
                      <a:pt x="385" y="0"/>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1" name="Freeform 1133"/>
              <p:cNvSpPr>
                <a:spLocks/>
              </p:cNvSpPr>
              <p:nvPr/>
            </p:nvSpPr>
            <p:spPr bwMode="auto">
              <a:xfrm>
                <a:off x="2222" y="1310"/>
                <a:ext cx="396" cy="38"/>
              </a:xfrm>
              <a:custGeom>
                <a:avLst/>
                <a:gdLst>
                  <a:gd name="T0" fmla="*/ 0 w 396"/>
                  <a:gd name="T1" fmla="*/ 38 h 38"/>
                  <a:gd name="T2" fmla="*/ 44 w 396"/>
                  <a:gd name="T3" fmla="*/ 0 h 38"/>
                  <a:gd name="T4" fmla="*/ 396 w 396"/>
                  <a:gd name="T5" fmla="*/ 0 h 38"/>
                  <a:gd name="T6" fmla="*/ 352 w 396"/>
                  <a:gd name="T7" fmla="*/ 38 h 38"/>
                  <a:gd name="T8" fmla="*/ 0 w 396"/>
                  <a:gd name="T9" fmla="*/ 38 h 38"/>
                </a:gdLst>
                <a:ahLst/>
                <a:cxnLst>
                  <a:cxn ang="0">
                    <a:pos x="T0" y="T1"/>
                  </a:cxn>
                  <a:cxn ang="0">
                    <a:pos x="T2" y="T3"/>
                  </a:cxn>
                  <a:cxn ang="0">
                    <a:pos x="T4" y="T5"/>
                  </a:cxn>
                  <a:cxn ang="0">
                    <a:pos x="T6" y="T7"/>
                  </a:cxn>
                  <a:cxn ang="0">
                    <a:pos x="T8" y="T9"/>
                  </a:cxn>
                </a:cxnLst>
                <a:rect l="0" t="0" r="r" b="b"/>
                <a:pathLst>
                  <a:path w="396" h="38">
                    <a:moveTo>
                      <a:pt x="0" y="38"/>
                    </a:moveTo>
                    <a:lnTo>
                      <a:pt x="44" y="0"/>
                    </a:lnTo>
                    <a:lnTo>
                      <a:pt x="396" y="0"/>
                    </a:lnTo>
                    <a:lnTo>
                      <a:pt x="352" y="38"/>
                    </a:lnTo>
                    <a:lnTo>
                      <a:pt x="0" y="38"/>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2" name="Rectangle 1134"/>
              <p:cNvSpPr>
                <a:spLocks noChangeArrowheads="1"/>
              </p:cNvSpPr>
              <p:nvPr/>
            </p:nvSpPr>
            <p:spPr bwMode="auto">
              <a:xfrm>
                <a:off x="2222" y="1348"/>
                <a:ext cx="352" cy="6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3" name="Rectangle 1135"/>
              <p:cNvSpPr>
                <a:spLocks noChangeArrowheads="1"/>
              </p:cNvSpPr>
              <p:nvPr/>
            </p:nvSpPr>
            <p:spPr bwMode="auto">
              <a:xfrm>
                <a:off x="2222" y="1348"/>
                <a:ext cx="352" cy="66"/>
              </a:xfrm>
              <a:prstGeom prst="rect">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4" name="Rectangle 1136"/>
              <p:cNvSpPr>
                <a:spLocks noChangeArrowheads="1"/>
              </p:cNvSpPr>
              <p:nvPr/>
            </p:nvSpPr>
            <p:spPr bwMode="auto">
              <a:xfrm>
                <a:off x="2228" y="1386"/>
                <a:ext cx="341" cy="24"/>
              </a:xfrm>
              <a:prstGeom prst="rect">
                <a:avLst/>
              </a:prstGeom>
              <a:solidFill>
                <a:srgbClr val="DBDA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pic>
            <p:nvPicPr>
              <p:cNvPr id="45" name="Picture 11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7" y="1369"/>
                <a:ext cx="8"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11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7" y="1357"/>
                <a:ext cx="8"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11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8" y="1369"/>
                <a:ext cx="8"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11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8" y="1357"/>
                <a:ext cx="8"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11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9" y="1369"/>
                <a:ext cx="7"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11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9" y="1357"/>
                <a:ext cx="7"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114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70" y="1369"/>
                <a:ext cx="7"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114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0" y="1357"/>
                <a:ext cx="7"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Rectangle 1145"/>
              <p:cNvSpPr>
                <a:spLocks noChangeArrowheads="1"/>
              </p:cNvSpPr>
              <p:nvPr/>
            </p:nvSpPr>
            <p:spPr bwMode="auto">
              <a:xfrm>
                <a:off x="2241" y="1387"/>
                <a:ext cx="319" cy="6"/>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4" name="Rectangle 1146"/>
              <p:cNvSpPr>
                <a:spLocks noChangeArrowheads="1"/>
              </p:cNvSpPr>
              <p:nvPr/>
            </p:nvSpPr>
            <p:spPr bwMode="auto">
              <a:xfrm>
                <a:off x="2241" y="1393"/>
                <a:ext cx="319" cy="6"/>
              </a:xfrm>
              <a:prstGeom prst="rect">
                <a:avLst/>
              </a:prstGeom>
              <a:solidFill>
                <a:srgbClr val="C2C2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5" name="Rectangle 1147"/>
              <p:cNvSpPr>
                <a:spLocks noChangeArrowheads="1"/>
              </p:cNvSpPr>
              <p:nvPr/>
            </p:nvSpPr>
            <p:spPr bwMode="auto">
              <a:xfrm>
                <a:off x="2241" y="1399"/>
                <a:ext cx="319" cy="6"/>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6" name="Rectangle 1148"/>
              <p:cNvSpPr>
                <a:spLocks noChangeArrowheads="1"/>
              </p:cNvSpPr>
              <p:nvPr/>
            </p:nvSpPr>
            <p:spPr bwMode="auto">
              <a:xfrm>
                <a:off x="2241" y="1405"/>
                <a:ext cx="319" cy="6"/>
              </a:xfrm>
              <a:prstGeom prst="rect">
                <a:avLst/>
              </a:prstGeom>
              <a:solidFill>
                <a:srgbClr val="D6D6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7" name="Freeform 1149"/>
              <p:cNvSpPr>
                <a:spLocks noEditPoints="1"/>
              </p:cNvSpPr>
              <p:nvPr/>
            </p:nvSpPr>
            <p:spPr bwMode="auto">
              <a:xfrm>
                <a:off x="2243" y="1389"/>
                <a:ext cx="318" cy="18"/>
              </a:xfrm>
              <a:custGeom>
                <a:avLst/>
                <a:gdLst>
                  <a:gd name="T0" fmla="*/ 312 w 318"/>
                  <a:gd name="T1" fmla="*/ 18 h 18"/>
                  <a:gd name="T2" fmla="*/ 270 w 318"/>
                  <a:gd name="T3" fmla="*/ 0 h 18"/>
                  <a:gd name="T4" fmla="*/ 246 w 318"/>
                  <a:gd name="T5" fmla="*/ 12 h 18"/>
                  <a:gd name="T6" fmla="*/ 254 w 318"/>
                  <a:gd name="T7" fmla="*/ 17 h 18"/>
                  <a:gd name="T8" fmla="*/ 257 w 318"/>
                  <a:gd name="T9" fmla="*/ 12 h 18"/>
                  <a:gd name="T10" fmla="*/ 243 w 318"/>
                  <a:gd name="T11" fmla="*/ 0 h 18"/>
                  <a:gd name="T12" fmla="*/ 246 w 318"/>
                  <a:gd name="T13" fmla="*/ 12 h 18"/>
                  <a:gd name="T14" fmla="*/ 219 w 318"/>
                  <a:gd name="T15" fmla="*/ 17 h 18"/>
                  <a:gd name="T16" fmla="*/ 227 w 318"/>
                  <a:gd name="T17" fmla="*/ 12 h 18"/>
                  <a:gd name="T18" fmla="*/ 230 w 318"/>
                  <a:gd name="T19" fmla="*/ 0 h 18"/>
                  <a:gd name="T20" fmla="*/ 216 w 318"/>
                  <a:gd name="T21" fmla="*/ 12 h 18"/>
                  <a:gd name="T22" fmla="*/ 192 w 318"/>
                  <a:gd name="T23" fmla="*/ 12 h 18"/>
                  <a:gd name="T24" fmla="*/ 200 w 318"/>
                  <a:gd name="T25" fmla="*/ 17 h 18"/>
                  <a:gd name="T26" fmla="*/ 203 w 318"/>
                  <a:gd name="T27" fmla="*/ 12 h 18"/>
                  <a:gd name="T28" fmla="*/ 189 w 318"/>
                  <a:gd name="T29" fmla="*/ 0 h 18"/>
                  <a:gd name="T30" fmla="*/ 192 w 318"/>
                  <a:gd name="T31" fmla="*/ 12 h 18"/>
                  <a:gd name="T32" fmla="*/ 165 w 318"/>
                  <a:gd name="T33" fmla="*/ 17 h 18"/>
                  <a:gd name="T34" fmla="*/ 173 w 318"/>
                  <a:gd name="T35" fmla="*/ 12 h 18"/>
                  <a:gd name="T36" fmla="*/ 175 w 318"/>
                  <a:gd name="T37" fmla="*/ 0 h 18"/>
                  <a:gd name="T38" fmla="*/ 162 w 318"/>
                  <a:gd name="T39" fmla="*/ 12 h 18"/>
                  <a:gd name="T40" fmla="*/ 138 w 318"/>
                  <a:gd name="T41" fmla="*/ 12 h 18"/>
                  <a:gd name="T42" fmla="*/ 146 w 318"/>
                  <a:gd name="T43" fmla="*/ 17 h 18"/>
                  <a:gd name="T44" fmla="*/ 148 w 318"/>
                  <a:gd name="T45" fmla="*/ 12 h 18"/>
                  <a:gd name="T46" fmla="*/ 135 w 318"/>
                  <a:gd name="T47" fmla="*/ 0 h 18"/>
                  <a:gd name="T48" fmla="*/ 138 w 318"/>
                  <a:gd name="T49" fmla="*/ 12 h 18"/>
                  <a:gd name="T50" fmla="*/ 111 w 318"/>
                  <a:gd name="T51" fmla="*/ 17 h 18"/>
                  <a:gd name="T52" fmla="*/ 119 w 318"/>
                  <a:gd name="T53" fmla="*/ 12 h 18"/>
                  <a:gd name="T54" fmla="*/ 122 w 318"/>
                  <a:gd name="T55" fmla="*/ 0 h 18"/>
                  <a:gd name="T56" fmla="*/ 108 w 318"/>
                  <a:gd name="T57" fmla="*/ 12 h 18"/>
                  <a:gd name="T58" fmla="*/ 83 w 318"/>
                  <a:gd name="T59" fmla="*/ 12 h 18"/>
                  <a:gd name="T60" fmla="*/ 92 w 318"/>
                  <a:gd name="T61" fmla="*/ 17 h 18"/>
                  <a:gd name="T62" fmla="*/ 94 w 318"/>
                  <a:gd name="T63" fmla="*/ 12 h 18"/>
                  <a:gd name="T64" fmla="*/ 81 w 318"/>
                  <a:gd name="T65" fmla="*/ 0 h 18"/>
                  <a:gd name="T66" fmla="*/ 83 w 318"/>
                  <a:gd name="T67" fmla="*/ 12 h 18"/>
                  <a:gd name="T68" fmla="*/ 56 w 318"/>
                  <a:gd name="T69" fmla="*/ 17 h 18"/>
                  <a:gd name="T70" fmla="*/ 64 w 318"/>
                  <a:gd name="T71" fmla="*/ 12 h 18"/>
                  <a:gd name="T72" fmla="*/ 67 w 318"/>
                  <a:gd name="T73" fmla="*/ 0 h 18"/>
                  <a:gd name="T74" fmla="*/ 54 w 318"/>
                  <a:gd name="T75" fmla="*/ 12 h 18"/>
                  <a:gd name="T76" fmla="*/ 30 w 318"/>
                  <a:gd name="T77" fmla="*/ 12 h 18"/>
                  <a:gd name="T78" fmla="*/ 37 w 318"/>
                  <a:gd name="T79" fmla="*/ 17 h 18"/>
                  <a:gd name="T80" fmla="*/ 40 w 318"/>
                  <a:gd name="T81" fmla="*/ 12 h 18"/>
                  <a:gd name="T82" fmla="*/ 27 w 318"/>
                  <a:gd name="T83" fmla="*/ 0 h 18"/>
                  <a:gd name="T84" fmla="*/ 30 w 318"/>
                  <a:gd name="T85" fmla="*/ 12 h 18"/>
                  <a:gd name="T86" fmla="*/ 2 w 318"/>
                  <a:gd name="T87" fmla="*/ 17 h 18"/>
                  <a:gd name="T88" fmla="*/ 10 w 318"/>
                  <a:gd name="T89" fmla="*/ 12 h 18"/>
                  <a:gd name="T90" fmla="*/ 13 w 318"/>
                  <a:gd name="T91" fmla="*/ 0 h 18"/>
                  <a:gd name="T92" fmla="*/ 0 w 318"/>
                  <a:gd name="T93"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8" h="18">
                    <a:moveTo>
                      <a:pt x="276" y="18"/>
                    </a:moveTo>
                    <a:lnTo>
                      <a:pt x="312" y="18"/>
                    </a:lnTo>
                    <a:lnTo>
                      <a:pt x="318" y="0"/>
                    </a:lnTo>
                    <a:lnTo>
                      <a:pt x="270" y="0"/>
                    </a:lnTo>
                    <a:lnTo>
                      <a:pt x="276" y="18"/>
                    </a:lnTo>
                    <a:moveTo>
                      <a:pt x="246" y="12"/>
                    </a:moveTo>
                    <a:lnTo>
                      <a:pt x="246" y="17"/>
                    </a:lnTo>
                    <a:lnTo>
                      <a:pt x="254" y="17"/>
                    </a:lnTo>
                    <a:lnTo>
                      <a:pt x="254" y="12"/>
                    </a:lnTo>
                    <a:lnTo>
                      <a:pt x="257" y="12"/>
                    </a:lnTo>
                    <a:lnTo>
                      <a:pt x="257" y="0"/>
                    </a:lnTo>
                    <a:lnTo>
                      <a:pt x="243" y="0"/>
                    </a:lnTo>
                    <a:lnTo>
                      <a:pt x="243" y="12"/>
                    </a:lnTo>
                    <a:lnTo>
                      <a:pt x="246" y="12"/>
                    </a:lnTo>
                    <a:moveTo>
                      <a:pt x="219" y="12"/>
                    </a:moveTo>
                    <a:lnTo>
                      <a:pt x="219" y="17"/>
                    </a:lnTo>
                    <a:lnTo>
                      <a:pt x="227" y="17"/>
                    </a:lnTo>
                    <a:lnTo>
                      <a:pt x="227" y="12"/>
                    </a:lnTo>
                    <a:lnTo>
                      <a:pt x="230" y="12"/>
                    </a:lnTo>
                    <a:lnTo>
                      <a:pt x="230" y="0"/>
                    </a:lnTo>
                    <a:lnTo>
                      <a:pt x="216" y="0"/>
                    </a:lnTo>
                    <a:lnTo>
                      <a:pt x="216" y="12"/>
                    </a:lnTo>
                    <a:lnTo>
                      <a:pt x="219" y="12"/>
                    </a:lnTo>
                    <a:moveTo>
                      <a:pt x="192" y="12"/>
                    </a:moveTo>
                    <a:lnTo>
                      <a:pt x="192" y="17"/>
                    </a:lnTo>
                    <a:lnTo>
                      <a:pt x="200" y="17"/>
                    </a:lnTo>
                    <a:lnTo>
                      <a:pt x="200" y="12"/>
                    </a:lnTo>
                    <a:lnTo>
                      <a:pt x="203" y="12"/>
                    </a:lnTo>
                    <a:lnTo>
                      <a:pt x="203" y="0"/>
                    </a:lnTo>
                    <a:lnTo>
                      <a:pt x="189" y="0"/>
                    </a:lnTo>
                    <a:lnTo>
                      <a:pt x="189" y="12"/>
                    </a:lnTo>
                    <a:lnTo>
                      <a:pt x="192" y="12"/>
                    </a:lnTo>
                    <a:moveTo>
                      <a:pt x="165" y="12"/>
                    </a:moveTo>
                    <a:lnTo>
                      <a:pt x="165" y="17"/>
                    </a:lnTo>
                    <a:lnTo>
                      <a:pt x="173" y="17"/>
                    </a:lnTo>
                    <a:lnTo>
                      <a:pt x="173" y="12"/>
                    </a:lnTo>
                    <a:lnTo>
                      <a:pt x="175" y="12"/>
                    </a:lnTo>
                    <a:lnTo>
                      <a:pt x="175" y="0"/>
                    </a:lnTo>
                    <a:lnTo>
                      <a:pt x="162" y="0"/>
                    </a:lnTo>
                    <a:lnTo>
                      <a:pt x="162" y="12"/>
                    </a:lnTo>
                    <a:lnTo>
                      <a:pt x="165" y="12"/>
                    </a:lnTo>
                    <a:moveTo>
                      <a:pt x="138" y="12"/>
                    </a:moveTo>
                    <a:lnTo>
                      <a:pt x="138" y="17"/>
                    </a:lnTo>
                    <a:lnTo>
                      <a:pt x="146" y="17"/>
                    </a:lnTo>
                    <a:lnTo>
                      <a:pt x="146" y="12"/>
                    </a:lnTo>
                    <a:lnTo>
                      <a:pt x="148" y="12"/>
                    </a:lnTo>
                    <a:lnTo>
                      <a:pt x="148" y="0"/>
                    </a:lnTo>
                    <a:lnTo>
                      <a:pt x="135" y="0"/>
                    </a:lnTo>
                    <a:lnTo>
                      <a:pt x="135" y="12"/>
                    </a:lnTo>
                    <a:lnTo>
                      <a:pt x="138" y="12"/>
                    </a:lnTo>
                    <a:moveTo>
                      <a:pt x="111" y="12"/>
                    </a:moveTo>
                    <a:lnTo>
                      <a:pt x="111" y="17"/>
                    </a:lnTo>
                    <a:lnTo>
                      <a:pt x="119" y="17"/>
                    </a:lnTo>
                    <a:lnTo>
                      <a:pt x="119" y="12"/>
                    </a:lnTo>
                    <a:lnTo>
                      <a:pt x="122" y="12"/>
                    </a:lnTo>
                    <a:lnTo>
                      <a:pt x="122" y="0"/>
                    </a:lnTo>
                    <a:lnTo>
                      <a:pt x="108" y="0"/>
                    </a:lnTo>
                    <a:lnTo>
                      <a:pt x="108" y="12"/>
                    </a:lnTo>
                    <a:lnTo>
                      <a:pt x="111" y="12"/>
                    </a:lnTo>
                    <a:moveTo>
                      <a:pt x="83" y="12"/>
                    </a:moveTo>
                    <a:lnTo>
                      <a:pt x="83" y="17"/>
                    </a:lnTo>
                    <a:lnTo>
                      <a:pt x="92" y="17"/>
                    </a:lnTo>
                    <a:lnTo>
                      <a:pt x="92" y="12"/>
                    </a:lnTo>
                    <a:lnTo>
                      <a:pt x="94" y="12"/>
                    </a:lnTo>
                    <a:lnTo>
                      <a:pt x="94" y="0"/>
                    </a:lnTo>
                    <a:lnTo>
                      <a:pt x="81" y="0"/>
                    </a:lnTo>
                    <a:lnTo>
                      <a:pt x="81" y="12"/>
                    </a:lnTo>
                    <a:lnTo>
                      <a:pt x="83" y="12"/>
                    </a:lnTo>
                    <a:moveTo>
                      <a:pt x="56" y="12"/>
                    </a:moveTo>
                    <a:lnTo>
                      <a:pt x="56" y="17"/>
                    </a:lnTo>
                    <a:lnTo>
                      <a:pt x="64" y="17"/>
                    </a:lnTo>
                    <a:lnTo>
                      <a:pt x="64" y="12"/>
                    </a:lnTo>
                    <a:lnTo>
                      <a:pt x="67" y="12"/>
                    </a:lnTo>
                    <a:lnTo>
                      <a:pt x="67" y="0"/>
                    </a:lnTo>
                    <a:lnTo>
                      <a:pt x="54" y="0"/>
                    </a:lnTo>
                    <a:lnTo>
                      <a:pt x="54" y="12"/>
                    </a:lnTo>
                    <a:lnTo>
                      <a:pt x="56" y="12"/>
                    </a:lnTo>
                    <a:moveTo>
                      <a:pt x="30" y="12"/>
                    </a:moveTo>
                    <a:lnTo>
                      <a:pt x="30" y="17"/>
                    </a:lnTo>
                    <a:lnTo>
                      <a:pt x="37" y="17"/>
                    </a:lnTo>
                    <a:lnTo>
                      <a:pt x="37" y="12"/>
                    </a:lnTo>
                    <a:lnTo>
                      <a:pt x="40" y="12"/>
                    </a:lnTo>
                    <a:lnTo>
                      <a:pt x="40" y="0"/>
                    </a:lnTo>
                    <a:lnTo>
                      <a:pt x="27" y="0"/>
                    </a:lnTo>
                    <a:lnTo>
                      <a:pt x="27" y="12"/>
                    </a:lnTo>
                    <a:lnTo>
                      <a:pt x="30" y="12"/>
                    </a:lnTo>
                    <a:moveTo>
                      <a:pt x="2" y="12"/>
                    </a:moveTo>
                    <a:lnTo>
                      <a:pt x="2" y="17"/>
                    </a:lnTo>
                    <a:lnTo>
                      <a:pt x="10" y="17"/>
                    </a:lnTo>
                    <a:lnTo>
                      <a:pt x="10" y="12"/>
                    </a:lnTo>
                    <a:lnTo>
                      <a:pt x="13" y="12"/>
                    </a:lnTo>
                    <a:lnTo>
                      <a:pt x="13" y="0"/>
                    </a:lnTo>
                    <a:lnTo>
                      <a:pt x="0" y="0"/>
                    </a:lnTo>
                    <a:lnTo>
                      <a:pt x="0" y="12"/>
                    </a:lnTo>
                    <a:lnTo>
                      <a:pt x="2" y="12"/>
                    </a:ln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8" name="Freeform 1150"/>
              <p:cNvSpPr>
                <a:spLocks/>
              </p:cNvSpPr>
              <p:nvPr/>
            </p:nvSpPr>
            <p:spPr bwMode="auto">
              <a:xfrm>
                <a:off x="2222" y="1310"/>
                <a:ext cx="396" cy="114"/>
              </a:xfrm>
              <a:custGeom>
                <a:avLst/>
                <a:gdLst>
                  <a:gd name="T0" fmla="*/ 11 w 396"/>
                  <a:gd name="T1" fmla="*/ 114 h 114"/>
                  <a:gd name="T2" fmla="*/ 11 w 396"/>
                  <a:gd name="T3" fmla="*/ 104 h 114"/>
                  <a:gd name="T4" fmla="*/ 0 w 396"/>
                  <a:gd name="T5" fmla="*/ 104 h 114"/>
                  <a:gd name="T6" fmla="*/ 0 w 396"/>
                  <a:gd name="T7" fmla="*/ 38 h 114"/>
                  <a:gd name="T8" fmla="*/ 44 w 396"/>
                  <a:gd name="T9" fmla="*/ 0 h 114"/>
                  <a:gd name="T10" fmla="*/ 396 w 396"/>
                  <a:gd name="T11" fmla="*/ 0 h 114"/>
                  <a:gd name="T12" fmla="*/ 396 w 396"/>
                  <a:gd name="T13" fmla="*/ 66 h 114"/>
                  <a:gd name="T14" fmla="*/ 342 w 396"/>
                  <a:gd name="T15" fmla="*/ 114 h 114"/>
                  <a:gd name="T16" fmla="*/ 11 w 396"/>
                  <a:gd name="T17"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6" h="114">
                    <a:moveTo>
                      <a:pt x="11" y="114"/>
                    </a:moveTo>
                    <a:lnTo>
                      <a:pt x="11" y="104"/>
                    </a:lnTo>
                    <a:lnTo>
                      <a:pt x="0" y="104"/>
                    </a:lnTo>
                    <a:lnTo>
                      <a:pt x="0" y="38"/>
                    </a:lnTo>
                    <a:lnTo>
                      <a:pt x="44" y="0"/>
                    </a:lnTo>
                    <a:lnTo>
                      <a:pt x="396" y="0"/>
                    </a:lnTo>
                    <a:lnTo>
                      <a:pt x="396" y="66"/>
                    </a:lnTo>
                    <a:lnTo>
                      <a:pt x="342" y="114"/>
                    </a:lnTo>
                    <a:lnTo>
                      <a:pt x="11" y="114"/>
                    </a:ln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
          <p:nvSpPr>
            <p:cNvPr id="26" name="Line 1151"/>
            <p:cNvSpPr>
              <a:spLocks noChangeShapeType="1"/>
            </p:cNvSpPr>
            <p:nvPr/>
          </p:nvSpPr>
          <p:spPr bwMode="auto">
            <a:xfrm flipH="1">
              <a:off x="4412" y="2226"/>
              <a:ext cx="408" cy="0"/>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pic>
          <p:nvPicPr>
            <p:cNvPr id="27" name="Picture 1152" descr="1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60" y="2756"/>
              <a:ext cx="771" cy="428"/>
            </a:xfrm>
            <a:prstGeom prst="rect">
              <a:avLst/>
            </a:prstGeom>
            <a:noFill/>
            <a:extLst>
              <a:ext uri="{909E8E84-426E-40DD-AFC4-6F175D3DCCD1}">
                <a14:hiddenFill xmlns:a14="http://schemas.microsoft.com/office/drawing/2010/main">
                  <a:solidFill>
                    <a:srgbClr val="FFFFFF"/>
                  </a:solidFill>
                </a14:hiddenFill>
              </a:ext>
            </a:extLst>
          </p:spPr>
        </p:pic>
        <p:sp>
          <p:nvSpPr>
            <p:cNvPr id="28" name="Line 1153"/>
            <p:cNvSpPr>
              <a:spLocks noChangeShapeType="1"/>
            </p:cNvSpPr>
            <p:nvPr/>
          </p:nvSpPr>
          <p:spPr bwMode="auto">
            <a:xfrm flipV="1">
              <a:off x="5148" y="2342"/>
              <a:ext cx="0" cy="408"/>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9" name="Line 1154"/>
            <p:cNvSpPr>
              <a:spLocks noChangeShapeType="1"/>
            </p:cNvSpPr>
            <p:nvPr/>
          </p:nvSpPr>
          <p:spPr bwMode="auto">
            <a:xfrm flipH="1">
              <a:off x="2492" y="2977"/>
              <a:ext cx="2268" cy="0"/>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aphicFrame>
          <p:nvGraphicFramePr>
            <p:cNvPr id="30" name="Object 1155"/>
            <p:cNvGraphicFramePr>
              <a:graphicFrameLocks noChangeAspect="1"/>
            </p:cNvGraphicFramePr>
            <p:nvPr/>
          </p:nvGraphicFramePr>
          <p:xfrm>
            <a:off x="88" y="1290"/>
            <a:ext cx="297" cy="144"/>
          </p:xfrm>
          <a:graphic>
            <a:graphicData uri="http://schemas.openxmlformats.org/presentationml/2006/ole">
              <mc:AlternateContent xmlns:mc="http://schemas.openxmlformats.org/markup-compatibility/2006">
                <mc:Choice xmlns:v="urn:schemas-microsoft-com:vml" Requires="v">
                  <p:oleObj spid="_x0000_s4922" name="Visio" r:id="rId8" imgW="941222" imgH="453542" progId="Visio.Drawing.6">
                    <p:embed/>
                  </p:oleObj>
                </mc:Choice>
                <mc:Fallback>
                  <p:oleObj name="Visio" r:id="rId8" imgW="941222" imgH="453542" progId="Visio.Drawing.6">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8" y="1290"/>
                          <a:ext cx="297"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 name="Object 1156"/>
            <p:cNvGraphicFramePr>
              <a:graphicFrameLocks noChangeAspect="1"/>
            </p:cNvGraphicFramePr>
            <p:nvPr/>
          </p:nvGraphicFramePr>
          <p:xfrm>
            <a:off x="113" y="2206"/>
            <a:ext cx="297" cy="144"/>
          </p:xfrm>
          <a:graphic>
            <a:graphicData uri="http://schemas.openxmlformats.org/presentationml/2006/ole">
              <mc:AlternateContent xmlns:mc="http://schemas.openxmlformats.org/markup-compatibility/2006">
                <mc:Choice xmlns:v="urn:schemas-microsoft-com:vml" Requires="v">
                  <p:oleObj spid="_x0000_s4923" name="Visio" r:id="rId10" imgW="941222" imgH="453542" progId="Visio.Drawing.6">
                    <p:embed/>
                  </p:oleObj>
                </mc:Choice>
                <mc:Fallback>
                  <p:oleObj name="Visio" r:id="rId10" imgW="941222" imgH="453542" progId="Visio.Drawing.6">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3" y="2206"/>
                          <a:ext cx="297"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 name="AutoShape 1157"/>
            <p:cNvSpPr>
              <a:spLocks noChangeArrowheads="1"/>
            </p:cNvSpPr>
            <p:nvPr/>
          </p:nvSpPr>
          <p:spPr bwMode="auto">
            <a:xfrm>
              <a:off x="340" y="3522"/>
              <a:ext cx="5080" cy="317"/>
            </a:xfrm>
            <a:prstGeom prst="downArrowCallout">
              <a:avLst>
                <a:gd name="adj1" fmla="val 80720"/>
                <a:gd name="adj2" fmla="val 200612"/>
                <a:gd name="adj3" fmla="val 45375"/>
                <a:gd name="adj4" fmla="val 881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3" name="AutoShape 1158"/>
            <p:cNvSpPr>
              <a:spLocks noChangeArrowheads="1"/>
            </p:cNvSpPr>
            <p:nvPr/>
          </p:nvSpPr>
          <p:spPr bwMode="auto">
            <a:xfrm>
              <a:off x="431" y="2614"/>
              <a:ext cx="861" cy="317"/>
            </a:xfrm>
            <a:prstGeom prst="downArrowCallout">
              <a:avLst>
                <a:gd name="adj1" fmla="val 13681"/>
                <a:gd name="adj2" fmla="val 34001"/>
                <a:gd name="adj3" fmla="val 45375"/>
                <a:gd name="adj4" fmla="val 881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4" name="Rectangle 1159"/>
            <p:cNvSpPr>
              <a:spLocks noChangeArrowheads="1"/>
            </p:cNvSpPr>
            <p:nvPr/>
          </p:nvSpPr>
          <p:spPr bwMode="auto">
            <a:xfrm>
              <a:off x="260" y="2935"/>
              <a:ext cx="1395"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1800">
                  <a:solidFill>
                    <a:srgbClr val="996600"/>
                  </a:solidFill>
                  <a:latin typeface="楷体_GB2312" pitchFamily="49" charset="-122"/>
                  <a:ea typeface="楷体_GB2312" pitchFamily="49" charset="-122"/>
                </a:rPr>
                <a:t>4:2:2编码、8</a:t>
              </a:r>
              <a:r>
                <a:rPr lang="en-US" altLang="zh-CN" sz="1800">
                  <a:solidFill>
                    <a:srgbClr val="996600"/>
                  </a:solidFill>
                  <a:latin typeface="楷体_GB2312" pitchFamily="49" charset="-122"/>
                  <a:ea typeface="楷体_GB2312" pitchFamily="49" charset="-122"/>
                </a:rPr>
                <a:t>bit</a:t>
              </a:r>
              <a:r>
                <a:rPr lang="zh-CN" altLang="en-US" sz="1800">
                  <a:solidFill>
                    <a:srgbClr val="996600"/>
                  </a:solidFill>
                  <a:latin typeface="楷体_GB2312" pitchFamily="49" charset="-122"/>
                  <a:ea typeface="楷体_GB2312" pitchFamily="49" charset="-122"/>
                </a:rPr>
                <a:t>量化未压缩</a:t>
              </a:r>
              <a:r>
                <a:rPr lang="en-US" altLang="zh-CN" sz="1800">
                  <a:solidFill>
                    <a:srgbClr val="996600"/>
                  </a:solidFill>
                  <a:latin typeface="楷体_GB2312" pitchFamily="49" charset="-122"/>
                  <a:ea typeface="楷体_GB2312" pitchFamily="49" charset="-122"/>
                </a:rPr>
                <a:t>SDTV</a:t>
              </a:r>
              <a:r>
                <a:rPr lang="zh-CN" altLang="en-US" sz="1800">
                  <a:solidFill>
                    <a:srgbClr val="996600"/>
                  </a:solidFill>
                  <a:latin typeface="楷体_GB2312" pitchFamily="49" charset="-122"/>
                  <a:ea typeface="楷体_GB2312" pitchFamily="49" charset="-122"/>
                </a:rPr>
                <a:t>信号</a:t>
              </a:r>
            </a:p>
          </p:txBody>
        </p:sp>
        <p:sp>
          <p:nvSpPr>
            <p:cNvPr id="35" name="Rectangle 1160"/>
            <p:cNvSpPr>
              <a:spLocks noChangeArrowheads="1"/>
            </p:cNvSpPr>
            <p:nvPr/>
          </p:nvSpPr>
          <p:spPr bwMode="auto">
            <a:xfrm>
              <a:off x="1474" y="3925"/>
              <a:ext cx="272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kumimoji="0" lang="zh-CN" altLang="en-US" sz="1800">
                  <a:latin typeface="Arial" charset="0"/>
                  <a:ea typeface="楷体_GB2312" pitchFamily="49" charset="-122"/>
                </a:rPr>
                <a:t>从</a:t>
              </a:r>
              <a:r>
                <a:rPr kumimoji="0" lang="zh-CN" altLang="en-US" sz="1800">
                  <a:solidFill>
                    <a:srgbClr val="FF0000"/>
                  </a:solidFill>
                  <a:latin typeface="Arial" charset="0"/>
                  <a:ea typeface="楷体_GB2312" pitchFamily="49" charset="-122"/>
                </a:rPr>
                <a:t>传输角度</a:t>
              </a:r>
              <a:r>
                <a:rPr kumimoji="0" lang="zh-CN" altLang="en-US" sz="1800">
                  <a:latin typeface="Arial" charset="0"/>
                  <a:ea typeface="楷体_GB2312" pitchFamily="49" charset="-122"/>
                </a:rPr>
                <a:t>上考虑需要进行电视信号压缩</a:t>
              </a:r>
            </a:p>
          </p:txBody>
        </p:sp>
        <p:sp>
          <p:nvSpPr>
            <p:cNvPr id="36" name="Text Box 1161"/>
            <p:cNvSpPr txBox="1">
              <a:spLocks noChangeArrowheads="1"/>
            </p:cNvSpPr>
            <p:nvPr/>
          </p:nvSpPr>
          <p:spPr bwMode="auto">
            <a:xfrm>
              <a:off x="431" y="981"/>
              <a:ext cx="907" cy="1570"/>
            </a:xfrm>
            <a:prstGeom prst="rect">
              <a:avLst/>
            </a:prstGeom>
            <a:noFill/>
            <a:ln w="28575">
              <a:solidFill>
                <a:srgbClr val="0000FF"/>
              </a:solidFill>
              <a:prstDash val="dashDot"/>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anchor="ctr"/>
            <a:lstStyle/>
            <a:p>
              <a:pPr algn="ctr">
                <a:lnSpc>
                  <a:spcPct val="112000"/>
                </a:lnSpc>
              </a:pPr>
              <a:endParaRPr kumimoji="0" lang="zh-CN" altLang="en-US" sz="1400" b="0">
                <a:latin typeface="华文中宋" pitchFamily="2" charset="-122"/>
                <a:ea typeface="华文中宋" pitchFamily="2" charset="-122"/>
              </a:endParaRPr>
            </a:p>
          </p:txBody>
        </p:sp>
        <p:sp>
          <p:nvSpPr>
            <p:cNvPr id="37" name="Rectangle 1162"/>
            <p:cNvSpPr>
              <a:spLocks noChangeArrowheads="1"/>
            </p:cNvSpPr>
            <p:nvPr/>
          </p:nvSpPr>
          <p:spPr bwMode="auto">
            <a:xfrm>
              <a:off x="4604" y="2337"/>
              <a:ext cx="54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kumimoji="0" lang="zh-CN" altLang="en-US" sz="1800" b="0">
                  <a:latin typeface="Arial" charset="0"/>
                </a:rPr>
                <a:t>解码器</a:t>
              </a:r>
            </a:p>
          </p:txBody>
        </p:sp>
        <p:pic>
          <p:nvPicPr>
            <p:cNvPr id="38" name="Picture 1163" descr="1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6" y="1117"/>
              <a:ext cx="771" cy="42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164" descr="1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6" y="2069"/>
              <a:ext cx="771" cy="42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69830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ox(in)">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ChangeArrowheads="1"/>
          </p:cNvSpPr>
          <p:nvPr/>
        </p:nvSpPr>
        <p:spPr bwMode="auto">
          <a:xfrm>
            <a:off x="395288" y="404813"/>
            <a:ext cx="8229600"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z="3600" dirty="0" smtClean="0">
                <a:solidFill>
                  <a:srgbClr val="0184B7"/>
                </a:solidFill>
              </a:rPr>
              <a:t>研究背景</a:t>
            </a:r>
            <a:endParaRPr lang="zh-CN" altLang="zh-CN" sz="3600" dirty="0">
              <a:solidFill>
                <a:srgbClr val="0184B7"/>
              </a:solidFill>
            </a:endParaRPr>
          </a:p>
          <a:p>
            <a:endParaRPr lang="zh-CN" altLang="en-US" sz="3200" dirty="0">
              <a:solidFill>
                <a:srgbClr val="000000"/>
              </a:solidFill>
              <a:latin typeface="楷体_GB2312" charset="-122"/>
              <a:ea typeface="楷体_GB2312" charset="-122"/>
              <a:sym typeface="楷体_GB2312" charset="-122"/>
            </a:endParaRPr>
          </a:p>
        </p:txBody>
      </p:sp>
      <p:sp>
        <p:nvSpPr>
          <p:cNvPr id="7" name="灯片编号占位符 4"/>
          <p:cNvSpPr>
            <a:spLocks noGrp="1"/>
          </p:cNvSpPr>
          <p:nvPr>
            <p:ph type="sldNum" sz="quarter" idx="11"/>
          </p:nvPr>
        </p:nvSpPr>
        <p:spPr>
          <a:xfrm>
            <a:off x="6858000" y="6248400"/>
            <a:ext cx="1905000" cy="457200"/>
          </a:xfrm>
        </p:spPr>
        <p:txBody>
          <a:bodyPr/>
          <a:lstStyle/>
          <a:p>
            <a:fld id="{20BD8AEA-0A1E-4575-8B3A-D73DA53374A5}" type="slidenum">
              <a:rPr lang="zh-CN" altLang="en-US"/>
              <a:pPr/>
              <a:t>14</a:t>
            </a:fld>
            <a:endParaRPr lang="en-US" altLang="zh-CN"/>
          </a:p>
        </p:txBody>
      </p:sp>
      <p:sp>
        <p:nvSpPr>
          <p:cNvPr id="146" name="灯片编号占位符 4"/>
          <p:cNvSpPr>
            <a:spLocks noGrp="1"/>
          </p:cNvSpPr>
          <p:nvPr>
            <p:ph type="sldNum" sz="quarter" idx="11"/>
          </p:nvPr>
        </p:nvSpPr>
        <p:spPr>
          <a:xfrm>
            <a:off x="6858000" y="6248400"/>
            <a:ext cx="1905000" cy="457200"/>
          </a:xfrm>
        </p:spPr>
        <p:txBody>
          <a:bodyPr/>
          <a:lstStyle/>
          <a:p>
            <a:fld id="{D85AD679-EE35-47AA-98C4-F5D70F5410D2}" type="slidenum">
              <a:rPr lang="zh-CN" altLang="en-US"/>
              <a:pPr/>
              <a:t>14</a:t>
            </a:fld>
            <a:endParaRPr lang="en-US" altLang="zh-CN"/>
          </a:p>
        </p:txBody>
      </p:sp>
      <p:grpSp>
        <p:nvGrpSpPr>
          <p:cNvPr id="148" name="Group 1028"/>
          <p:cNvGrpSpPr>
            <a:grpSpLocks/>
          </p:cNvGrpSpPr>
          <p:nvPr/>
        </p:nvGrpSpPr>
        <p:grpSpPr bwMode="auto">
          <a:xfrm>
            <a:off x="139700" y="1089025"/>
            <a:ext cx="8640763" cy="5616575"/>
            <a:chOff x="88" y="618"/>
            <a:chExt cx="5443" cy="3538"/>
          </a:xfrm>
        </p:grpSpPr>
        <p:pic>
          <p:nvPicPr>
            <p:cNvPr id="149" name="Picture 1029" descr="maxlinei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38" y="1902"/>
              <a:ext cx="757" cy="757"/>
            </a:xfrm>
            <a:prstGeom prst="rect">
              <a:avLst/>
            </a:prstGeom>
            <a:noFill/>
            <a:extLst>
              <a:ext uri="{909E8E84-426E-40DD-AFC4-6F175D3DCCD1}">
                <a14:hiddenFill xmlns:a14="http://schemas.microsoft.com/office/drawing/2010/main">
                  <a:solidFill>
                    <a:srgbClr val="FFFFFF"/>
                  </a:solidFill>
                </a14:hiddenFill>
              </a:ext>
            </a:extLst>
          </p:spPr>
        </p:pic>
        <p:grpSp>
          <p:nvGrpSpPr>
            <p:cNvPr id="150" name="Group 1030"/>
            <p:cNvGrpSpPr>
              <a:grpSpLocks/>
            </p:cNvGrpSpPr>
            <p:nvPr/>
          </p:nvGrpSpPr>
          <p:grpSpPr bwMode="auto">
            <a:xfrm>
              <a:off x="1791" y="2111"/>
              <a:ext cx="600" cy="260"/>
              <a:chOff x="2222" y="1310"/>
              <a:chExt cx="396" cy="114"/>
            </a:xfrm>
          </p:grpSpPr>
          <p:sp>
            <p:nvSpPr>
              <p:cNvPr id="198" name="Freeform 1031"/>
              <p:cNvSpPr>
                <a:spLocks noEditPoints="1"/>
              </p:cNvSpPr>
              <p:nvPr/>
            </p:nvSpPr>
            <p:spPr bwMode="auto">
              <a:xfrm>
                <a:off x="2233" y="1310"/>
                <a:ext cx="385" cy="114"/>
              </a:xfrm>
              <a:custGeom>
                <a:avLst/>
                <a:gdLst>
                  <a:gd name="T0" fmla="*/ 331 w 385"/>
                  <a:gd name="T1" fmla="*/ 114 h 114"/>
                  <a:gd name="T2" fmla="*/ 363 w 385"/>
                  <a:gd name="T3" fmla="*/ 85 h 114"/>
                  <a:gd name="T4" fmla="*/ 341 w 385"/>
                  <a:gd name="T5" fmla="*/ 104 h 114"/>
                  <a:gd name="T6" fmla="*/ 331 w 385"/>
                  <a:gd name="T7" fmla="*/ 104 h 114"/>
                  <a:gd name="T8" fmla="*/ 331 w 385"/>
                  <a:gd name="T9" fmla="*/ 114 h 114"/>
                  <a:gd name="T10" fmla="*/ 0 w 385"/>
                  <a:gd name="T11" fmla="*/ 114 h 114"/>
                  <a:gd name="T12" fmla="*/ 331 w 385"/>
                  <a:gd name="T13" fmla="*/ 114 h 114"/>
                  <a:gd name="T14" fmla="*/ 331 w 385"/>
                  <a:gd name="T15" fmla="*/ 104 h 114"/>
                  <a:gd name="T16" fmla="*/ 0 w 385"/>
                  <a:gd name="T17" fmla="*/ 104 h 114"/>
                  <a:gd name="T18" fmla="*/ 0 w 385"/>
                  <a:gd name="T19" fmla="*/ 114 h 114"/>
                  <a:gd name="T20" fmla="*/ 385 w 385"/>
                  <a:gd name="T21" fmla="*/ 0 h 114"/>
                  <a:gd name="T22" fmla="*/ 385 w 385"/>
                  <a:gd name="T23" fmla="*/ 66 h 114"/>
                  <a:gd name="T24" fmla="*/ 341 w 385"/>
                  <a:gd name="T25" fmla="*/ 104 h 114"/>
                  <a:gd name="T26" fmla="*/ 341 w 385"/>
                  <a:gd name="T27" fmla="*/ 38 h 114"/>
                  <a:gd name="T28" fmla="*/ 385 w 385"/>
                  <a:gd name="T29"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5" h="114">
                    <a:moveTo>
                      <a:pt x="331" y="114"/>
                    </a:moveTo>
                    <a:lnTo>
                      <a:pt x="363" y="85"/>
                    </a:lnTo>
                    <a:lnTo>
                      <a:pt x="341" y="104"/>
                    </a:lnTo>
                    <a:lnTo>
                      <a:pt x="331" y="104"/>
                    </a:lnTo>
                    <a:lnTo>
                      <a:pt x="331" y="114"/>
                    </a:lnTo>
                    <a:close/>
                    <a:moveTo>
                      <a:pt x="0" y="114"/>
                    </a:moveTo>
                    <a:lnTo>
                      <a:pt x="331" y="114"/>
                    </a:lnTo>
                    <a:lnTo>
                      <a:pt x="331" y="104"/>
                    </a:lnTo>
                    <a:lnTo>
                      <a:pt x="0" y="104"/>
                    </a:lnTo>
                    <a:lnTo>
                      <a:pt x="0" y="114"/>
                    </a:lnTo>
                    <a:close/>
                    <a:moveTo>
                      <a:pt x="385" y="0"/>
                    </a:moveTo>
                    <a:lnTo>
                      <a:pt x="385" y="66"/>
                    </a:lnTo>
                    <a:lnTo>
                      <a:pt x="341" y="104"/>
                    </a:lnTo>
                    <a:lnTo>
                      <a:pt x="341" y="38"/>
                    </a:lnTo>
                    <a:lnTo>
                      <a:pt x="385" y="0"/>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9" name="Freeform 1032"/>
              <p:cNvSpPr>
                <a:spLocks/>
              </p:cNvSpPr>
              <p:nvPr/>
            </p:nvSpPr>
            <p:spPr bwMode="auto">
              <a:xfrm>
                <a:off x="2222" y="1310"/>
                <a:ext cx="396" cy="38"/>
              </a:xfrm>
              <a:custGeom>
                <a:avLst/>
                <a:gdLst>
                  <a:gd name="T0" fmla="*/ 0 w 396"/>
                  <a:gd name="T1" fmla="*/ 38 h 38"/>
                  <a:gd name="T2" fmla="*/ 44 w 396"/>
                  <a:gd name="T3" fmla="*/ 0 h 38"/>
                  <a:gd name="T4" fmla="*/ 396 w 396"/>
                  <a:gd name="T5" fmla="*/ 0 h 38"/>
                  <a:gd name="T6" fmla="*/ 352 w 396"/>
                  <a:gd name="T7" fmla="*/ 38 h 38"/>
                  <a:gd name="T8" fmla="*/ 0 w 396"/>
                  <a:gd name="T9" fmla="*/ 38 h 38"/>
                </a:gdLst>
                <a:ahLst/>
                <a:cxnLst>
                  <a:cxn ang="0">
                    <a:pos x="T0" y="T1"/>
                  </a:cxn>
                  <a:cxn ang="0">
                    <a:pos x="T2" y="T3"/>
                  </a:cxn>
                  <a:cxn ang="0">
                    <a:pos x="T4" y="T5"/>
                  </a:cxn>
                  <a:cxn ang="0">
                    <a:pos x="T6" y="T7"/>
                  </a:cxn>
                  <a:cxn ang="0">
                    <a:pos x="T8" y="T9"/>
                  </a:cxn>
                </a:cxnLst>
                <a:rect l="0" t="0" r="r" b="b"/>
                <a:pathLst>
                  <a:path w="396" h="38">
                    <a:moveTo>
                      <a:pt x="0" y="38"/>
                    </a:moveTo>
                    <a:lnTo>
                      <a:pt x="44" y="0"/>
                    </a:lnTo>
                    <a:lnTo>
                      <a:pt x="396" y="0"/>
                    </a:lnTo>
                    <a:lnTo>
                      <a:pt x="352" y="38"/>
                    </a:lnTo>
                    <a:lnTo>
                      <a:pt x="0" y="38"/>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0" name="Rectangle 1033"/>
              <p:cNvSpPr>
                <a:spLocks noChangeArrowheads="1"/>
              </p:cNvSpPr>
              <p:nvPr/>
            </p:nvSpPr>
            <p:spPr bwMode="auto">
              <a:xfrm>
                <a:off x="2222" y="1348"/>
                <a:ext cx="352" cy="6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01" name="Rectangle 1034"/>
              <p:cNvSpPr>
                <a:spLocks noChangeArrowheads="1"/>
              </p:cNvSpPr>
              <p:nvPr/>
            </p:nvSpPr>
            <p:spPr bwMode="auto">
              <a:xfrm>
                <a:off x="2222" y="1348"/>
                <a:ext cx="352" cy="66"/>
              </a:xfrm>
              <a:prstGeom prst="rect">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02" name="Rectangle 1035"/>
              <p:cNvSpPr>
                <a:spLocks noChangeArrowheads="1"/>
              </p:cNvSpPr>
              <p:nvPr/>
            </p:nvSpPr>
            <p:spPr bwMode="auto">
              <a:xfrm>
                <a:off x="2228" y="1386"/>
                <a:ext cx="341" cy="24"/>
              </a:xfrm>
              <a:prstGeom prst="rect">
                <a:avLst/>
              </a:prstGeom>
              <a:solidFill>
                <a:srgbClr val="DBDA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pic>
            <p:nvPicPr>
              <p:cNvPr id="203" name="Picture 10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7" y="1369"/>
                <a:ext cx="8"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 name="Picture 10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7" y="1357"/>
                <a:ext cx="8"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 name="Picture 10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8" y="1369"/>
                <a:ext cx="8"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 name="Picture 10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8" y="1357"/>
                <a:ext cx="8"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 name="Picture 10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9" y="1369"/>
                <a:ext cx="7"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 name="Picture 10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9" y="1357"/>
                <a:ext cx="7"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 name="Picture 104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70" y="1369"/>
                <a:ext cx="7"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 name="Picture 104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70" y="1357"/>
                <a:ext cx="7"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1" name="Rectangle 1044"/>
              <p:cNvSpPr>
                <a:spLocks noChangeArrowheads="1"/>
              </p:cNvSpPr>
              <p:nvPr/>
            </p:nvSpPr>
            <p:spPr bwMode="auto">
              <a:xfrm>
                <a:off x="2241" y="1387"/>
                <a:ext cx="319" cy="6"/>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12" name="Rectangle 1045"/>
              <p:cNvSpPr>
                <a:spLocks noChangeArrowheads="1"/>
              </p:cNvSpPr>
              <p:nvPr/>
            </p:nvSpPr>
            <p:spPr bwMode="auto">
              <a:xfrm>
                <a:off x="2241" y="1393"/>
                <a:ext cx="319" cy="6"/>
              </a:xfrm>
              <a:prstGeom prst="rect">
                <a:avLst/>
              </a:prstGeom>
              <a:solidFill>
                <a:srgbClr val="C2C2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13" name="Rectangle 1046"/>
              <p:cNvSpPr>
                <a:spLocks noChangeArrowheads="1"/>
              </p:cNvSpPr>
              <p:nvPr/>
            </p:nvSpPr>
            <p:spPr bwMode="auto">
              <a:xfrm>
                <a:off x="2241" y="1399"/>
                <a:ext cx="319" cy="6"/>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14" name="Rectangle 1047"/>
              <p:cNvSpPr>
                <a:spLocks noChangeArrowheads="1"/>
              </p:cNvSpPr>
              <p:nvPr/>
            </p:nvSpPr>
            <p:spPr bwMode="auto">
              <a:xfrm>
                <a:off x="2241" y="1405"/>
                <a:ext cx="319" cy="6"/>
              </a:xfrm>
              <a:prstGeom prst="rect">
                <a:avLst/>
              </a:prstGeom>
              <a:solidFill>
                <a:srgbClr val="D6D6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15" name="Freeform 1048"/>
              <p:cNvSpPr>
                <a:spLocks noEditPoints="1"/>
              </p:cNvSpPr>
              <p:nvPr/>
            </p:nvSpPr>
            <p:spPr bwMode="auto">
              <a:xfrm>
                <a:off x="2243" y="1389"/>
                <a:ext cx="318" cy="18"/>
              </a:xfrm>
              <a:custGeom>
                <a:avLst/>
                <a:gdLst>
                  <a:gd name="T0" fmla="*/ 312 w 318"/>
                  <a:gd name="T1" fmla="*/ 18 h 18"/>
                  <a:gd name="T2" fmla="*/ 270 w 318"/>
                  <a:gd name="T3" fmla="*/ 0 h 18"/>
                  <a:gd name="T4" fmla="*/ 246 w 318"/>
                  <a:gd name="T5" fmla="*/ 12 h 18"/>
                  <a:gd name="T6" fmla="*/ 254 w 318"/>
                  <a:gd name="T7" fmla="*/ 17 h 18"/>
                  <a:gd name="T8" fmla="*/ 257 w 318"/>
                  <a:gd name="T9" fmla="*/ 12 h 18"/>
                  <a:gd name="T10" fmla="*/ 243 w 318"/>
                  <a:gd name="T11" fmla="*/ 0 h 18"/>
                  <a:gd name="T12" fmla="*/ 246 w 318"/>
                  <a:gd name="T13" fmla="*/ 12 h 18"/>
                  <a:gd name="T14" fmla="*/ 219 w 318"/>
                  <a:gd name="T15" fmla="*/ 17 h 18"/>
                  <a:gd name="T16" fmla="*/ 227 w 318"/>
                  <a:gd name="T17" fmla="*/ 12 h 18"/>
                  <a:gd name="T18" fmla="*/ 230 w 318"/>
                  <a:gd name="T19" fmla="*/ 0 h 18"/>
                  <a:gd name="T20" fmla="*/ 216 w 318"/>
                  <a:gd name="T21" fmla="*/ 12 h 18"/>
                  <a:gd name="T22" fmla="*/ 192 w 318"/>
                  <a:gd name="T23" fmla="*/ 12 h 18"/>
                  <a:gd name="T24" fmla="*/ 200 w 318"/>
                  <a:gd name="T25" fmla="*/ 17 h 18"/>
                  <a:gd name="T26" fmla="*/ 203 w 318"/>
                  <a:gd name="T27" fmla="*/ 12 h 18"/>
                  <a:gd name="T28" fmla="*/ 189 w 318"/>
                  <a:gd name="T29" fmla="*/ 0 h 18"/>
                  <a:gd name="T30" fmla="*/ 192 w 318"/>
                  <a:gd name="T31" fmla="*/ 12 h 18"/>
                  <a:gd name="T32" fmla="*/ 165 w 318"/>
                  <a:gd name="T33" fmla="*/ 17 h 18"/>
                  <a:gd name="T34" fmla="*/ 173 w 318"/>
                  <a:gd name="T35" fmla="*/ 12 h 18"/>
                  <a:gd name="T36" fmla="*/ 175 w 318"/>
                  <a:gd name="T37" fmla="*/ 0 h 18"/>
                  <a:gd name="T38" fmla="*/ 162 w 318"/>
                  <a:gd name="T39" fmla="*/ 12 h 18"/>
                  <a:gd name="T40" fmla="*/ 138 w 318"/>
                  <a:gd name="T41" fmla="*/ 12 h 18"/>
                  <a:gd name="T42" fmla="*/ 146 w 318"/>
                  <a:gd name="T43" fmla="*/ 17 h 18"/>
                  <a:gd name="T44" fmla="*/ 148 w 318"/>
                  <a:gd name="T45" fmla="*/ 12 h 18"/>
                  <a:gd name="T46" fmla="*/ 135 w 318"/>
                  <a:gd name="T47" fmla="*/ 0 h 18"/>
                  <a:gd name="T48" fmla="*/ 138 w 318"/>
                  <a:gd name="T49" fmla="*/ 12 h 18"/>
                  <a:gd name="T50" fmla="*/ 111 w 318"/>
                  <a:gd name="T51" fmla="*/ 17 h 18"/>
                  <a:gd name="T52" fmla="*/ 119 w 318"/>
                  <a:gd name="T53" fmla="*/ 12 h 18"/>
                  <a:gd name="T54" fmla="*/ 122 w 318"/>
                  <a:gd name="T55" fmla="*/ 0 h 18"/>
                  <a:gd name="T56" fmla="*/ 108 w 318"/>
                  <a:gd name="T57" fmla="*/ 12 h 18"/>
                  <a:gd name="T58" fmla="*/ 83 w 318"/>
                  <a:gd name="T59" fmla="*/ 12 h 18"/>
                  <a:gd name="T60" fmla="*/ 92 w 318"/>
                  <a:gd name="T61" fmla="*/ 17 h 18"/>
                  <a:gd name="T62" fmla="*/ 94 w 318"/>
                  <a:gd name="T63" fmla="*/ 12 h 18"/>
                  <a:gd name="T64" fmla="*/ 81 w 318"/>
                  <a:gd name="T65" fmla="*/ 0 h 18"/>
                  <a:gd name="T66" fmla="*/ 83 w 318"/>
                  <a:gd name="T67" fmla="*/ 12 h 18"/>
                  <a:gd name="T68" fmla="*/ 56 w 318"/>
                  <a:gd name="T69" fmla="*/ 17 h 18"/>
                  <a:gd name="T70" fmla="*/ 64 w 318"/>
                  <a:gd name="T71" fmla="*/ 12 h 18"/>
                  <a:gd name="T72" fmla="*/ 67 w 318"/>
                  <a:gd name="T73" fmla="*/ 0 h 18"/>
                  <a:gd name="T74" fmla="*/ 54 w 318"/>
                  <a:gd name="T75" fmla="*/ 12 h 18"/>
                  <a:gd name="T76" fmla="*/ 30 w 318"/>
                  <a:gd name="T77" fmla="*/ 12 h 18"/>
                  <a:gd name="T78" fmla="*/ 37 w 318"/>
                  <a:gd name="T79" fmla="*/ 17 h 18"/>
                  <a:gd name="T80" fmla="*/ 40 w 318"/>
                  <a:gd name="T81" fmla="*/ 12 h 18"/>
                  <a:gd name="T82" fmla="*/ 27 w 318"/>
                  <a:gd name="T83" fmla="*/ 0 h 18"/>
                  <a:gd name="T84" fmla="*/ 30 w 318"/>
                  <a:gd name="T85" fmla="*/ 12 h 18"/>
                  <a:gd name="T86" fmla="*/ 2 w 318"/>
                  <a:gd name="T87" fmla="*/ 17 h 18"/>
                  <a:gd name="T88" fmla="*/ 10 w 318"/>
                  <a:gd name="T89" fmla="*/ 12 h 18"/>
                  <a:gd name="T90" fmla="*/ 13 w 318"/>
                  <a:gd name="T91" fmla="*/ 0 h 18"/>
                  <a:gd name="T92" fmla="*/ 0 w 318"/>
                  <a:gd name="T93"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8" h="18">
                    <a:moveTo>
                      <a:pt x="276" y="18"/>
                    </a:moveTo>
                    <a:lnTo>
                      <a:pt x="312" y="18"/>
                    </a:lnTo>
                    <a:lnTo>
                      <a:pt x="318" y="0"/>
                    </a:lnTo>
                    <a:lnTo>
                      <a:pt x="270" y="0"/>
                    </a:lnTo>
                    <a:lnTo>
                      <a:pt x="276" y="18"/>
                    </a:lnTo>
                    <a:moveTo>
                      <a:pt x="246" y="12"/>
                    </a:moveTo>
                    <a:lnTo>
                      <a:pt x="246" y="17"/>
                    </a:lnTo>
                    <a:lnTo>
                      <a:pt x="254" y="17"/>
                    </a:lnTo>
                    <a:lnTo>
                      <a:pt x="254" y="12"/>
                    </a:lnTo>
                    <a:lnTo>
                      <a:pt x="257" y="12"/>
                    </a:lnTo>
                    <a:lnTo>
                      <a:pt x="257" y="0"/>
                    </a:lnTo>
                    <a:lnTo>
                      <a:pt x="243" y="0"/>
                    </a:lnTo>
                    <a:lnTo>
                      <a:pt x="243" y="12"/>
                    </a:lnTo>
                    <a:lnTo>
                      <a:pt x="246" y="12"/>
                    </a:lnTo>
                    <a:moveTo>
                      <a:pt x="219" y="12"/>
                    </a:moveTo>
                    <a:lnTo>
                      <a:pt x="219" y="17"/>
                    </a:lnTo>
                    <a:lnTo>
                      <a:pt x="227" y="17"/>
                    </a:lnTo>
                    <a:lnTo>
                      <a:pt x="227" y="12"/>
                    </a:lnTo>
                    <a:lnTo>
                      <a:pt x="230" y="12"/>
                    </a:lnTo>
                    <a:lnTo>
                      <a:pt x="230" y="0"/>
                    </a:lnTo>
                    <a:lnTo>
                      <a:pt x="216" y="0"/>
                    </a:lnTo>
                    <a:lnTo>
                      <a:pt x="216" y="12"/>
                    </a:lnTo>
                    <a:lnTo>
                      <a:pt x="219" y="12"/>
                    </a:lnTo>
                    <a:moveTo>
                      <a:pt x="192" y="12"/>
                    </a:moveTo>
                    <a:lnTo>
                      <a:pt x="192" y="17"/>
                    </a:lnTo>
                    <a:lnTo>
                      <a:pt x="200" y="17"/>
                    </a:lnTo>
                    <a:lnTo>
                      <a:pt x="200" y="12"/>
                    </a:lnTo>
                    <a:lnTo>
                      <a:pt x="203" y="12"/>
                    </a:lnTo>
                    <a:lnTo>
                      <a:pt x="203" y="0"/>
                    </a:lnTo>
                    <a:lnTo>
                      <a:pt x="189" y="0"/>
                    </a:lnTo>
                    <a:lnTo>
                      <a:pt x="189" y="12"/>
                    </a:lnTo>
                    <a:lnTo>
                      <a:pt x="192" y="12"/>
                    </a:lnTo>
                    <a:moveTo>
                      <a:pt x="165" y="12"/>
                    </a:moveTo>
                    <a:lnTo>
                      <a:pt x="165" y="17"/>
                    </a:lnTo>
                    <a:lnTo>
                      <a:pt x="173" y="17"/>
                    </a:lnTo>
                    <a:lnTo>
                      <a:pt x="173" y="12"/>
                    </a:lnTo>
                    <a:lnTo>
                      <a:pt x="175" y="12"/>
                    </a:lnTo>
                    <a:lnTo>
                      <a:pt x="175" y="0"/>
                    </a:lnTo>
                    <a:lnTo>
                      <a:pt x="162" y="0"/>
                    </a:lnTo>
                    <a:lnTo>
                      <a:pt x="162" y="12"/>
                    </a:lnTo>
                    <a:lnTo>
                      <a:pt x="165" y="12"/>
                    </a:lnTo>
                    <a:moveTo>
                      <a:pt x="138" y="12"/>
                    </a:moveTo>
                    <a:lnTo>
                      <a:pt x="138" y="17"/>
                    </a:lnTo>
                    <a:lnTo>
                      <a:pt x="146" y="17"/>
                    </a:lnTo>
                    <a:lnTo>
                      <a:pt x="146" y="12"/>
                    </a:lnTo>
                    <a:lnTo>
                      <a:pt x="148" y="12"/>
                    </a:lnTo>
                    <a:lnTo>
                      <a:pt x="148" y="0"/>
                    </a:lnTo>
                    <a:lnTo>
                      <a:pt x="135" y="0"/>
                    </a:lnTo>
                    <a:lnTo>
                      <a:pt x="135" y="12"/>
                    </a:lnTo>
                    <a:lnTo>
                      <a:pt x="138" y="12"/>
                    </a:lnTo>
                    <a:moveTo>
                      <a:pt x="111" y="12"/>
                    </a:moveTo>
                    <a:lnTo>
                      <a:pt x="111" y="17"/>
                    </a:lnTo>
                    <a:lnTo>
                      <a:pt x="119" y="17"/>
                    </a:lnTo>
                    <a:lnTo>
                      <a:pt x="119" y="12"/>
                    </a:lnTo>
                    <a:lnTo>
                      <a:pt x="122" y="12"/>
                    </a:lnTo>
                    <a:lnTo>
                      <a:pt x="122" y="0"/>
                    </a:lnTo>
                    <a:lnTo>
                      <a:pt x="108" y="0"/>
                    </a:lnTo>
                    <a:lnTo>
                      <a:pt x="108" y="12"/>
                    </a:lnTo>
                    <a:lnTo>
                      <a:pt x="111" y="12"/>
                    </a:lnTo>
                    <a:moveTo>
                      <a:pt x="83" y="12"/>
                    </a:moveTo>
                    <a:lnTo>
                      <a:pt x="83" y="17"/>
                    </a:lnTo>
                    <a:lnTo>
                      <a:pt x="92" y="17"/>
                    </a:lnTo>
                    <a:lnTo>
                      <a:pt x="92" y="12"/>
                    </a:lnTo>
                    <a:lnTo>
                      <a:pt x="94" y="12"/>
                    </a:lnTo>
                    <a:lnTo>
                      <a:pt x="94" y="0"/>
                    </a:lnTo>
                    <a:lnTo>
                      <a:pt x="81" y="0"/>
                    </a:lnTo>
                    <a:lnTo>
                      <a:pt x="81" y="12"/>
                    </a:lnTo>
                    <a:lnTo>
                      <a:pt x="83" y="12"/>
                    </a:lnTo>
                    <a:moveTo>
                      <a:pt x="56" y="12"/>
                    </a:moveTo>
                    <a:lnTo>
                      <a:pt x="56" y="17"/>
                    </a:lnTo>
                    <a:lnTo>
                      <a:pt x="64" y="17"/>
                    </a:lnTo>
                    <a:lnTo>
                      <a:pt x="64" y="12"/>
                    </a:lnTo>
                    <a:lnTo>
                      <a:pt x="67" y="12"/>
                    </a:lnTo>
                    <a:lnTo>
                      <a:pt x="67" y="0"/>
                    </a:lnTo>
                    <a:lnTo>
                      <a:pt x="54" y="0"/>
                    </a:lnTo>
                    <a:lnTo>
                      <a:pt x="54" y="12"/>
                    </a:lnTo>
                    <a:lnTo>
                      <a:pt x="56" y="12"/>
                    </a:lnTo>
                    <a:moveTo>
                      <a:pt x="30" y="12"/>
                    </a:moveTo>
                    <a:lnTo>
                      <a:pt x="30" y="17"/>
                    </a:lnTo>
                    <a:lnTo>
                      <a:pt x="37" y="17"/>
                    </a:lnTo>
                    <a:lnTo>
                      <a:pt x="37" y="12"/>
                    </a:lnTo>
                    <a:lnTo>
                      <a:pt x="40" y="12"/>
                    </a:lnTo>
                    <a:lnTo>
                      <a:pt x="40" y="0"/>
                    </a:lnTo>
                    <a:lnTo>
                      <a:pt x="27" y="0"/>
                    </a:lnTo>
                    <a:lnTo>
                      <a:pt x="27" y="12"/>
                    </a:lnTo>
                    <a:lnTo>
                      <a:pt x="30" y="12"/>
                    </a:lnTo>
                    <a:moveTo>
                      <a:pt x="2" y="12"/>
                    </a:moveTo>
                    <a:lnTo>
                      <a:pt x="2" y="17"/>
                    </a:lnTo>
                    <a:lnTo>
                      <a:pt x="10" y="17"/>
                    </a:lnTo>
                    <a:lnTo>
                      <a:pt x="10" y="12"/>
                    </a:lnTo>
                    <a:lnTo>
                      <a:pt x="13" y="12"/>
                    </a:lnTo>
                    <a:lnTo>
                      <a:pt x="13" y="0"/>
                    </a:lnTo>
                    <a:lnTo>
                      <a:pt x="0" y="0"/>
                    </a:lnTo>
                    <a:lnTo>
                      <a:pt x="0" y="12"/>
                    </a:lnTo>
                    <a:lnTo>
                      <a:pt x="2" y="12"/>
                    </a:ln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16" name="Freeform 1049"/>
              <p:cNvSpPr>
                <a:spLocks/>
              </p:cNvSpPr>
              <p:nvPr/>
            </p:nvSpPr>
            <p:spPr bwMode="auto">
              <a:xfrm>
                <a:off x="2222" y="1310"/>
                <a:ext cx="396" cy="114"/>
              </a:xfrm>
              <a:custGeom>
                <a:avLst/>
                <a:gdLst>
                  <a:gd name="T0" fmla="*/ 11 w 396"/>
                  <a:gd name="T1" fmla="*/ 114 h 114"/>
                  <a:gd name="T2" fmla="*/ 11 w 396"/>
                  <a:gd name="T3" fmla="*/ 104 h 114"/>
                  <a:gd name="T4" fmla="*/ 0 w 396"/>
                  <a:gd name="T5" fmla="*/ 104 h 114"/>
                  <a:gd name="T6" fmla="*/ 0 w 396"/>
                  <a:gd name="T7" fmla="*/ 38 h 114"/>
                  <a:gd name="T8" fmla="*/ 44 w 396"/>
                  <a:gd name="T9" fmla="*/ 0 h 114"/>
                  <a:gd name="T10" fmla="*/ 396 w 396"/>
                  <a:gd name="T11" fmla="*/ 0 h 114"/>
                  <a:gd name="T12" fmla="*/ 396 w 396"/>
                  <a:gd name="T13" fmla="*/ 66 h 114"/>
                  <a:gd name="T14" fmla="*/ 342 w 396"/>
                  <a:gd name="T15" fmla="*/ 114 h 114"/>
                  <a:gd name="T16" fmla="*/ 11 w 396"/>
                  <a:gd name="T17"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6" h="114">
                    <a:moveTo>
                      <a:pt x="11" y="114"/>
                    </a:moveTo>
                    <a:lnTo>
                      <a:pt x="11" y="104"/>
                    </a:lnTo>
                    <a:lnTo>
                      <a:pt x="0" y="104"/>
                    </a:lnTo>
                    <a:lnTo>
                      <a:pt x="0" y="38"/>
                    </a:lnTo>
                    <a:lnTo>
                      <a:pt x="44" y="0"/>
                    </a:lnTo>
                    <a:lnTo>
                      <a:pt x="396" y="0"/>
                    </a:lnTo>
                    <a:lnTo>
                      <a:pt x="396" y="66"/>
                    </a:lnTo>
                    <a:lnTo>
                      <a:pt x="342" y="114"/>
                    </a:lnTo>
                    <a:lnTo>
                      <a:pt x="11" y="114"/>
                    </a:ln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
          <p:nvSpPr>
            <p:cNvPr id="151" name="Line 1050"/>
            <p:cNvSpPr>
              <a:spLocks noChangeShapeType="1"/>
            </p:cNvSpPr>
            <p:nvPr/>
          </p:nvSpPr>
          <p:spPr bwMode="auto">
            <a:xfrm flipH="1">
              <a:off x="1247" y="2240"/>
              <a:ext cx="544" cy="0"/>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52" name="Rectangle 1051"/>
            <p:cNvSpPr>
              <a:spLocks noChangeArrowheads="1"/>
            </p:cNvSpPr>
            <p:nvPr/>
          </p:nvSpPr>
          <p:spPr bwMode="auto">
            <a:xfrm>
              <a:off x="1770" y="2383"/>
              <a:ext cx="54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kumimoji="0" lang="zh-CN" altLang="en-US" sz="1800" b="0">
                  <a:latin typeface="Arial" charset="0"/>
                </a:rPr>
                <a:t>编码器</a:t>
              </a:r>
            </a:p>
          </p:txBody>
        </p:sp>
        <p:sp>
          <p:nvSpPr>
            <p:cNvPr id="153" name="Line 1052"/>
            <p:cNvSpPr>
              <a:spLocks noChangeShapeType="1"/>
            </p:cNvSpPr>
            <p:nvPr/>
          </p:nvSpPr>
          <p:spPr bwMode="auto">
            <a:xfrm flipH="1">
              <a:off x="2381" y="2232"/>
              <a:ext cx="1089" cy="0"/>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pic>
          <p:nvPicPr>
            <p:cNvPr id="154" name="Picture 1053" descr="12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6" y="1142"/>
              <a:ext cx="771" cy="428"/>
            </a:xfrm>
            <a:prstGeom prst="rect">
              <a:avLst/>
            </a:prstGeom>
            <a:noFill/>
            <a:extLst>
              <a:ext uri="{909E8E84-426E-40DD-AFC4-6F175D3DCCD1}">
                <a14:hiddenFill xmlns:a14="http://schemas.microsoft.com/office/drawing/2010/main">
                  <a:solidFill>
                    <a:srgbClr val="FFFFFF"/>
                  </a:solidFill>
                </a14:hiddenFill>
              </a:ext>
            </a:extLst>
          </p:spPr>
        </p:pic>
        <p:pic>
          <p:nvPicPr>
            <p:cNvPr id="155" name="Picture 1054" descr="12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6" y="2066"/>
              <a:ext cx="771" cy="428"/>
            </a:xfrm>
            <a:prstGeom prst="rect">
              <a:avLst/>
            </a:prstGeom>
            <a:noFill/>
            <a:extLst>
              <a:ext uri="{909E8E84-426E-40DD-AFC4-6F175D3DCCD1}">
                <a14:hiddenFill xmlns:a14="http://schemas.microsoft.com/office/drawing/2010/main">
                  <a:solidFill>
                    <a:srgbClr val="FFFFFF"/>
                  </a:solidFill>
                </a14:hiddenFill>
              </a:ext>
            </a:extLst>
          </p:spPr>
        </p:pic>
        <p:pic>
          <p:nvPicPr>
            <p:cNvPr id="156" name="Picture 1055" descr="12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0" y="2121"/>
              <a:ext cx="363" cy="202"/>
            </a:xfrm>
            <a:prstGeom prst="rect">
              <a:avLst/>
            </a:prstGeom>
            <a:noFill/>
            <a:extLst>
              <a:ext uri="{909E8E84-426E-40DD-AFC4-6F175D3DCCD1}">
                <a14:hiddenFill xmlns:a14="http://schemas.microsoft.com/office/drawing/2010/main">
                  <a:solidFill>
                    <a:srgbClr val="FFFFFF"/>
                  </a:solidFill>
                </a14:hiddenFill>
              </a:ext>
            </a:extLst>
          </p:spPr>
        </p:pic>
        <p:grpSp>
          <p:nvGrpSpPr>
            <p:cNvPr id="157" name="Group 1056"/>
            <p:cNvGrpSpPr>
              <a:grpSpLocks/>
            </p:cNvGrpSpPr>
            <p:nvPr/>
          </p:nvGrpSpPr>
          <p:grpSpPr bwMode="auto">
            <a:xfrm>
              <a:off x="4820" y="2070"/>
              <a:ext cx="600" cy="260"/>
              <a:chOff x="2222" y="1310"/>
              <a:chExt cx="396" cy="114"/>
            </a:xfrm>
          </p:grpSpPr>
          <p:sp>
            <p:nvSpPr>
              <p:cNvPr id="179" name="Freeform 1057"/>
              <p:cNvSpPr>
                <a:spLocks noEditPoints="1"/>
              </p:cNvSpPr>
              <p:nvPr/>
            </p:nvSpPr>
            <p:spPr bwMode="auto">
              <a:xfrm>
                <a:off x="2233" y="1310"/>
                <a:ext cx="385" cy="114"/>
              </a:xfrm>
              <a:custGeom>
                <a:avLst/>
                <a:gdLst>
                  <a:gd name="T0" fmla="*/ 331 w 385"/>
                  <a:gd name="T1" fmla="*/ 114 h 114"/>
                  <a:gd name="T2" fmla="*/ 363 w 385"/>
                  <a:gd name="T3" fmla="*/ 85 h 114"/>
                  <a:gd name="T4" fmla="*/ 341 w 385"/>
                  <a:gd name="T5" fmla="*/ 104 h 114"/>
                  <a:gd name="T6" fmla="*/ 331 w 385"/>
                  <a:gd name="T7" fmla="*/ 104 h 114"/>
                  <a:gd name="T8" fmla="*/ 331 w 385"/>
                  <a:gd name="T9" fmla="*/ 114 h 114"/>
                  <a:gd name="T10" fmla="*/ 0 w 385"/>
                  <a:gd name="T11" fmla="*/ 114 h 114"/>
                  <a:gd name="T12" fmla="*/ 331 w 385"/>
                  <a:gd name="T13" fmla="*/ 114 h 114"/>
                  <a:gd name="T14" fmla="*/ 331 w 385"/>
                  <a:gd name="T15" fmla="*/ 104 h 114"/>
                  <a:gd name="T16" fmla="*/ 0 w 385"/>
                  <a:gd name="T17" fmla="*/ 104 h 114"/>
                  <a:gd name="T18" fmla="*/ 0 w 385"/>
                  <a:gd name="T19" fmla="*/ 114 h 114"/>
                  <a:gd name="T20" fmla="*/ 385 w 385"/>
                  <a:gd name="T21" fmla="*/ 0 h 114"/>
                  <a:gd name="T22" fmla="*/ 385 w 385"/>
                  <a:gd name="T23" fmla="*/ 66 h 114"/>
                  <a:gd name="T24" fmla="*/ 341 w 385"/>
                  <a:gd name="T25" fmla="*/ 104 h 114"/>
                  <a:gd name="T26" fmla="*/ 341 w 385"/>
                  <a:gd name="T27" fmla="*/ 38 h 114"/>
                  <a:gd name="T28" fmla="*/ 385 w 385"/>
                  <a:gd name="T29"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5" h="114">
                    <a:moveTo>
                      <a:pt x="331" y="114"/>
                    </a:moveTo>
                    <a:lnTo>
                      <a:pt x="363" y="85"/>
                    </a:lnTo>
                    <a:lnTo>
                      <a:pt x="341" y="104"/>
                    </a:lnTo>
                    <a:lnTo>
                      <a:pt x="331" y="104"/>
                    </a:lnTo>
                    <a:lnTo>
                      <a:pt x="331" y="114"/>
                    </a:lnTo>
                    <a:close/>
                    <a:moveTo>
                      <a:pt x="0" y="114"/>
                    </a:moveTo>
                    <a:lnTo>
                      <a:pt x="331" y="114"/>
                    </a:lnTo>
                    <a:lnTo>
                      <a:pt x="331" y="104"/>
                    </a:lnTo>
                    <a:lnTo>
                      <a:pt x="0" y="104"/>
                    </a:lnTo>
                    <a:lnTo>
                      <a:pt x="0" y="114"/>
                    </a:lnTo>
                    <a:close/>
                    <a:moveTo>
                      <a:pt x="385" y="0"/>
                    </a:moveTo>
                    <a:lnTo>
                      <a:pt x="385" y="66"/>
                    </a:lnTo>
                    <a:lnTo>
                      <a:pt x="341" y="104"/>
                    </a:lnTo>
                    <a:lnTo>
                      <a:pt x="341" y="38"/>
                    </a:lnTo>
                    <a:lnTo>
                      <a:pt x="385" y="0"/>
                    </a:lnTo>
                    <a:close/>
                  </a:path>
                </a:pathLst>
              </a:custGeom>
              <a:solidFill>
                <a:srgbClr val="9A9A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0" name="Freeform 1058"/>
              <p:cNvSpPr>
                <a:spLocks/>
              </p:cNvSpPr>
              <p:nvPr/>
            </p:nvSpPr>
            <p:spPr bwMode="auto">
              <a:xfrm>
                <a:off x="2222" y="1310"/>
                <a:ext cx="396" cy="38"/>
              </a:xfrm>
              <a:custGeom>
                <a:avLst/>
                <a:gdLst>
                  <a:gd name="T0" fmla="*/ 0 w 396"/>
                  <a:gd name="T1" fmla="*/ 38 h 38"/>
                  <a:gd name="T2" fmla="*/ 44 w 396"/>
                  <a:gd name="T3" fmla="*/ 0 h 38"/>
                  <a:gd name="T4" fmla="*/ 396 w 396"/>
                  <a:gd name="T5" fmla="*/ 0 h 38"/>
                  <a:gd name="T6" fmla="*/ 352 w 396"/>
                  <a:gd name="T7" fmla="*/ 38 h 38"/>
                  <a:gd name="T8" fmla="*/ 0 w 396"/>
                  <a:gd name="T9" fmla="*/ 38 h 38"/>
                </a:gdLst>
                <a:ahLst/>
                <a:cxnLst>
                  <a:cxn ang="0">
                    <a:pos x="T0" y="T1"/>
                  </a:cxn>
                  <a:cxn ang="0">
                    <a:pos x="T2" y="T3"/>
                  </a:cxn>
                  <a:cxn ang="0">
                    <a:pos x="T4" y="T5"/>
                  </a:cxn>
                  <a:cxn ang="0">
                    <a:pos x="T6" y="T7"/>
                  </a:cxn>
                  <a:cxn ang="0">
                    <a:pos x="T8" y="T9"/>
                  </a:cxn>
                </a:cxnLst>
                <a:rect l="0" t="0" r="r" b="b"/>
                <a:pathLst>
                  <a:path w="396" h="38">
                    <a:moveTo>
                      <a:pt x="0" y="38"/>
                    </a:moveTo>
                    <a:lnTo>
                      <a:pt x="44" y="0"/>
                    </a:lnTo>
                    <a:lnTo>
                      <a:pt x="396" y="0"/>
                    </a:lnTo>
                    <a:lnTo>
                      <a:pt x="352" y="38"/>
                    </a:lnTo>
                    <a:lnTo>
                      <a:pt x="0" y="38"/>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1" name="Rectangle 1059"/>
              <p:cNvSpPr>
                <a:spLocks noChangeArrowheads="1"/>
              </p:cNvSpPr>
              <p:nvPr/>
            </p:nvSpPr>
            <p:spPr bwMode="auto">
              <a:xfrm>
                <a:off x="2222" y="1348"/>
                <a:ext cx="352" cy="6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82" name="Rectangle 1060"/>
              <p:cNvSpPr>
                <a:spLocks noChangeArrowheads="1"/>
              </p:cNvSpPr>
              <p:nvPr/>
            </p:nvSpPr>
            <p:spPr bwMode="auto">
              <a:xfrm>
                <a:off x="2222" y="1348"/>
                <a:ext cx="352" cy="66"/>
              </a:xfrm>
              <a:prstGeom prst="rect">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83" name="Rectangle 1061"/>
              <p:cNvSpPr>
                <a:spLocks noChangeArrowheads="1"/>
              </p:cNvSpPr>
              <p:nvPr/>
            </p:nvSpPr>
            <p:spPr bwMode="auto">
              <a:xfrm>
                <a:off x="2228" y="1386"/>
                <a:ext cx="341" cy="24"/>
              </a:xfrm>
              <a:prstGeom prst="rect">
                <a:avLst/>
              </a:prstGeom>
              <a:solidFill>
                <a:srgbClr val="DBDA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pic>
            <p:nvPicPr>
              <p:cNvPr id="184" name="Picture 106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7" y="1369"/>
                <a:ext cx="8"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 name="Picture 106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7" y="1357"/>
                <a:ext cx="8"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 name="Picture 106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8" y="1369"/>
                <a:ext cx="8"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 name="Picture 106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8" y="1357"/>
                <a:ext cx="8"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 name="Picture 106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9" y="1369"/>
                <a:ext cx="7"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 name="Picture 106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9" y="1357"/>
                <a:ext cx="7"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 name="Picture 106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70" y="1369"/>
                <a:ext cx="7"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1" name="Picture 106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70" y="1357"/>
                <a:ext cx="7"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2" name="Rectangle 1070"/>
              <p:cNvSpPr>
                <a:spLocks noChangeArrowheads="1"/>
              </p:cNvSpPr>
              <p:nvPr/>
            </p:nvSpPr>
            <p:spPr bwMode="auto">
              <a:xfrm>
                <a:off x="2241" y="1387"/>
                <a:ext cx="319" cy="6"/>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93" name="Rectangle 1071"/>
              <p:cNvSpPr>
                <a:spLocks noChangeArrowheads="1"/>
              </p:cNvSpPr>
              <p:nvPr/>
            </p:nvSpPr>
            <p:spPr bwMode="auto">
              <a:xfrm>
                <a:off x="2241" y="1393"/>
                <a:ext cx="319" cy="6"/>
              </a:xfrm>
              <a:prstGeom prst="rect">
                <a:avLst/>
              </a:prstGeom>
              <a:solidFill>
                <a:srgbClr val="C2C2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94" name="Rectangle 1072"/>
              <p:cNvSpPr>
                <a:spLocks noChangeArrowheads="1"/>
              </p:cNvSpPr>
              <p:nvPr/>
            </p:nvSpPr>
            <p:spPr bwMode="auto">
              <a:xfrm>
                <a:off x="2241" y="1399"/>
                <a:ext cx="319" cy="6"/>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95" name="Rectangle 1073"/>
              <p:cNvSpPr>
                <a:spLocks noChangeArrowheads="1"/>
              </p:cNvSpPr>
              <p:nvPr/>
            </p:nvSpPr>
            <p:spPr bwMode="auto">
              <a:xfrm>
                <a:off x="2241" y="1405"/>
                <a:ext cx="319" cy="6"/>
              </a:xfrm>
              <a:prstGeom prst="rect">
                <a:avLst/>
              </a:prstGeom>
              <a:solidFill>
                <a:srgbClr val="D6D6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96" name="Freeform 1074"/>
              <p:cNvSpPr>
                <a:spLocks noEditPoints="1"/>
              </p:cNvSpPr>
              <p:nvPr/>
            </p:nvSpPr>
            <p:spPr bwMode="auto">
              <a:xfrm>
                <a:off x="2243" y="1389"/>
                <a:ext cx="318" cy="18"/>
              </a:xfrm>
              <a:custGeom>
                <a:avLst/>
                <a:gdLst>
                  <a:gd name="T0" fmla="*/ 312 w 318"/>
                  <a:gd name="T1" fmla="*/ 18 h 18"/>
                  <a:gd name="T2" fmla="*/ 270 w 318"/>
                  <a:gd name="T3" fmla="*/ 0 h 18"/>
                  <a:gd name="T4" fmla="*/ 246 w 318"/>
                  <a:gd name="T5" fmla="*/ 12 h 18"/>
                  <a:gd name="T6" fmla="*/ 254 w 318"/>
                  <a:gd name="T7" fmla="*/ 17 h 18"/>
                  <a:gd name="T8" fmla="*/ 257 w 318"/>
                  <a:gd name="T9" fmla="*/ 12 h 18"/>
                  <a:gd name="T10" fmla="*/ 243 w 318"/>
                  <a:gd name="T11" fmla="*/ 0 h 18"/>
                  <a:gd name="T12" fmla="*/ 246 w 318"/>
                  <a:gd name="T13" fmla="*/ 12 h 18"/>
                  <a:gd name="T14" fmla="*/ 219 w 318"/>
                  <a:gd name="T15" fmla="*/ 17 h 18"/>
                  <a:gd name="T16" fmla="*/ 227 w 318"/>
                  <a:gd name="T17" fmla="*/ 12 h 18"/>
                  <a:gd name="T18" fmla="*/ 230 w 318"/>
                  <a:gd name="T19" fmla="*/ 0 h 18"/>
                  <a:gd name="T20" fmla="*/ 216 w 318"/>
                  <a:gd name="T21" fmla="*/ 12 h 18"/>
                  <a:gd name="T22" fmla="*/ 192 w 318"/>
                  <a:gd name="T23" fmla="*/ 12 h 18"/>
                  <a:gd name="T24" fmla="*/ 200 w 318"/>
                  <a:gd name="T25" fmla="*/ 17 h 18"/>
                  <a:gd name="T26" fmla="*/ 203 w 318"/>
                  <a:gd name="T27" fmla="*/ 12 h 18"/>
                  <a:gd name="T28" fmla="*/ 189 w 318"/>
                  <a:gd name="T29" fmla="*/ 0 h 18"/>
                  <a:gd name="T30" fmla="*/ 192 w 318"/>
                  <a:gd name="T31" fmla="*/ 12 h 18"/>
                  <a:gd name="T32" fmla="*/ 165 w 318"/>
                  <a:gd name="T33" fmla="*/ 17 h 18"/>
                  <a:gd name="T34" fmla="*/ 173 w 318"/>
                  <a:gd name="T35" fmla="*/ 12 h 18"/>
                  <a:gd name="T36" fmla="*/ 175 w 318"/>
                  <a:gd name="T37" fmla="*/ 0 h 18"/>
                  <a:gd name="T38" fmla="*/ 162 w 318"/>
                  <a:gd name="T39" fmla="*/ 12 h 18"/>
                  <a:gd name="T40" fmla="*/ 138 w 318"/>
                  <a:gd name="T41" fmla="*/ 12 h 18"/>
                  <a:gd name="T42" fmla="*/ 146 w 318"/>
                  <a:gd name="T43" fmla="*/ 17 h 18"/>
                  <a:gd name="T44" fmla="*/ 148 w 318"/>
                  <a:gd name="T45" fmla="*/ 12 h 18"/>
                  <a:gd name="T46" fmla="*/ 135 w 318"/>
                  <a:gd name="T47" fmla="*/ 0 h 18"/>
                  <a:gd name="T48" fmla="*/ 138 w 318"/>
                  <a:gd name="T49" fmla="*/ 12 h 18"/>
                  <a:gd name="T50" fmla="*/ 111 w 318"/>
                  <a:gd name="T51" fmla="*/ 17 h 18"/>
                  <a:gd name="T52" fmla="*/ 119 w 318"/>
                  <a:gd name="T53" fmla="*/ 12 h 18"/>
                  <a:gd name="T54" fmla="*/ 122 w 318"/>
                  <a:gd name="T55" fmla="*/ 0 h 18"/>
                  <a:gd name="T56" fmla="*/ 108 w 318"/>
                  <a:gd name="T57" fmla="*/ 12 h 18"/>
                  <a:gd name="T58" fmla="*/ 83 w 318"/>
                  <a:gd name="T59" fmla="*/ 12 h 18"/>
                  <a:gd name="T60" fmla="*/ 92 w 318"/>
                  <a:gd name="T61" fmla="*/ 17 h 18"/>
                  <a:gd name="T62" fmla="*/ 94 w 318"/>
                  <a:gd name="T63" fmla="*/ 12 h 18"/>
                  <a:gd name="T64" fmla="*/ 81 w 318"/>
                  <a:gd name="T65" fmla="*/ 0 h 18"/>
                  <a:gd name="T66" fmla="*/ 83 w 318"/>
                  <a:gd name="T67" fmla="*/ 12 h 18"/>
                  <a:gd name="T68" fmla="*/ 56 w 318"/>
                  <a:gd name="T69" fmla="*/ 17 h 18"/>
                  <a:gd name="T70" fmla="*/ 64 w 318"/>
                  <a:gd name="T71" fmla="*/ 12 h 18"/>
                  <a:gd name="T72" fmla="*/ 67 w 318"/>
                  <a:gd name="T73" fmla="*/ 0 h 18"/>
                  <a:gd name="T74" fmla="*/ 54 w 318"/>
                  <a:gd name="T75" fmla="*/ 12 h 18"/>
                  <a:gd name="T76" fmla="*/ 30 w 318"/>
                  <a:gd name="T77" fmla="*/ 12 h 18"/>
                  <a:gd name="T78" fmla="*/ 37 w 318"/>
                  <a:gd name="T79" fmla="*/ 17 h 18"/>
                  <a:gd name="T80" fmla="*/ 40 w 318"/>
                  <a:gd name="T81" fmla="*/ 12 h 18"/>
                  <a:gd name="T82" fmla="*/ 27 w 318"/>
                  <a:gd name="T83" fmla="*/ 0 h 18"/>
                  <a:gd name="T84" fmla="*/ 30 w 318"/>
                  <a:gd name="T85" fmla="*/ 12 h 18"/>
                  <a:gd name="T86" fmla="*/ 2 w 318"/>
                  <a:gd name="T87" fmla="*/ 17 h 18"/>
                  <a:gd name="T88" fmla="*/ 10 w 318"/>
                  <a:gd name="T89" fmla="*/ 12 h 18"/>
                  <a:gd name="T90" fmla="*/ 13 w 318"/>
                  <a:gd name="T91" fmla="*/ 0 h 18"/>
                  <a:gd name="T92" fmla="*/ 0 w 318"/>
                  <a:gd name="T93"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8" h="18">
                    <a:moveTo>
                      <a:pt x="276" y="18"/>
                    </a:moveTo>
                    <a:lnTo>
                      <a:pt x="312" y="18"/>
                    </a:lnTo>
                    <a:lnTo>
                      <a:pt x="318" y="0"/>
                    </a:lnTo>
                    <a:lnTo>
                      <a:pt x="270" y="0"/>
                    </a:lnTo>
                    <a:lnTo>
                      <a:pt x="276" y="18"/>
                    </a:lnTo>
                    <a:moveTo>
                      <a:pt x="246" y="12"/>
                    </a:moveTo>
                    <a:lnTo>
                      <a:pt x="246" y="17"/>
                    </a:lnTo>
                    <a:lnTo>
                      <a:pt x="254" y="17"/>
                    </a:lnTo>
                    <a:lnTo>
                      <a:pt x="254" y="12"/>
                    </a:lnTo>
                    <a:lnTo>
                      <a:pt x="257" y="12"/>
                    </a:lnTo>
                    <a:lnTo>
                      <a:pt x="257" y="0"/>
                    </a:lnTo>
                    <a:lnTo>
                      <a:pt x="243" y="0"/>
                    </a:lnTo>
                    <a:lnTo>
                      <a:pt x="243" y="12"/>
                    </a:lnTo>
                    <a:lnTo>
                      <a:pt x="246" y="12"/>
                    </a:lnTo>
                    <a:moveTo>
                      <a:pt x="219" y="12"/>
                    </a:moveTo>
                    <a:lnTo>
                      <a:pt x="219" y="17"/>
                    </a:lnTo>
                    <a:lnTo>
                      <a:pt x="227" y="17"/>
                    </a:lnTo>
                    <a:lnTo>
                      <a:pt x="227" y="12"/>
                    </a:lnTo>
                    <a:lnTo>
                      <a:pt x="230" y="12"/>
                    </a:lnTo>
                    <a:lnTo>
                      <a:pt x="230" y="0"/>
                    </a:lnTo>
                    <a:lnTo>
                      <a:pt x="216" y="0"/>
                    </a:lnTo>
                    <a:lnTo>
                      <a:pt x="216" y="12"/>
                    </a:lnTo>
                    <a:lnTo>
                      <a:pt x="219" y="12"/>
                    </a:lnTo>
                    <a:moveTo>
                      <a:pt x="192" y="12"/>
                    </a:moveTo>
                    <a:lnTo>
                      <a:pt x="192" y="17"/>
                    </a:lnTo>
                    <a:lnTo>
                      <a:pt x="200" y="17"/>
                    </a:lnTo>
                    <a:lnTo>
                      <a:pt x="200" y="12"/>
                    </a:lnTo>
                    <a:lnTo>
                      <a:pt x="203" y="12"/>
                    </a:lnTo>
                    <a:lnTo>
                      <a:pt x="203" y="0"/>
                    </a:lnTo>
                    <a:lnTo>
                      <a:pt x="189" y="0"/>
                    </a:lnTo>
                    <a:lnTo>
                      <a:pt x="189" y="12"/>
                    </a:lnTo>
                    <a:lnTo>
                      <a:pt x="192" y="12"/>
                    </a:lnTo>
                    <a:moveTo>
                      <a:pt x="165" y="12"/>
                    </a:moveTo>
                    <a:lnTo>
                      <a:pt x="165" y="17"/>
                    </a:lnTo>
                    <a:lnTo>
                      <a:pt x="173" y="17"/>
                    </a:lnTo>
                    <a:lnTo>
                      <a:pt x="173" y="12"/>
                    </a:lnTo>
                    <a:lnTo>
                      <a:pt x="175" y="12"/>
                    </a:lnTo>
                    <a:lnTo>
                      <a:pt x="175" y="0"/>
                    </a:lnTo>
                    <a:lnTo>
                      <a:pt x="162" y="0"/>
                    </a:lnTo>
                    <a:lnTo>
                      <a:pt x="162" y="12"/>
                    </a:lnTo>
                    <a:lnTo>
                      <a:pt x="165" y="12"/>
                    </a:lnTo>
                    <a:moveTo>
                      <a:pt x="138" y="12"/>
                    </a:moveTo>
                    <a:lnTo>
                      <a:pt x="138" y="17"/>
                    </a:lnTo>
                    <a:lnTo>
                      <a:pt x="146" y="17"/>
                    </a:lnTo>
                    <a:lnTo>
                      <a:pt x="146" y="12"/>
                    </a:lnTo>
                    <a:lnTo>
                      <a:pt x="148" y="12"/>
                    </a:lnTo>
                    <a:lnTo>
                      <a:pt x="148" y="0"/>
                    </a:lnTo>
                    <a:lnTo>
                      <a:pt x="135" y="0"/>
                    </a:lnTo>
                    <a:lnTo>
                      <a:pt x="135" y="12"/>
                    </a:lnTo>
                    <a:lnTo>
                      <a:pt x="138" y="12"/>
                    </a:lnTo>
                    <a:moveTo>
                      <a:pt x="111" y="12"/>
                    </a:moveTo>
                    <a:lnTo>
                      <a:pt x="111" y="17"/>
                    </a:lnTo>
                    <a:lnTo>
                      <a:pt x="119" y="17"/>
                    </a:lnTo>
                    <a:lnTo>
                      <a:pt x="119" y="12"/>
                    </a:lnTo>
                    <a:lnTo>
                      <a:pt x="122" y="12"/>
                    </a:lnTo>
                    <a:lnTo>
                      <a:pt x="122" y="0"/>
                    </a:lnTo>
                    <a:lnTo>
                      <a:pt x="108" y="0"/>
                    </a:lnTo>
                    <a:lnTo>
                      <a:pt x="108" y="12"/>
                    </a:lnTo>
                    <a:lnTo>
                      <a:pt x="111" y="12"/>
                    </a:lnTo>
                    <a:moveTo>
                      <a:pt x="83" y="12"/>
                    </a:moveTo>
                    <a:lnTo>
                      <a:pt x="83" y="17"/>
                    </a:lnTo>
                    <a:lnTo>
                      <a:pt x="92" y="17"/>
                    </a:lnTo>
                    <a:lnTo>
                      <a:pt x="92" y="12"/>
                    </a:lnTo>
                    <a:lnTo>
                      <a:pt x="94" y="12"/>
                    </a:lnTo>
                    <a:lnTo>
                      <a:pt x="94" y="0"/>
                    </a:lnTo>
                    <a:lnTo>
                      <a:pt x="81" y="0"/>
                    </a:lnTo>
                    <a:lnTo>
                      <a:pt x="81" y="12"/>
                    </a:lnTo>
                    <a:lnTo>
                      <a:pt x="83" y="12"/>
                    </a:lnTo>
                    <a:moveTo>
                      <a:pt x="56" y="12"/>
                    </a:moveTo>
                    <a:lnTo>
                      <a:pt x="56" y="17"/>
                    </a:lnTo>
                    <a:lnTo>
                      <a:pt x="64" y="17"/>
                    </a:lnTo>
                    <a:lnTo>
                      <a:pt x="64" y="12"/>
                    </a:lnTo>
                    <a:lnTo>
                      <a:pt x="67" y="12"/>
                    </a:lnTo>
                    <a:lnTo>
                      <a:pt x="67" y="0"/>
                    </a:lnTo>
                    <a:lnTo>
                      <a:pt x="54" y="0"/>
                    </a:lnTo>
                    <a:lnTo>
                      <a:pt x="54" y="12"/>
                    </a:lnTo>
                    <a:lnTo>
                      <a:pt x="56" y="12"/>
                    </a:lnTo>
                    <a:moveTo>
                      <a:pt x="30" y="12"/>
                    </a:moveTo>
                    <a:lnTo>
                      <a:pt x="30" y="17"/>
                    </a:lnTo>
                    <a:lnTo>
                      <a:pt x="37" y="17"/>
                    </a:lnTo>
                    <a:lnTo>
                      <a:pt x="37" y="12"/>
                    </a:lnTo>
                    <a:lnTo>
                      <a:pt x="40" y="12"/>
                    </a:lnTo>
                    <a:lnTo>
                      <a:pt x="40" y="0"/>
                    </a:lnTo>
                    <a:lnTo>
                      <a:pt x="27" y="0"/>
                    </a:lnTo>
                    <a:lnTo>
                      <a:pt x="27" y="12"/>
                    </a:lnTo>
                    <a:lnTo>
                      <a:pt x="30" y="12"/>
                    </a:lnTo>
                    <a:moveTo>
                      <a:pt x="2" y="12"/>
                    </a:moveTo>
                    <a:lnTo>
                      <a:pt x="2" y="17"/>
                    </a:lnTo>
                    <a:lnTo>
                      <a:pt x="10" y="17"/>
                    </a:lnTo>
                    <a:lnTo>
                      <a:pt x="10" y="12"/>
                    </a:lnTo>
                    <a:lnTo>
                      <a:pt x="13" y="12"/>
                    </a:lnTo>
                    <a:lnTo>
                      <a:pt x="13" y="0"/>
                    </a:lnTo>
                    <a:lnTo>
                      <a:pt x="0" y="0"/>
                    </a:lnTo>
                    <a:lnTo>
                      <a:pt x="0" y="12"/>
                    </a:lnTo>
                    <a:lnTo>
                      <a:pt x="2" y="12"/>
                    </a:lnTo>
                  </a:path>
                </a:pathLst>
              </a:custGeom>
              <a:noFill/>
              <a:ln w="15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97" name="Freeform 1075"/>
              <p:cNvSpPr>
                <a:spLocks/>
              </p:cNvSpPr>
              <p:nvPr/>
            </p:nvSpPr>
            <p:spPr bwMode="auto">
              <a:xfrm>
                <a:off x="2222" y="1310"/>
                <a:ext cx="396" cy="114"/>
              </a:xfrm>
              <a:custGeom>
                <a:avLst/>
                <a:gdLst>
                  <a:gd name="T0" fmla="*/ 11 w 396"/>
                  <a:gd name="T1" fmla="*/ 114 h 114"/>
                  <a:gd name="T2" fmla="*/ 11 w 396"/>
                  <a:gd name="T3" fmla="*/ 104 h 114"/>
                  <a:gd name="T4" fmla="*/ 0 w 396"/>
                  <a:gd name="T5" fmla="*/ 104 h 114"/>
                  <a:gd name="T6" fmla="*/ 0 w 396"/>
                  <a:gd name="T7" fmla="*/ 38 h 114"/>
                  <a:gd name="T8" fmla="*/ 44 w 396"/>
                  <a:gd name="T9" fmla="*/ 0 h 114"/>
                  <a:gd name="T10" fmla="*/ 396 w 396"/>
                  <a:gd name="T11" fmla="*/ 0 h 114"/>
                  <a:gd name="T12" fmla="*/ 396 w 396"/>
                  <a:gd name="T13" fmla="*/ 66 h 114"/>
                  <a:gd name="T14" fmla="*/ 342 w 396"/>
                  <a:gd name="T15" fmla="*/ 114 h 114"/>
                  <a:gd name="T16" fmla="*/ 11 w 396"/>
                  <a:gd name="T17"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6" h="114">
                    <a:moveTo>
                      <a:pt x="11" y="114"/>
                    </a:moveTo>
                    <a:lnTo>
                      <a:pt x="11" y="104"/>
                    </a:lnTo>
                    <a:lnTo>
                      <a:pt x="0" y="104"/>
                    </a:lnTo>
                    <a:lnTo>
                      <a:pt x="0" y="38"/>
                    </a:lnTo>
                    <a:lnTo>
                      <a:pt x="44" y="0"/>
                    </a:lnTo>
                    <a:lnTo>
                      <a:pt x="396" y="0"/>
                    </a:lnTo>
                    <a:lnTo>
                      <a:pt x="396" y="66"/>
                    </a:lnTo>
                    <a:lnTo>
                      <a:pt x="342" y="114"/>
                    </a:lnTo>
                    <a:lnTo>
                      <a:pt x="11" y="114"/>
                    </a:ln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
          <p:nvSpPr>
            <p:cNvPr id="158" name="Line 1076"/>
            <p:cNvSpPr>
              <a:spLocks noChangeShapeType="1"/>
            </p:cNvSpPr>
            <p:nvPr/>
          </p:nvSpPr>
          <p:spPr bwMode="auto">
            <a:xfrm flipH="1">
              <a:off x="4105" y="2226"/>
              <a:ext cx="715" cy="0"/>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pic>
          <p:nvPicPr>
            <p:cNvPr id="159" name="Picture 1077" descr="12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60" y="2756"/>
              <a:ext cx="771" cy="428"/>
            </a:xfrm>
            <a:prstGeom prst="rect">
              <a:avLst/>
            </a:prstGeom>
            <a:noFill/>
            <a:extLst>
              <a:ext uri="{909E8E84-426E-40DD-AFC4-6F175D3DCCD1}">
                <a14:hiddenFill xmlns:a14="http://schemas.microsoft.com/office/drawing/2010/main">
                  <a:solidFill>
                    <a:srgbClr val="FFFFFF"/>
                  </a:solidFill>
                </a14:hiddenFill>
              </a:ext>
            </a:extLst>
          </p:spPr>
        </p:pic>
        <p:sp>
          <p:nvSpPr>
            <p:cNvPr id="160" name="Line 1078"/>
            <p:cNvSpPr>
              <a:spLocks noChangeShapeType="1"/>
            </p:cNvSpPr>
            <p:nvPr/>
          </p:nvSpPr>
          <p:spPr bwMode="auto">
            <a:xfrm flipV="1">
              <a:off x="5148" y="2342"/>
              <a:ext cx="0" cy="408"/>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61" name="Line 1079"/>
            <p:cNvSpPr>
              <a:spLocks noChangeShapeType="1"/>
            </p:cNvSpPr>
            <p:nvPr/>
          </p:nvSpPr>
          <p:spPr bwMode="auto">
            <a:xfrm flipH="1">
              <a:off x="2492" y="2977"/>
              <a:ext cx="2268" cy="0"/>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aphicFrame>
          <p:nvGraphicFramePr>
            <p:cNvPr id="162" name="Object 1080"/>
            <p:cNvGraphicFramePr>
              <a:graphicFrameLocks noChangeAspect="1"/>
            </p:cNvGraphicFramePr>
            <p:nvPr/>
          </p:nvGraphicFramePr>
          <p:xfrm>
            <a:off x="88" y="1290"/>
            <a:ext cx="297" cy="144"/>
          </p:xfrm>
          <a:graphic>
            <a:graphicData uri="http://schemas.openxmlformats.org/presentationml/2006/ole">
              <mc:AlternateContent xmlns:mc="http://schemas.openxmlformats.org/markup-compatibility/2006">
                <mc:Choice xmlns:v="urn:schemas-microsoft-com:vml" Requires="v">
                  <p:oleObj spid="_x0000_s12910" name="Visio" r:id="rId8" imgW="941222" imgH="453542" progId="Visio.Drawing.6">
                    <p:embed/>
                  </p:oleObj>
                </mc:Choice>
                <mc:Fallback>
                  <p:oleObj name="Visio" r:id="rId8" imgW="941222" imgH="453542" progId="Visio.Drawing.6">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8" y="1290"/>
                          <a:ext cx="297"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 name="Object 1081"/>
            <p:cNvGraphicFramePr>
              <a:graphicFrameLocks noChangeAspect="1"/>
            </p:cNvGraphicFramePr>
            <p:nvPr/>
          </p:nvGraphicFramePr>
          <p:xfrm>
            <a:off x="113" y="2206"/>
            <a:ext cx="297" cy="144"/>
          </p:xfrm>
          <a:graphic>
            <a:graphicData uri="http://schemas.openxmlformats.org/presentationml/2006/ole">
              <mc:AlternateContent xmlns:mc="http://schemas.openxmlformats.org/markup-compatibility/2006">
                <mc:Choice xmlns:v="urn:schemas-microsoft-com:vml" Requires="v">
                  <p:oleObj spid="_x0000_s12911" name="Visio" r:id="rId10" imgW="941222" imgH="453542" progId="Visio.Drawing.6">
                    <p:embed/>
                  </p:oleObj>
                </mc:Choice>
                <mc:Fallback>
                  <p:oleObj name="Visio" r:id="rId10" imgW="941222" imgH="453542" progId="Visio.Drawing.6">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3" y="2206"/>
                          <a:ext cx="297"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4" name="AutoShape 1082"/>
            <p:cNvSpPr>
              <a:spLocks noChangeArrowheads="1"/>
            </p:cNvSpPr>
            <p:nvPr/>
          </p:nvSpPr>
          <p:spPr bwMode="auto">
            <a:xfrm>
              <a:off x="340" y="3522"/>
              <a:ext cx="5080" cy="317"/>
            </a:xfrm>
            <a:prstGeom prst="downArrowCallout">
              <a:avLst>
                <a:gd name="adj1" fmla="val 80720"/>
                <a:gd name="adj2" fmla="val 200612"/>
                <a:gd name="adj3" fmla="val 45375"/>
                <a:gd name="adj4" fmla="val 881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65" name="AutoShape 1083"/>
            <p:cNvSpPr>
              <a:spLocks noChangeArrowheads="1"/>
            </p:cNvSpPr>
            <p:nvPr/>
          </p:nvSpPr>
          <p:spPr bwMode="auto">
            <a:xfrm>
              <a:off x="431" y="2614"/>
              <a:ext cx="861" cy="317"/>
            </a:xfrm>
            <a:prstGeom prst="downArrowCallout">
              <a:avLst>
                <a:gd name="adj1" fmla="val 13681"/>
                <a:gd name="adj2" fmla="val 34001"/>
                <a:gd name="adj3" fmla="val 45375"/>
                <a:gd name="adj4" fmla="val 881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66" name="Rectangle 1084"/>
            <p:cNvSpPr>
              <a:spLocks noChangeArrowheads="1"/>
            </p:cNvSpPr>
            <p:nvPr/>
          </p:nvSpPr>
          <p:spPr bwMode="auto">
            <a:xfrm>
              <a:off x="1474" y="3925"/>
              <a:ext cx="272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kumimoji="0" lang="zh-CN" altLang="en-US" sz="1800">
                  <a:latin typeface="Arial" charset="0"/>
                  <a:ea typeface="楷体_GB2312" pitchFamily="49" charset="-122"/>
                </a:rPr>
                <a:t>从</a:t>
              </a:r>
              <a:r>
                <a:rPr kumimoji="0" lang="zh-CN" altLang="en-US" sz="1800">
                  <a:solidFill>
                    <a:srgbClr val="FF0000"/>
                  </a:solidFill>
                  <a:latin typeface="Arial" charset="0"/>
                  <a:ea typeface="楷体_GB2312" pitchFamily="49" charset="-122"/>
                </a:rPr>
                <a:t>存储角度</a:t>
              </a:r>
              <a:r>
                <a:rPr kumimoji="0" lang="zh-CN" altLang="en-US" sz="1800">
                  <a:latin typeface="Arial" charset="0"/>
                  <a:ea typeface="楷体_GB2312" pitchFamily="49" charset="-122"/>
                </a:rPr>
                <a:t>上考虑需要进行电视信号压缩</a:t>
              </a:r>
            </a:p>
          </p:txBody>
        </p:sp>
        <p:sp>
          <p:nvSpPr>
            <p:cNvPr id="167" name="Text Box 1085"/>
            <p:cNvSpPr txBox="1">
              <a:spLocks noChangeArrowheads="1"/>
            </p:cNvSpPr>
            <p:nvPr/>
          </p:nvSpPr>
          <p:spPr bwMode="auto">
            <a:xfrm>
              <a:off x="431" y="981"/>
              <a:ext cx="907" cy="1570"/>
            </a:xfrm>
            <a:prstGeom prst="rect">
              <a:avLst/>
            </a:prstGeom>
            <a:noFill/>
            <a:ln w="28575">
              <a:solidFill>
                <a:srgbClr val="0000FF"/>
              </a:solidFill>
              <a:prstDash val="dashDot"/>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anchor="ctr"/>
            <a:lstStyle/>
            <a:p>
              <a:pPr algn="ctr">
                <a:lnSpc>
                  <a:spcPct val="112000"/>
                </a:lnSpc>
              </a:pPr>
              <a:endParaRPr kumimoji="0" lang="zh-CN" altLang="en-US" sz="1400" b="0">
                <a:latin typeface="华文中宋" pitchFamily="2" charset="-122"/>
                <a:ea typeface="华文中宋" pitchFamily="2" charset="-122"/>
              </a:endParaRPr>
            </a:p>
          </p:txBody>
        </p:sp>
        <p:sp>
          <p:nvSpPr>
            <p:cNvPr id="168" name="Rectangle 1086"/>
            <p:cNvSpPr>
              <a:spLocks noChangeArrowheads="1"/>
            </p:cNvSpPr>
            <p:nvPr/>
          </p:nvSpPr>
          <p:spPr bwMode="auto">
            <a:xfrm>
              <a:off x="4604" y="2337"/>
              <a:ext cx="54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kumimoji="0" lang="zh-CN" altLang="en-US" sz="1800" b="0">
                  <a:latin typeface="Arial" charset="0"/>
                </a:rPr>
                <a:t>解码器</a:t>
              </a:r>
            </a:p>
          </p:txBody>
        </p:sp>
        <p:pic>
          <p:nvPicPr>
            <p:cNvPr id="169" name="Picture 1087" descr="12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6" y="1117"/>
              <a:ext cx="771" cy="428"/>
            </a:xfrm>
            <a:prstGeom prst="rect">
              <a:avLst/>
            </a:prstGeom>
            <a:noFill/>
            <a:extLst>
              <a:ext uri="{909E8E84-426E-40DD-AFC4-6F175D3DCCD1}">
                <a14:hiddenFill xmlns:a14="http://schemas.microsoft.com/office/drawing/2010/main">
                  <a:solidFill>
                    <a:srgbClr val="FFFFFF"/>
                  </a:solidFill>
                </a14:hiddenFill>
              </a:ext>
            </a:extLst>
          </p:spPr>
        </p:pic>
        <p:pic>
          <p:nvPicPr>
            <p:cNvPr id="170" name="Picture 1088" descr="12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6" y="2069"/>
              <a:ext cx="771" cy="428"/>
            </a:xfrm>
            <a:prstGeom prst="rect">
              <a:avLst/>
            </a:prstGeom>
            <a:noFill/>
            <a:extLst>
              <a:ext uri="{909E8E84-426E-40DD-AFC4-6F175D3DCCD1}">
                <a14:hiddenFill xmlns:a14="http://schemas.microsoft.com/office/drawing/2010/main">
                  <a:solidFill>
                    <a:srgbClr val="FFFFFF"/>
                  </a:solidFill>
                </a14:hiddenFill>
              </a:ext>
            </a:extLst>
          </p:spPr>
        </p:pic>
        <p:pic>
          <p:nvPicPr>
            <p:cNvPr id="171" name="Picture 1089" descr="maxlinei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53" y="981"/>
              <a:ext cx="757" cy="757"/>
            </a:xfrm>
            <a:prstGeom prst="rect">
              <a:avLst/>
            </a:prstGeom>
            <a:noFill/>
            <a:extLst>
              <a:ext uri="{909E8E84-426E-40DD-AFC4-6F175D3DCCD1}">
                <a14:hiddenFill xmlns:a14="http://schemas.microsoft.com/office/drawing/2010/main">
                  <a:solidFill>
                    <a:srgbClr val="FFFFFF"/>
                  </a:solidFill>
                </a14:hiddenFill>
              </a:ext>
            </a:extLst>
          </p:spPr>
        </p:pic>
        <p:sp>
          <p:nvSpPr>
            <p:cNvPr id="172" name="Line 1090"/>
            <p:cNvSpPr>
              <a:spLocks noChangeShapeType="1"/>
            </p:cNvSpPr>
            <p:nvPr/>
          </p:nvSpPr>
          <p:spPr bwMode="auto">
            <a:xfrm flipH="1">
              <a:off x="1247" y="1343"/>
              <a:ext cx="1452" cy="0"/>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73" name="AutoShape 1091"/>
            <p:cNvSpPr>
              <a:spLocks noChangeArrowheads="1"/>
            </p:cNvSpPr>
            <p:nvPr/>
          </p:nvSpPr>
          <p:spPr bwMode="auto">
            <a:xfrm>
              <a:off x="2381" y="618"/>
              <a:ext cx="1383" cy="408"/>
            </a:xfrm>
            <a:prstGeom prst="wedgeEllipseCallout">
              <a:avLst>
                <a:gd name="adj1" fmla="val -18838"/>
                <a:gd name="adj2" fmla="val 115194"/>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1600">
                  <a:solidFill>
                    <a:srgbClr val="996600"/>
                  </a:solidFill>
                  <a:ea typeface="楷体_GB2312" pitchFamily="49" charset="-122"/>
                </a:rPr>
                <a:t>10分钟要求</a:t>
              </a:r>
            </a:p>
            <a:p>
              <a:pPr algn="ctr"/>
              <a:r>
                <a:rPr lang="zh-CN" altLang="en-US" sz="1600">
                  <a:solidFill>
                    <a:srgbClr val="996600"/>
                  </a:solidFill>
                  <a:ea typeface="楷体_GB2312" pitchFamily="49" charset="-122"/>
                </a:rPr>
                <a:t>130</a:t>
              </a:r>
              <a:r>
                <a:rPr lang="en-US" altLang="zh-CN" sz="1600">
                  <a:solidFill>
                    <a:srgbClr val="996600"/>
                  </a:solidFill>
                  <a:ea typeface="楷体_GB2312" pitchFamily="49" charset="-122"/>
                </a:rPr>
                <a:t>Gb</a:t>
              </a:r>
              <a:r>
                <a:rPr lang="zh-CN" altLang="en-US" sz="1600">
                  <a:solidFill>
                    <a:srgbClr val="996600"/>
                  </a:solidFill>
                  <a:ea typeface="楷体_GB2312" pitchFamily="49" charset="-122"/>
                </a:rPr>
                <a:t>存储容量左右</a:t>
              </a:r>
            </a:p>
          </p:txBody>
        </p:sp>
        <p:sp>
          <p:nvSpPr>
            <p:cNvPr id="174" name="Line 1092"/>
            <p:cNvSpPr>
              <a:spLocks noChangeShapeType="1"/>
            </p:cNvSpPr>
            <p:nvPr/>
          </p:nvSpPr>
          <p:spPr bwMode="auto">
            <a:xfrm flipH="1">
              <a:off x="3334" y="1343"/>
              <a:ext cx="1542" cy="0"/>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aphicFrame>
          <p:nvGraphicFramePr>
            <p:cNvPr id="175" name="Object 1093"/>
            <p:cNvGraphicFramePr>
              <a:graphicFrameLocks noChangeAspect="1"/>
            </p:cNvGraphicFramePr>
            <p:nvPr/>
          </p:nvGraphicFramePr>
          <p:xfrm>
            <a:off x="4876" y="1071"/>
            <a:ext cx="575" cy="590"/>
          </p:xfrm>
          <a:graphic>
            <a:graphicData uri="http://schemas.openxmlformats.org/presentationml/2006/ole">
              <mc:AlternateContent xmlns:mc="http://schemas.openxmlformats.org/markup-compatibility/2006">
                <mc:Choice xmlns:v="urn:schemas-microsoft-com:vml" Requires="v">
                  <p:oleObj spid="_x0000_s12912" name="Visio" r:id="rId11" imgW="546202" imgH="560527" progId="Visio.Drawing.6">
                    <p:embed/>
                  </p:oleObj>
                </mc:Choice>
                <mc:Fallback>
                  <p:oleObj name="Visio" r:id="rId11" imgW="546202" imgH="560527" progId="Visio.Drawing.6">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76" y="1071"/>
                          <a:ext cx="575" cy="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6" name="Object 1094"/>
            <p:cNvGraphicFramePr>
              <a:graphicFrameLocks noChangeAspect="1"/>
            </p:cNvGraphicFramePr>
            <p:nvPr/>
          </p:nvGraphicFramePr>
          <p:xfrm>
            <a:off x="1927" y="2658"/>
            <a:ext cx="575" cy="590"/>
          </p:xfrm>
          <a:graphic>
            <a:graphicData uri="http://schemas.openxmlformats.org/presentationml/2006/ole">
              <mc:AlternateContent xmlns:mc="http://schemas.openxmlformats.org/markup-compatibility/2006">
                <mc:Choice xmlns:v="urn:schemas-microsoft-com:vml" Requires="v">
                  <p:oleObj spid="_x0000_s12913" name="Visio" r:id="rId13" imgW="546202" imgH="560527" progId="Visio.Drawing.6">
                    <p:embed/>
                  </p:oleObj>
                </mc:Choice>
                <mc:Fallback>
                  <p:oleObj name="Visio" r:id="rId13" imgW="546202" imgH="560527" progId="Visio.Drawing.6">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27" y="2658"/>
                          <a:ext cx="575" cy="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7" name="AutoShape 1095"/>
            <p:cNvSpPr>
              <a:spLocks noChangeArrowheads="1"/>
            </p:cNvSpPr>
            <p:nvPr/>
          </p:nvSpPr>
          <p:spPr bwMode="auto">
            <a:xfrm>
              <a:off x="3448" y="1434"/>
              <a:ext cx="1246" cy="409"/>
            </a:xfrm>
            <a:prstGeom prst="wedgeEllipseCallout">
              <a:avLst>
                <a:gd name="adj1" fmla="val -26884"/>
                <a:gd name="adj2" fmla="val 101343"/>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1600">
                  <a:solidFill>
                    <a:srgbClr val="996600"/>
                  </a:solidFill>
                  <a:ea typeface="楷体_GB2312" pitchFamily="49" charset="-122"/>
                </a:rPr>
                <a:t>10分钟只要求</a:t>
              </a:r>
            </a:p>
            <a:p>
              <a:pPr algn="ctr"/>
              <a:r>
                <a:rPr lang="zh-CN" altLang="en-US" sz="1600">
                  <a:solidFill>
                    <a:srgbClr val="996600"/>
                  </a:solidFill>
                  <a:ea typeface="楷体_GB2312" pitchFamily="49" charset="-122"/>
                </a:rPr>
                <a:t>4</a:t>
              </a:r>
              <a:r>
                <a:rPr lang="en-US" altLang="zh-CN" sz="1600">
                  <a:solidFill>
                    <a:srgbClr val="996600"/>
                  </a:solidFill>
                  <a:ea typeface="楷体_GB2312" pitchFamily="49" charset="-122"/>
                </a:rPr>
                <a:t>Gb</a:t>
              </a:r>
              <a:r>
                <a:rPr lang="zh-CN" altLang="en-US" sz="1600">
                  <a:solidFill>
                    <a:srgbClr val="996600"/>
                  </a:solidFill>
                  <a:ea typeface="楷体_GB2312" pitchFamily="49" charset="-122"/>
                </a:rPr>
                <a:t>左右</a:t>
              </a:r>
            </a:p>
          </p:txBody>
        </p:sp>
        <p:sp>
          <p:nvSpPr>
            <p:cNvPr id="178" name="Rectangle 1096"/>
            <p:cNvSpPr>
              <a:spLocks noChangeArrowheads="1"/>
            </p:cNvSpPr>
            <p:nvPr/>
          </p:nvSpPr>
          <p:spPr bwMode="auto">
            <a:xfrm>
              <a:off x="170" y="2931"/>
              <a:ext cx="1395"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1800">
                  <a:solidFill>
                    <a:srgbClr val="996600"/>
                  </a:solidFill>
                  <a:latin typeface="楷体_GB2312" pitchFamily="49" charset="-122"/>
                  <a:ea typeface="楷体_GB2312" pitchFamily="49" charset="-122"/>
                </a:rPr>
                <a:t>4:2:2编码、8</a:t>
              </a:r>
              <a:r>
                <a:rPr lang="en-US" altLang="zh-CN" sz="1800">
                  <a:solidFill>
                    <a:srgbClr val="996600"/>
                  </a:solidFill>
                  <a:latin typeface="楷体_GB2312" pitchFamily="49" charset="-122"/>
                  <a:ea typeface="楷体_GB2312" pitchFamily="49" charset="-122"/>
                </a:rPr>
                <a:t>bit</a:t>
              </a:r>
              <a:r>
                <a:rPr lang="zh-CN" altLang="en-US" sz="1800">
                  <a:solidFill>
                    <a:srgbClr val="996600"/>
                  </a:solidFill>
                  <a:latin typeface="楷体_GB2312" pitchFamily="49" charset="-122"/>
                  <a:ea typeface="楷体_GB2312" pitchFamily="49" charset="-122"/>
                </a:rPr>
                <a:t>量化一帧</a:t>
              </a:r>
              <a:r>
                <a:rPr lang="en-US" altLang="zh-CN" sz="1800">
                  <a:solidFill>
                    <a:srgbClr val="996600"/>
                  </a:solidFill>
                  <a:latin typeface="楷体_GB2312" pitchFamily="49" charset="-122"/>
                  <a:ea typeface="楷体_GB2312" pitchFamily="49" charset="-122"/>
                </a:rPr>
                <a:t>SDTV</a:t>
              </a:r>
              <a:r>
                <a:rPr lang="zh-CN" altLang="en-US" sz="1800">
                  <a:solidFill>
                    <a:srgbClr val="996600"/>
                  </a:solidFill>
                  <a:latin typeface="楷体_GB2312" pitchFamily="49" charset="-122"/>
                  <a:ea typeface="楷体_GB2312" pitchFamily="49" charset="-122"/>
                </a:rPr>
                <a:t>图像数据量8.6</a:t>
              </a:r>
              <a:r>
                <a:rPr lang="en-US" altLang="zh-CN" sz="1800">
                  <a:solidFill>
                    <a:srgbClr val="996600"/>
                  </a:solidFill>
                  <a:latin typeface="楷体_GB2312" pitchFamily="49" charset="-122"/>
                  <a:ea typeface="楷体_GB2312" pitchFamily="49" charset="-122"/>
                </a:rPr>
                <a:t>Mb</a:t>
              </a:r>
            </a:p>
          </p:txBody>
        </p:sp>
      </p:grpSp>
      <p:sp>
        <p:nvSpPr>
          <p:cNvPr id="217" name="Rectangle 1027"/>
          <p:cNvSpPr txBox="1">
            <a:spLocks noChangeArrowheads="1"/>
          </p:cNvSpPr>
          <p:nvPr/>
        </p:nvSpPr>
        <p:spPr bwMode="auto">
          <a:xfrm>
            <a:off x="387034" y="1218850"/>
            <a:ext cx="29718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kumimoji="1" sz="3200">
                <a:solidFill>
                  <a:schemeClr val="tx1"/>
                </a:solidFill>
                <a:latin typeface="+mn-lt"/>
                <a:ea typeface="+mn-ea"/>
                <a:cs typeface="宋体" charset="0"/>
              </a:defRPr>
            </a:lvl1pPr>
            <a:lvl2pPr marL="457200" indent="0" algn="ctr" rtl="0" eaLnBrk="0" fontAlgn="base" hangingPunct="0">
              <a:spcBef>
                <a:spcPct val="20000"/>
              </a:spcBef>
              <a:spcAft>
                <a:spcPct val="0"/>
              </a:spcAft>
              <a:buNone/>
              <a:defRPr kumimoji="1" sz="2800">
                <a:solidFill>
                  <a:schemeClr val="tx1"/>
                </a:solidFill>
                <a:latin typeface="+mn-lt"/>
                <a:ea typeface="+mn-ea"/>
              </a:defRPr>
            </a:lvl2pPr>
            <a:lvl3pPr marL="914400" indent="0" algn="ctr" rtl="0" eaLnBrk="0" fontAlgn="base" hangingPunct="0">
              <a:spcBef>
                <a:spcPct val="20000"/>
              </a:spcBef>
              <a:spcAft>
                <a:spcPct val="0"/>
              </a:spcAft>
              <a:buNone/>
              <a:defRPr kumimoji="1" sz="2400">
                <a:solidFill>
                  <a:schemeClr val="tx1"/>
                </a:solidFill>
                <a:latin typeface="+mn-lt"/>
                <a:ea typeface="+mn-ea"/>
              </a:defRPr>
            </a:lvl3pPr>
            <a:lvl4pPr marL="1371600" indent="0" algn="ctr" rtl="0" eaLnBrk="0" fontAlgn="base" hangingPunct="0">
              <a:spcBef>
                <a:spcPct val="20000"/>
              </a:spcBef>
              <a:spcAft>
                <a:spcPct val="0"/>
              </a:spcAft>
              <a:buNone/>
              <a:defRPr kumimoji="1" sz="2000">
                <a:solidFill>
                  <a:schemeClr val="tx1"/>
                </a:solidFill>
                <a:latin typeface="+mn-lt"/>
                <a:ea typeface="+mn-ea"/>
              </a:defRPr>
            </a:lvl4pPr>
            <a:lvl5pPr marL="1828800" indent="0" algn="ctr" rtl="0" eaLnBrk="0" fontAlgn="base" hangingPunct="0">
              <a:spcBef>
                <a:spcPct val="20000"/>
              </a:spcBef>
              <a:spcAft>
                <a:spcPct val="0"/>
              </a:spcAft>
              <a:buNone/>
              <a:defRPr kumimoji="1" sz="2000">
                <a:solidFill>
                  <a:schemeClr val="tx1"/>
                </a:solidFill>
                <a:latin typeface="+mn-lt"/>
                <a:ea typeface="+mn-ea"/>
              </a:defRPr>
            </a:lvl5pPr>
            <a:lvl6pPr marL="2286000" indent="0" algn="ctr" rtl="0" fontAlgn="base">
              <a:spcBef>
                <a:spcPct val="20000"/>
              </a:spcBef>
              <a:spcAft>
                <a:spcPct val="0"/>
              </a:spcAft>
              <a:buNone/>
              <a:defRPr sz="2000">
                <a:solidFill>
                  <a:schemeClr val="tx1"/>
                </a:solidFill>
                <a:latin typeface="+mn-lt"/>
                <a:ea typeface="+mn-ea"/>
              </a:defRPr>
            </a:lvl6pPr>
            <a:lvl7pPr marL="2743200" indent="0" algn="ctr" rtl="0" fontAlgn="base">
              <a:spcBef>
                <a:spcPct val="20000"/>
              </a:spcBef>
              <a:spcAft>
                <a:spcPct val="0"/>
              </a:spcAft>
              <a:buNone/>
              <a:defRPr sz="2000">
                <a:solidFill>
                  <a:schemeClr val="tx1"/>
                </a:solidFill>
                <a:latin typeface="+mn-lt"/>
                <a:ea typeface="+mn-ea"/>
              </a:defRPr>
            </a:lvl7pPr>
            <a:lvl8pPr marL="3200400" indent="0" algn="ctr" rtl="0" fontAlgn="base">
              <a:spcBef>
                <a:spcPct val="20000"/>
              </a:spcBef>
              <a:spcAft>
                <a:spcPct val="0"/>
              </a:spcAft>
              <a:buNone/>
              <a:defRPr sz="2000">
                <a:solidFill>
                  <a:schemeClr val="tx1"/>
                </a:solidFill>
                <a:latin typeface="+mn-lt"/>
                <a:ea typeface="+mn-ea"/>
              </a:defRPr>
            </a:lvl8pPr>
            <a:lvl9pPr marL="3657600" indent="0" algn="ctr" rtl="0" fontAlgn="base">
              <a:spcBef>
                <a:spcPct val="20000"/>
              </a:spcBef>
              <a:spcAft>
                <a:spcPct val="0"/>
              </a:spcAft>
              <a:buNone/>
              <a:defRPr sz="2000">
                <a:solidFill>
                  <a:schemeClr val="tx1"/>
                </a:solidFill>
                <a:latin typeface="+mn-lt"/>
                <a:ea typeface="+mn-ea"/>
              </a:defRPr>
            </a:lvl9pPr>
          </a:lstStyle>
          <a:p>
            <a:pPr algn="l">
              <a:lnSpc>
                <a:spcPts val="3400"/>
              </a:lnSpc>
              <a:spcBef>
                <a:spcPct val="0"/>
              </a:spcBef>
              <a:buClr>
                <a:srgbClr val="0070C0"/>
              </a:buClr>
            </a:pPr>
            <a:r>
              <a:rPr lang="zh-CN" altLang="en-US" sz="3600" dirty="0">
                <a:solidFill>
                  <a:srgbClr val="000000"/>
                </a:solidFill>
                <a:latin typeface="微软雅黑" pitchFamily="34" charset="-122"/>
                <a:ea typeface="微软雅黑" pitchFamily="34" charset="-122"/>
                <a:cs typeface="+mn-cs"/>
              </a:rPr>
              <a:t>信源编码</a:t>
            </a:r>
          </a:p>
          <a:p>
            <a:endParaRPr lang="zh-CN" altLang="en-US" dirty="0"/>
          </a:p>
        </p:txBody>
      </p:sp>
    </p:spTree>
    <p:extLst>
      <p:ext uri="{BB962C8B-B14F-4D97-AF65-F5344CB8AC3E}">
        <p14:creationId xmlns:p14="http://schemas.microsoft.com/office/powerpoint/2010/main" val="2452071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17">
                                            <p:txEl>
                                              <p:pRg st="0" end="0"/>
                                            </p:txEl>
                                          </p:spTgt>
                                        </p:tgtEl>
                                        <p:attrNameLst>
                                          <p:attrName>style.visibility</p:attrName>
                                        </p:attrNameLst>
                                      </p:cBhvr>
                                      <p:to>
                                        <p:strVal val="visible"/>
                                      </p:to>
                                    </p:set>
                                    <p:animEffect transition="in" filter="box(in)">
                                      <p:cBhvr>
                                        <p:cTn id="7" dur="500"/>
                                        <p:tgtEl>
                                          <p:spTgt spid="2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ChangeArrowheads="1"/>
          </p:cNvSpPr>
          <p:nvPr/>
        </p:nvSpPr>
        <p:spPr bwMode="auto">
          <a:xfrm>
            <a:off x="395288" y="404813"/>
            <a:ext cx="8229600"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z="3600" dirty="0" smtClean="0">
                <a:solidFill>
                  <a:srgbClr val="0184B7"/>
                </a:solidFill>
              </a:rPr>
              <a:t>研究背景</a:t>
            </a:r>
            <a:endParaRPr lang="zh-CN" altLang="zh-CN" sz="3600" dirty="0">
              <a:solidFill>
                <a:srgbClr val="0184B7"/>
              </a:solidFill>
            </a:endParaRPr>
          </a:p>
          <a:p>
            <a:endParaRPr lang="zh-CN" altLang="en-US" sz="3200" dirty="0">
              <a:solidFill>
                <a:srgbClr val="000000"/>
              </a:solidFill>
              <a:latin typeface="楷体_GB2312" charset="-122"/>
              <a:ea typeface="楷体_GB2312" charset="-122"/>
              <a:sym typeface="楷体_GB2312" charset="-122"/>
            </a:endParaRPr>
          </a:p>
        </p:txBody>
      </p:sp>
      <p:sp>
        <p:nvSpPr>
          <p:cNvPr id="6" name="矩形 2"/>
          <p:cNvSpPr>
            <a:spLocks noChangeArrowheads="1"/>
          </p:cNvSpPr>
          <p:nvPr/>
        </p:nvSpPr>
        <p:spPr bwMode="auto">
          <a:xfrm>
            <a:off x="539552" y="1340768"/>
            <a:ext cx="7696200" cy="52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ts val="3400"/>
              </a:lnSpc>
              <a:buClr>
                <a:srgbClr val="0070C0"/>
              </a:buClr>
            </a:pPr>
            <a:r>
              <a:rPr lang="zh-CN" altLang="en-US" sz="3600" dirty="0" smtClean="0">
                <a:solidFill>
                  <a:srgbClr val="000000"/>
                </a:solidFill>
                <a:latin typeface="微软雅黑" pitchFamily="34" charset="-122"/>
                <a:ea typeface="微软雅黑" pitchFamily="34" charset="-122"/>
              </a:rPr>
              <a:t>信源编码技术发展的需求</a:t>
            </a:r>
            <a:endParaRPr lang="en-US" altLang="zh-CN" sz="3600" dirty="0">
              <a:solidFill>
                <a:srgbClr val="000000"/>
              </a:solidFill>
              <a:latin typeface="微软雅黑" pitchFamily="34" charset="-122"/>
              <a:ea typeface="微软雅黑" pitchFamily="34" charset="-122"/>
            </a:endParaRPr>
          </a:p>
        </p:txBody>
      </p:sp>
      <p:sp>
        <p:nvSpPr>
          <p:cNvPr id="2" name="矩形 1"/>
          <p:cNvSpPr/>
          <p:nvPr/>
        </p:nvSpPr>
        <p:spPr>
          <a:xfrm>
            <a:off x="621656" y="1869118"/>
            <a:ext cx="7776864" cy="4031873"/>
          </a:xfrm>
          <a:prstGeom prst="rect">
            <a:avLst/>
          </a:prstGeom>
        </p:spPr>
        <p:txBody>
          <a:bodyPr wrap="square">
            <a:spAutoFit/>
          </a:bodyPr>
          <a:lstStyle/>
          <a:p>
            <a:pPr>
              <a:lnSpc>
                <a:spcPct val="150000"/>
              </a:lnSpc>
              <a:spcAft>
                <a:spcPts val="1200"/>
              </a:spcAft>
              <a:buClr>
                <a:srgbClr val="0070C0"/>
              </a:buClr>
            </a:pPr>
            <a:r>
              <a:rPr lang="zh-CN" altLang="en-US" sz="2000" dirty="0">
                <a:solidFill>
                  <a:srgbClr val="000000"/>
                </a:solidFill>
                <a:latin typeface="微软雅黑" pitchFamily="34" charset="-122"/>
                <a:ea typeface="微软雅黑" pitchFamily="34" charset="-122"/>
              </a:rPr>
              <a:t>数据压缩的方式</a:t>
            </a:r>
          </a:p>
          <a:p>
            <a:pPr marL="342900" lvl="1" indent="-342900">
              <a:lnSpc>
                <a:spcPct val="150000"/>
              </a:lnSpc>
              <a:spcAft>
                <a:spcPts val="1200"/>
              </a:spcAft>
              <a:buClr>
                <a:srgbClr val="0070C0"/>
              </a:buClr>
              <a:buFont typeface="Wingdings" panose="05000000000000000000" pitchFamily="2" charset="2"/>
              <a:buChar char="l"/>
            </a:pPr>
            <a:r>
              <a:rPr lang="en-US" altLang="zh-CN" b="0" dirty="0" smtClean="0">
                <a:latin typeface="微软雅黑" panose="020B0503020204020204" pitchFamily="34" charset="-122"/>
                <a:ea typeface="微软雅黑" panose="020B0503020204020204" pitchFamily="34" charset="-122"/>
              </a:rPr>
              <a:t>MPEG-1</a:t>
            </a:r>
            <a:r>
              <a:rPr lang="zh-CN" altLang="en-US" b="0" dirty="0">
                <a:latin typeface="微软雅黑" panose="020B0503020204020204" pitchFamily="34" charset="-122"/>
                <a:ea typeface="微软雅黑" panose="020B0503020204020204" pitchFamily="34" charset="-122"/>
              </a:rPr>
              <a:t>：典型应用如</a:t>
            </a:r>
            <a:r>
              <a:rPr lang="en-US" altLang="zh-CN" b="0" dirty="0">
                <a:latin typeface="微软雅黑" panose="020B0503020204020204" pitchFamily="34" charset="-122"/>
                <a:ea typeface="微软雅黑" panose="020B0503020204020204" pitchFamily="34" charset="-122"/>
              </a:rPr>
              <a:t>VCD</a:t>
            </a:r>
            <a:r>
              <a:rPr lang="zh-CN" altLang="en-US" b="0" dirty="0">
                <a:latin typeface="微软雅黑" panose="020B0503020204020204" pitchFamily="34" charset="-122"/>
                <a:ea typeface="微软雅黑" panose="020B0503020204020204" pitchFamily="34" charset="-122"/>
              </a:rPr>
              <a:t>等家用数字音象产品。最高编码速率</a:t>
            </a:r>
            <a:r>
              <a:rPr lang="en-US" altLang="zh-CN" b="0" dirty="0">
                <a:latin typeface="微软雅黑" panose="020B0503020204020204" pitchFamily="34" charset="-122"/>
                <a:ea typeface="微软雅黑" panose="020B0503020204020204" pitchFamily="34" charset="-122"/>
              </a:rPr>
              <a:t>1.8 Mb/S</a:t>
            </a:r>
            <a:r>
              <a:rPr lang="zh-CN" altLang="en-US" b="0" dirty="0">
                <a:latin typeface="微软雅黑" panose="020B0503020204020204" pitchFamily="34" charset="-122"/>
                <a:ea typeface="微软雅黑" panose="020B0503020204020204" pitchFamily="34" charset="-122"/>
              </a:rPr>
              <a:t>。</a:t>
            </a:r>
          </a:p>
          <a:p>
            <a:pPr marL="342900" lvl="1" indent="-342900">
              <a:lnSpc>
                <a:spcPct val="150000"/>
              </a:lnSpc>
              <a:spcAft>
                <a:spcPts val="1200"/>
              </a:spcAft>
              <a:buClr>
                <a:srgbClr val="0070C0"/>
              </a:buClr>
              <a:buFont typeface="Wingdings" panose="05000000000000000000" pitchFamily="2" charset="2"/>
              <a:buChar char="l"/>
            </a:pPr>
            <a:r>
              <a:rPr lang="en-US" altLang="zh-CN" b="0" dirty="0">
                <a:latin typeface="微软雅黑" panose="020B0503020204020204" pitchFamily="34" charset="-122"/>
                <a:ea typeface="微软雅黑" panose="020B0503020204020204" pitchFamily="34" charset="-122"/>
              </a:rPr>
              <a:t>MPEG-2</a:t>
            </a:r>
            <a:r>
              <a:rPr lang="zh-CN" altLang="en-US" b="0" dirty="0">
                <a:latin typeface="微软雅黑" panose="020B0503020204020204" pitchFamily="34" charset="-122"/>
                <a:ea typeface="微软雅黑" panose="020B0503020204020204" pitchFamily="34" charset="-122"/>
              </a:rPr>
              <a:t>：目前主要的编码方式</a:t>
            </a:r>
            <a:endParaRPr lang="en-US" altLang="zh-CN" b="0" dirty="0">
              <a:latin typeface="微软雅黑" panose="020B0503020204020204" pitchFamily="34" charset="-122"/>
              <a:ea typeface="微软雅黑" panose="020B0503020204020204" pitchFamily="34" charset="-122"/>
            </a:endParaRPr>
          </a:p>
          <a:p>
            <a:pPr marL="342900" lvl="1" indent="-342900">
              <a:lnSpc>
                <a:spcPct val="150000"/>
              </a:lnSpc>
              <a:spcAft>
                <a:spcPts val="1200"/>
              </a:spcAft>
              <a:buClr>
                <a:srgbClr val="0070C0"/>
              </a:buClr>
              <a:buFont typeface="Wingdings" panose="05000000000000000000" pitchFamily="2" charset="2"/>
              <a:buChar char="l"/>
            </a:pPr>
            <a:r>
              <a:rPr lang="en-US" altLang="zh-CN" b="0" dirty="0">
                <a:latin typeface="微软雅黑" panose="020B0503020204020204" pitchFamily="34" charset="-122"/>
                <a:ea typeface="微软雅黑" panose="020B0503020204020204" pitchFamily="34" charset="-122"/>
              </a:rPr>
              <a:t>MPEG-4</a:t>
            </a:r>
            <a:r>
              <a:rPr lang="zh-CN" altLang="en-US" b="0" dirty="0">
                <a:latin typeface="微软雅黑" panose="020B0503020204020204" pitchFamily="34" charset="-122"/>
                <a:ea typeface="微软雅黑" panose="020B0503020204020204" pitchFamily="34" charset="-122"/>
              </a:rPr>
              <a:t>： 主要是针对多媒体交互应用等通信领域：是低比特率下的多媒体通信。</a:t>
            </a:r>
          </a:p>
          <a:p>
            <a:pPr marL="342900" lvl="1" indent="-342900">
              <a:lnSpc>
                <a:spcPct val="150000"/>
              </a:lnSpc>
              <a:spcAft>
                <a:spcPts val="1200"/>
              </a:spcAft>
              <a:buClr>
                <a:srgbClr val="0070C0"/>
              </a:buClr>
              <a:buFont typeface="Wingdings" panose="05000000000000000000" pitchFamily="2" charset="2"/>
              <a:buChar char="l"/>
            </a:pPr>
            <a:r>
              <a:rPr lang="en-US" altLang="zh-CN" b="0" dirty="0">
                <a:latin typeface="微软雅黑" panose="020B0503020204020204" pitchFamily="34" charset="-122"/>
                <a:ea typeface="微软雅黑" panose="020B0503020204020204" pitchFamily="34" charset="-122"/>
              </a:rPr>
              <a:t>H.264</a:t>
            </a:r>
            <a:r>
              <a:rPr lang="zh-CN" altLang="en-US" b="0" dirty="0">
                <a:latin typeface="微软雅黑" panose="020B0503020204020204" pitchFamily="34" charset="-122"/>
                <a:ea typeface="微软雅黑" panose="020B0503020204020204" pitchFamily="34" charset="-122"/>
              </a:rPr>
              <a:t>：在相同的</a:t>
            </a:r>
            <a:r>
              <a:rPr lang="en-US" altLang="zh-CN" b="0" dirty="0">
                <a:latin typeface="微软雅黑" panose="020B0503020204020204" pitchFamily="34" charset="-122"/>
                <a:ea typeface="微软雅黑" panose="020B0503020204020204" pitchFamily="34" charset="-122"/>
              </a:rPr>
              <a:t>SNR</a:t>
            </a:r>
            <a:r>
              <a:rPr lang="zh-CN" altLang="en-US" b="0" dirty="0">
                <a:latin typeface="微软雅黑" panose="020B0503020204020204" pitchFamily="34" charset="-122"/>
                <a:ea typeface="微软雅黑" panose="020B0503020204020204" pitchFamily="34" charset="-122"/>
              </a:rPr>
              <a:t>下，平均码流</a:t>
            </a:r>
            <a:r>
              <a:rPr lang="en-US" altLang="zh-CN" b="0" dirty="0">
                <a:latin typeface="微软雅黑" panose="020B0503020204020204" pitchFamily="34" charset="-122"/>
                <a:ea typeface="微软雅黑" panose="020B0503020204020204" pitchFamily="34" charset="-122"/>
              </a:rPr>
              <a:t>H.264</a:t>
            </a:r>
            <a:r>
              <a:rPr lang="zh-CN" altLang="en-US" b="0" dirty="0">
                <a:latin typeface="微软雅黑" panose="020B0503020204020204" pitchFamily="34" charset="-122"/>
                <a:ea typeface="微软雅黑" panose="020B0503020204020204" pitchFamily="34" charset="-122"/>
              </a:rPr>
              <a:t>比</a:t>
            </a:r>
            <a:r>
              <a:rPr lang="en-US" altLang="zh-CN" b="0" dirty="0">
                <a:latin typeface="微软雅黑" panose="020B0503020204020204" pitchFamily="34" charset="-122"/>
                <a:ea typeface="微软雅黑" panose="020B0503020204020204" pitchFamily="34" charset="-122"/>
              </a:rPr>
              <a:t>MPEG-4</a:t>
            </a:r>
            <a:r>
              <a:rPr lang="zh-CN" altLang="en-US" b="0" dirty="0">
                <a:latin typeface="微软雅黑" panose="020B0503020204020204" pitchFamily="34" charset="-122"/>
                <a:ea typeface="微软雅黑" panose="020B0503020204020204" pitchFamily="34" charset="-122"/>
              </a:rPr>
              <a:t>降低</a:t>
            </a:r>
            <a:r>
              <a:rPr lang="en-US" altLang="zh-CN" b="0" dirty="0">
                <a:latin typeface="微软雅黑" panose="020B0503020204020204" pitchFamily="34" charset="-122"/>
                <a:ea typeface="微软雅黑" panose="020B0503020204020204" pitchFamily="34" charset="-122"/>
              </a:rPr>
              <a:t>41%</a:t>
            </a:r>
            <a:r>
              <a:rPr lang="zh-CN" altLang="en-US" b="0" dirty="0">
                <a:latin typeface="微软雅黑" panose="020B0503020204020204" pitchFamily="34" charset="-122"/>
                <a:ea typeface="微软雅黑" panose="020B0503020204020204" pitchFamily="34" charset="-122"/>
              </a:rPr>
              <a:t>，比</a:t>
            </a:r>
            <a:r>
              <a:rPr lang="en-US" altLang="zh-CN" b="0" dirty="0">
                <a:latin typeface="微软雅黑" panose="020B0503020204020204" pitchFamily="34" charset="-122"/>
                <a:ea typeface="微软雅黑" panose="020B0503020204020204" pitchFamily="34" charset="-122"/>
              </a:rPr>
              <a:t>MPEG-2</a:t>
            </a:r>
            <a:r>
              <a:rPr lang="zh-CN" altLang="en-US" b="0" dirty="0">
                <a:latin typeface="微软雅黑" panose="020B0503020204020204" pitchFamily="34" charset="-122"/>
                <a:ea typeface="微软雅黑" panose="020B0503020204020204" pitchFamily="34" charset="-122"/>
              </a:rPr>
              <a:t>降低</a:t>
            </a:r>
            <a:r>
              <a:rPr lang="en-US" altLang="zh-CN" b="0" dirty="0">
                <a:latin typeface="微软雅黑" panose="020B0503020204020204" pitchFamily="34" charset="-122"/>
                <a:ea typeface="微软雅黑" panose="020B0503020204020204" pitchFamily="34" charset="-122"/>
              </a:rPr>
              <a:t>67%</a:t>
            </a:r>
            <a:r>
              <a:rPr lang="zh-CN" altLang="en-US" b="0" dirty="0">
                <a:latin typeface="微软雅黑" panose="020B0503020204020204" pitchFamily="34" charset="-122"/>
                <a:ea typeface="微软雅黑" panose="020B0503020204020204" pitchFamily="34" charset="-122"/>
              </a:rPr>
              <a:t>。（一套</a:t>
            </a:r>
            <a:r>
              <a:rPr lang="en-US" altLang="zh-CN" b="0" dirty="0">
                <a:latin typeface="微软雅黑" panose="020B0503020204020204" pitchFamily="34" charset="-122"/>
                <a:ea typeface="微软雅黑" panose="020B0503020204020204" pitchFamily="34" charset="-122"/>
              </a:rPr>
              <a:t>SDTV/6Mbps</a:t>
            </a:r>
            <a:r>
              <a:rPr lang="zh-CN" altLang="en-US" b="0" dirty="0">
                <a:latin typeface="微软雅黑" panose="020B0503020204020204" pitchFamily="34" charset="-122"/>
                <a:ea typeface="微软雅黑" panose="020B0503020204020204" pitchFamily="34" charset="-122"/>
              </a:rPr>
              <a:t>降低为</a:t>
            </a:r>
            <a:r>
              <a:rPr lang="en-US" altLang="zh-CN" b="0" dirty="0">
                <a:latin typeface="微软雅黑" panose="020B0503020204020204" pitchFamily="34" charset="-122"/>
                <a:ea typeface="微软雅黑" panose="020B0503020204020204" pitchFamily="34" charset="-122"/>
              </a:rPr>
              <a:t>1.98Mbps)</a:t>
            </a:r>
            <a:endParaRPr lang="zh-CN" altLang="en-US" b="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1148644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ChangeArrowheads="1"/>
          </p:cNvSpPr>
          <p:nvPr/>
        </p:nvSpPr>
        <p:spPr bwMode="auto">
          <a:xfrm>
            <a:off x="395288" y="404813"/>
            <a:ext cx="8229600"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z="3600" dirty="0" smtClean="0">
                <a:solidFill>
                  <a:srgbClr val="0184B7"/>
                </a:solidFill>
              </a:rPr>
              <a:t>研究背景</a:t>
            </a:r>
            <a:endParaRPr lang="zh-CN" altLang="zh-CN" sz="3600" dirty="0">
              <a:solidFill>
                <a:srgbClr val="0184B7"/>
              </a:solidFill>
            </a:endParaRPr>
          </a:p>
          <a:p>
            <a:endParaRPr lang="zh-CN" altLang="en-US" sz="3200" dirty="0">
              <a:solidFill>
                <a:srgbClr val="000000"/>
              </a:solidFill>
              <a:latin typeface="楷体_GB2312" charset="-122"/>
              <a:ea typeface="楷体_GB2312" charset="-122"/>
              <a:sym typeface="楷体_GB2312" charset="-122"/>
            </a:endParaRPr>
          </a:p>
        </p:txBody>
      </p:sp>
      <p:sp>
        <p:nvSpPr>
          <p:cNvPr id="7171" name="矩形 2"/>
          <p:cNvSpPr>
            <a:spLocks noChangeArrowheads="1"/>
          </p:cNvSpPr>
          <p:nvPr/>
        </p:nvSpPr>
        <p:spPr bwMode="auto">
          <a:xfrm>
            <a:off x="661988" y="2204864"/>
            <a:ext cx="7696200" cy="232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lvl="1" indent="-342900">
              <a:lnSpc>
                <a:spcPct val="150000"/>
              </a:lnSpc>
              <a:spcAft>
                <a:spcPts val="1200"/>
              </a:spcAft>
              <a:buClr>
                <a:srgbClr val="0070C0"/>
              </a:buClr>
              <a:buFont typeface="Wingdings" panose="05000000000000000000" pitchFamily="2" charset="2"/>
              <a:buChar char="l"/>
            </a:pPr>
            <a:r>
              <a:rPr lang="en-US" altLang="zh-CN" b="0" dirty="0">
                <a:latin typeface="微软雅黑" panose="020B0503020204020204" pitchFamily="34" charset="-122"/>
                <a:ea typeface="微软雅黑" panose="020B0503020204020204" pitchFamily="34" charset="-122"/>
              </a:rPr>
              <a:t>H.264</a:t>
            </a:r>
            <a:r>
              <a:rPr lang="zh-CN" altLang="en-US" b="0" dirty="0">
                <a:latin typeface="微软雅黑" panose="020B0503020204020204" pitchFamily="34" charset="-122"/>
                <a:ea typeface="微软雅黑" panose="020B0503020204020204" pitchFamily="34" charset="-122"/>
              </a:rPr>
              <a:t>虽然是一个划时代的数字视频压缩标准，但是随着数字视频频产业链的高速发展，</a:t>
            </a:r>
            <a:r>
              <a:rPr lang="en-US" altLang="zh-CN" b="0" dirty="0">
                <a:latin typeface="微软雅黑" panose="020B0503020204020204" pitchFamily="34" charset="-122"/>
                <a:ea typeface="微软雅黑" panose="020B0503020204020204" pitchFamily="34" charset="-122"/>
              </a:rPr>
              <a:t>H.264</a:t>
            </a:r>
            <a:r>
              <a:rPr lang="zh-CN" altLang="en-US" b="0" dirty="0">
                <a:latin typeface="微软雅黑" panose="020B0503020204020204" pitchFamily="34" charset="-122"/>
                <a:ea typeface="微软雅黑" panose="020B0503020204020204" pitchFamily="34" charset="-122"/>
              </a:rPr>
              <a:t>的局限性逐步显现，并且由于</a:t>
            </a:r>
            <a:r>
              <a:rPr lang="en-US" altLang="zh-CN" b="0" dirty="0">
                <a:latin typeface="微软雅黑" panose="020B0503020204020204" pitchFamily="34" charset="-122"/>
                <a:ea typeface="微软雅黑" panose="020B0503020204020204" pitchFamily="34" charset="-122"/>
              </a:rPr>
              <a:t>H.264</a:t>
            </a:r>
            <a:r>
              <a:rPr lang="zh-CN" altLang="en-US" b="0" dirty="0">
                <a:latin typeface="微软雅黑" panose="020B0503020204020204" pitchFamily="34" charset="-122"/>
                <a:ea typeface="微软雅黑" panose="020B0503020204020204" pitchFamily="34" charset="-122"/>
              </a:rPr>
              <a:t>标准核心压缩算法的完全固化，并不能够通过调整或扩充来更好地满足当前高清数字视频应用，甚至的是超高清的应用</a:t>
            </a:r>
            <a:r>
              <a:rPr lang="zh-CN" altLang="en-US" b="0" dirty="0" smtClean="0">
                <a:latin typeface="微软雅黑" panose="020B0503020204020204" pitchFamily="34" charset="-122"/>
                <a:ea typeface="微软雅黑" panose="020B0503020204020204" pitchFamily="34" charset="-122"/>
              </a:rPr>
              <a:t>。</a:t>
            </a:r>
            <a:endParaRPr lang="en-US" altLang="zh-CN" b="0" dirty="0" smtClean="0">
              <a:latin typeface="微软雅黑" panose="020B0503020204020204" pitchFamily="34" charset="-122"/>
              <a:ea typeface="微软雅黑" panose="020B0503020204020204" pitchFamily="34" charset="-122"/>
            </a:endParaRPr>
          </a:p>
          <a:p>
            <a:pPr marL="342900" lvl="1" indent="-342900">
              <a:lnSpc>
                <a:spcPct val="150000"/>
              </a:lnSpc>
              <a:spcAft>
                <a:spcPts val="1200"/>
              </a:spcAft>
              <a:buClr>
                <a:srgbClr val="0070C0"/>
              </a:buClr>
              <a:buFont typeface="Wingdings" panose="05000000000000000000" pitchFamily="2" charset="2"/>
              <a:buChar char="l"/>
            </a:pPr>
            <a:r>
              <a:rPr lang="zh-CN" altLang="en-US" b="0" dirty="0" smtClean="0">
                <a:latin typeface="微软雅黑" panose="020B0503020204020204" pitchFamily="34" charset="-122"/>
                <a:ea typeface="微软雅黑" panose="020B0503020204020204" pitchFamily="34" charset="-122"/>
              </a:rPr>
              <a:t>具体见“</a:t>
            </a:r>
            <a:r>
              <a:rPr lang="en-US" altLang="zh-CN" b="0" dirty="0" smtClean="0">
                <a:latin typeface="微软雅黑" panose="020B0503020204020204" pitchFamily="34" charset="-122"/>
                <a:ea typeface="微软雅黑" panose="020B0503020204020204" pitchFamily="34" charset="-122"/>
              </a:rPr>
              <a:t>H.264</a:t>
            </a:r>
            <a:r>
              <a:rPr lang="zh-CN" altLang="en-US" b="0" dirty="0" smtClean="0">
                <a:latin typeface="微软雅黑" panose="020B0503020204020204" pitchFamily="34" charset="-122"/>
                <a:ea typeface="微软雅黑" panose="020B0503020204020204" pitchFamily="34" charset="-122"/>
              </a:rPr>
              <a:t>不足”章节</a:t>
            </a:r>
            <a:endParaRPr lang="en-US" altLang="zh-CN" b="0" dirty="0">
              <a:latin typeface="微软雅黑" panose="020B0503020204020204" pitchFamily="34" charset="-122"/>
              <a:ea typeface="微软雅黑" panose="020B0503020204020204" pitchFamily="34" charset="-122"/>
            </a:endParaRPr>
          </a:p>
        </p:txBody>
      </p:sp>
      <p:sp>
        <p:nvSpPr>
          <p:cNvPr id="4" name="矩形 2"/>
          <p:cNvSpPr>
            <a:spLocks noChangeArrowheads="1"/>
          </p:cNvSpPr>
          <p:nvPr/>
        </p:nvSpPr>
        <p:spPr bwMode="auto">
          <a:xfrm>
            <a:off x="539552" y="1340768"/>
            <a:ext cx="7696200" cy="52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ts val="3400"/>
              </a:lnSpc>
              <a:buClr>
                <a:srgbClr val="0070C0"/>
              </a:buClr>
            </a:pPr>
            <a:r>
              <a:rPr lang="zh-CN" altLang="en-US" sz="3600" dirty="0" smtClean="0">
                <a:solidFill>
                  <a:srgbClr val="000000"/>
                </a:solidFill>
                <a:latin typeface="微软雅黑" pitchFamily="34" charset="-122"/>
                <a:ea typeface="微软雅黑" pitchFamily="34" charset="-122"/>
              </a:rPr>
              <a:t>信源编码技术发展的需求</a:t>
            </a:r>
            <a:endParaRPr lang="en-US" altLang="zh-CN" sz="3600" dirty="0">
              <a:solidFill>
                <a:srgbClr val="000000"/>
              </a:solidFill>
              <a:latin typeface="微软雅黑" pitchFamily="34" charset="-122"/>
              <a:ea typeface="微软雅黑" pitchFamily="34" charset="-122"/>
            </a:endParaRPr>
          </a:p>
        </p:txBody>
      </p:sp>
    </p:spTree>
    <p:extLst>
      <p:ext uri="{BB962C8B-B14F-4D97-AF65-F5344CB8AC3E}">
        <p14:creationId xmlns:p14="http://schemas.microsoft.com/office/powerpoint/2010/main" val="36350342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圆角矩形 13"/>
          <p:cNvSpPr/>
          <p:nvPr/>
        </p:nvSpPr>
        <p:spPr bwMode="auto">
          <a:xfrm>
            <a:off x="579727" y="2420888"/>
            <a:ext cx="6264696" cy="648072"/>
          </a:xfrm>
          <a:prstGeom prst="roundRect">
            <a:avLst/>
          </a:prstGeom>
          <a:solidFill>
            <a:srgbClr val="FFC000"/>
          </a:solidFill>
          <a:ln w="952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smtClean="0">
              <a:ln>
                <a:noFill/>
              </a:ln>
              <a:solidFill>
                <a:schemeClr val="tx1"/>
              </a:solidFill>
              <a:effectLst/>
              <a:latin typeface="Arial" charset="0"/>
              <a:ea typeface="宋体" pitchFamily="2" charset="-122"/>
            </a:endParaRPr>
          </a:p>
        </p:txBody>
      </p:sp>
      <p:sp>
        <p:nvSpPr>
          <p:cNvPr id="2" name="标题 1"/>
          <p:cNvSpPr>
            <a:spLocks noGrp="1"/>
          </p:cNvSpPr>
          <p:nvPr>
            <p:ph type="title"/>
          </p:nvPr>
        </p:nvSpPr>
        <p:spPr/>
        <p:txBody>
          <a:bodyPr/>
          <a:lstStyle/>
          <a:p>
            <a:r>
              <a:rPr lang="en-US" altLang="zh-CN" dirty="0" smtClean="0">
                <a:latin typeface="微软雅黑" pitchFamily="34" charset="-122"/>
                <a:ea typeface="微软雅黑" pitchFamily="34" charset="-122"/>
              </a:rPr>
              <a:t>Agent</a:t>
            </a:r>
            <a:endParaRPr lang="zh-CN" altLang="en-US" dirty="0">
              <a:latin typeface="微软雅黑" pitchFamily="34" charset="-122"/>
              <a:ea typeface="微软雅黑" pitchFamily="34" charset="-122"/>
            </a:endParaRPr>
          </a:p>
        </p:txBody>
      </p:sp>
      <p:sp>
        <p:nvSpPr>
          <p:cNvPr id="6" name="TextBox 5"/>
          <p:cNvSpPr txBox="1"/>
          <p:nvPr/>
        </p:nvSpPr>
        <p:spPr>
          <a:xfrm>
            <a:off x="971600" y="2420888"/>
            <a:ext cx="6120680" cy="523220"/>
          </a:xfrm>
          <a:prstGeom prst="rect">
            <a:avLst/>
          </a:prstGeom>
          <a:noFill/>
        </p:spPr>
        <p:txBody>
          <a:bodyPr wrap="square" rtlCol="0">
            <a:spAutoFit/>
          </a:bodyPr>
          <a:lstStyle/>
          <a:p>
            <a:pPr marL="285750" indent="-285750" algn="l">
              <a:buFont typeface="Wingdings" panose="05000000000000000000" pitchFamily="2" charset="2"/>
              <a:buChar char="n"/>
            </a:pPr>
            <a:r>
              <a:rPr lang="en-US" altLang="zh-CN" sz="2800" dirty="0" smtClean="0">
                <a:solidFill>
                  <a:srgbClr val="C00000"/>
                </a:solidFill>
                <a:latin typeface="微软雅黑" panose="020B0503020204020204" pitchFamily="34" charset="-122"/>
                <a:ea typeface="微软雅黑" panose="020B0503020204020204" pitchFamily="34" charset="-122"/>
              </a:rPr>
              <a:t>  H.265</a:t>
            </a:r>
            <a:r>
              <a:rPr lang="zh-CN" altLang="en-US" sz="2800" dirty="0" smtClean="0">
                <a:solidFill>
                  <a:srgbClr val="C00000"/>
                </a:solidFill>
                <a:latin typeface="微软雅黑" panose="020B0503020204020204" pitchFamily="34" charset="-122"/>
                <a:ea typeface="微软雅黑" panose="020B0503020204020204" pitchFamily="34" charset="-122"/>
              </a:rPr>
              <a:t>的关键</a:t>
            </a:r>
            <a:r>
              <a:rPr lang="zh-CN" altLang="en-US" sz="2800" dirty="0">
                <a:solidFill>
                  <a:srgbClr val="C00000"/>
                </a:solidFill>
                <a:latin typeface="微软雅黑" panose="020B0503020204020204" pitchFamily="34" charset="-122"/>
                <a:ea typeface="微软雅黑" panose="020B0503020204020204" pitchFamily="34" charset="-122"/>
              </a:rPr>
              <a:t>技术</a:t>
            </a:r>
          </a:p>
        </p:txBody>
      </p:sp>
      <p:sp>
        <p:nvSpPr>
          <p:cNvPr id="8" name="TextBox 7"/>
          <p:cNvSpPr txBox="1"/>
          <p:nvPr/>
        </p:nvSpPr>
        <p:spPr>
          <a:xfrm>
            <a:off x="971600" y="3212976"/>
            <a:ext cx="6120680" cy="523220"/>
          </a:xfrm>
          <a:prstGeom prst="rect">
            <a:avLst/>
          </a:prstGeom>
          <a:noFill/>
        </p:spPr>
        <p:txBody>
          <a:bodyPr wrap="square" rtlCol="0">
            <a:spAutoFit/>
          </a:bodyPr>
          <a:lstStyle/>
          <a:p>
            <a:pPr marL="285750" indent="-285750" algn="l">
              <a:buFont typeface="Wingdings" panose="05000000000000000000" pitchFamily="2" charset="2"/>
              <a:buChar char="n"/>
            </a:pPr>
            <a:r>
              <a:rPr lang="en-US" altLang="zh-CN" sz="2800" dirty="0" smtClean="0">
                <a:solidFill>
                  <a:srgbClr val="C00000"/>
                </a:solidFill>
                <a:latin typeface="微软雅黑" panose="020B0503020204020204" pitchFamily="34" charset="-122"/>
                <a:ea typeface="微软雅黑" panose="020B0503020204020204" pitchFamily="34" charset="-122"/>
              </a:rPr>
              <a:t>  H.265</a:t>
            </a:r>
            <a:r>
              <a:rPr lang="zh-CN" altLang="en-US" sz="2800" dirty="0" smtClean="0">
                <a:solidFill>
                  <a:srgbClr val="C00000"/>
                </a:solidFill>
                <a:latin typeface="微软雅黑" panose="020B0503020204020204" pitchFamily="34" charset="-122"/>
                <a:ea typeface="微软雅黑" panose="020B0503020204020204" pitchFamily="34" charset="-122"/>
              </a:rPr>
              <a:t>编码能力对比</a:t>
            </a:r>
            <a:endParaRPr lang="zh-CN" altLang="en-US" sz="2800" dirty="0">
              <a:solidFill>
                <a:srgbClr val="C00000"/>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971600" y="3933056"/>
            <a:ext cx="6120680" cy="523220"/>
          </a:xfrm>
          <a:prstGeom prst="rect">
            <a:avLst/>
          </a:prstGeom>
          <a:noFill/>
        </p:spPr>
        <p:txBody>
          <a:bodyPr wrap="square" rtlCol="0">
            <a:spAutoFit/>
          </a:bodyPr>
          <a:lstStyle/>
          <a:p>
            <a:pPr marL="285750" indent="-285750" algn="l">
              <a:buFont typeface="Wingdings" panose="05000000000000000000" pitchFamily="2" charset="2"/>
              <a:buChar char="n"/>
            </a:pPr>
            <a:r>
              <a:rPr lang="en-US" altLang="zh-CN" sz="2800" dirty="0" smtClean="0">
                <a:solidFill>
                  <a:srgbClr val="C00000"/>
                </a:solidFill>
                <a:latin typeface="微软雅黑" panose="020B0503020204020204" pitchFamily="34" charset="-122"/>
                <a:ea typeface="微软雅黑" panose="020B0503020204020204" pitchFamily="34" charset="-122"/>
              </a:rPr>
              <a:t>  H.265</a:t>
            </a:r>
            <a:r>
              <a:rPr lang="zh-CN" altLang="en-US" sz="2800" dirty="0" smtClean="0">
                <a:solidFill>
                  <a:srgbClr val="C00000"/>
                </a:solidFill>
                <a:latin typeface="微软雅黑" panose="020B0503020204020204" pitchFamily="34" charset="-122"/>
                <a:ea typeface="微软雅黑" panose="020B0503020204020204" pitchFamily="34" charset="-122"/>
              </a:rPr>
              <a:t>的产品实现及通用测试</a:t>
            </a:r>
            <a:endParaRPr lang="zh-CN" altLang="en-US" sz="2800" dirty="0">
              <a:solidFill>
                <a:srgbClr val="C00000"/>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971600" y="4653136"/>
            <a:ext cx="6120680" cy="523220"/>
          </a:xfrm>
          <a:prstGeom prst="rect">
            <a:avLst/>
          </a:prstGeom>
          <a:noFill/>
        </p:spPr>
        <p:txBody>
          <a:bodyPr wrap="square" rtlCol="0">
            <a:spAutoFit/>
          </a:bodyPr>
          <a:lstStyle/>
          <a:p>
            <a:pPr marL="285750" indent="-285750">
              <a:buFont typeface="Wingdings" panose="05000000000000000000" pitchFamily="2" charset="2"/>
              <a:buChar char="n"/>
            </a:pPr>
            <a:r>
              <a:rPr lang="en-US" altLang="zh-CN" sz="2800" dirty="0" smtClean="0">
                <a:solidFill>
                  <a:srgbClr val="C00000"/>
                </a:solidFill>
                <a:latin typeface="微软雅黑" panose="020B0503020204020204" pitchFamily="34" charset="-122"/>
                <a:ea typeface="微软雅黑" panose="020B0503020204020204" pitchFamily="34" charset="-122"/>
              </a:rPr>
              <a:t> </a:t>
            </a:r>
            <a:r>
              <a:rPr lang="en-US" altLang="zh-CN" sz="2800" dirty="0">
                <a:solidFill>
                  <a:srgbClr val="C00000"/>
                </a:solidFill>
                <a:latin typeface="微软雅黑" panose="020B0503020204020204" pitchFamily="34" charset="-122"/>
                <a:ea typeface="微软雅黑" panose="020B0503020204020204" pitchFamily="34" charset="-122"/>
              </a:rPr>
              <a:t>H.265</a:t>
            </a:r>
            <a:r>
              <a:rPr lang="zh-CN" altLang="en-US" sz="2800" dirty="0">
                <a:solidFill>
                  <a:srgbClr val="C00000"/>
                </a:solidFill>
                <a:latin typeface="微软雅黑" panose="020B0503020204020204" pitchFamily="34" charset="-122"/>
                <a:ea typeface="微软雅黑" panose="020B0503020204020204" pitchFamily="34" charset="-122"/>
              </a:rPr>
              <a:t>与</a:t>
            </a:r>
            <a:r>
              <a:rPr lang="en-US" altLang="zh-CN" sz="2800" dirty="0">
                <a:solidFill>
                  <a:srgbClr val="C00000"/>
                </a:solidFill>
                <a:latin typeface="微软雅黑" panose="020B0503020204020204" pitchFamily="34" charset="-122"/>
                <a:ea typeface="微软雅黑" panose="020B0503020204020204" pitchFamily="34" charset="-122"/>
              </a:rPr>
              <a:t>4K</a:t>
            </a:r>
            <a:r>
              <a:rPr lang="zh-CN" altLang="en-US" sz="2800" dirty="0">
                <a:solidFill>
                  <a:srgbClr val="C00000"/>
                </a:solidFill>
                <a:latin typeface="微软雅黑" panose="020B0503020204020204" pitchFamily="34" charset="-122"/>
                <a:ea typeface="微软雅黑" panose="020B0503020204020204" pitchFamily="34" charset="-122"/>
              </a:rPr>
              <a:t>视频</a:t>
            </a:r>
          </a:p>
        </p:txBody>
      </p:sp>
      <p:sp>
        <p:nvSpPr>
          <p:cNvPr id="11" name="灯片编号占位符 3"/>
          <p:cNvSpPr>
            <a:spLocks noGrp="1"/>
          </p:cNvSpPr>
          <p:nvPr>
            <p:ph type="sldNum" sz="quarter" idx="11"/>
          </p:nvPr>
        </p:nvSpPr>
        <p:spPr>
          <a:xfrm>
            <a:off x="6553200" y="6248400"/>
            <a:ext cx="1905000" cy="457200"/>
          </a:xfrm>
        </p:spPr>
        <p:txBody>
          <a:bodyPr/>
          <a:lstStyle/>
          <a:p>
            <a:fld id="{080877BF-6D31-4E48-B933-90223EB641D9}" type="slidenum">
              <a:rPr lang="en-US" altLang="zh-CN" smtClean="0"/>
              <a:pPr/>
              <a:t>17</a:t>
            </a:fld>
            <a:endParaRPr lang="en-US" altLang="zh-CN" dirty="0"/>
          </a:p>
        </p:txBody>
      </p:sp>
      <p:sp>
        <p:nvSpPr>
          <p:cNvPr id="12" name="TextBox 11"/>
          <p:cNvSpPr txBox="1"/>
          <p:nvPr/>
        </p:nvSpPr>
        <p:spPr>
          <a:xfrm>
            <a:off x="971600" y="5373216"/>
            <a:ext cx="6120680" cy="523220"/>
          </a:xfrm>
          <a:prstGeom prst="rect">
            <a:avLst/>
          </a:prstGeom>
          <a:noFill/>
        </p:spPr>
        <p:txBody>
          <a:bodyPr wrap="square" rtlCol="0">
            <a:spAutoFit/>
          </a:bodyPr>
          <a:lstStyle/>
          <a:p>
            <a:pPr marL="285750" indent="-285750" algn="l">
              <a:buFont typeface="Wingdings" panose="05000000000000000000" pitchFamily="2" charset="2"/>
              <a:buChar char="n"/>
            </a:pPr>
            <a:r>
              <a:rPr lang="en-US" altLang="zh-CN" sz="2800" dirty="0" smtClean="0">
                <a:solidFill>
                  <a:srgbClr val="C00000"/>
                </a:solidFill>
                <a:latin typeface="微软雅黑" panose="020B0503020204020204" pitchFamily="34" charset="-122"/>
                <a:ea typeface="微软雅黑" panose="020B0503020204020204" pitchFamily="34" charset="-122"/>
              </a:rPr>
              <a:t>  </a:t>
            </a:r>
            <a:r>
              <a:rPr lang="zh-CN" altLang="en-US" sz="2800" dirty="0" smtClean="0">
                <a:solidFill>
                  <a:srgbClr val="C00000"/>
                </a:solidFill>
                <a:latin typeface="微软雅黑" panose="020B0503020204020204" pitchFamily="34" charset="-122"/>
                <a:ea typeface="微软雅黑" panose="020B0503020204020204" pitchFamily="34" charset="-122"/>
              </a:rPr>
              <a:t>项目情况</a:t>
            </a:r>
            <a:endParaRPr lang="zh-CN" altLang="en-US" sz="2800" dirty="0">
              <a:solidFill>
                <a:srgbClr val="C00000"/>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971600" y="1628800"/>
            <a:ext cx="6120680" cy="523220"/>
          </a:xfrm>
          <a:prstGeom prst="rect">
            <a:avLst/>
          </a:prstGeom>
          <a:noFill/>
        </p:spPr>
        <p:txBody>
          <a:bodyPr wrap="square" rtlCol="0">
            <a:spAutoFit/>
          </a:bodyPr>
          <a:lstStyle/>
          <a:p>
            <a:pPr marL="285750" indent="-285750" algn="l">
              <a:buFont typeface="Wingdings" panose="05000000000000000000" pitchFamily="2" charset="2"/>
              <a:buChar char="n"/>
            </a:pPr>
            <a:r>
              <a:rPr lang="zh-CN" altLang="en-US" sz="2800" dirty="0" smtClean="0">
                <a:solidFill>
                  <a:srgbClr val="C00000"/>
                </a:solidFill>
                <a:latin typeface="微软雅黑" panose="020B0503020204020204" pitchFamily="34" charset="-122"/>
                <a:ea typeface="微软雅黑" panose="020B0503020204020204" pitchFamily="34" charset="-122"/>
              </a:rPr>
              <a:t>  研究背景</a:t>
            </a:r>
            <a:endParaRPr lang="zh-CN" altLang="en-US" sz="2800" dirty="0">
              <a:solidFill>
                <a:srgbClr val="C0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353043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8032" y="188640"/>
            <a:ext cx="4644008" cy="666328"/>
          </a:xfrm>
        </p:spPr>
        <p:txBody>
          <a:bodyPr/>
          <a:lstStyle/>
          <a:p>
            <a:pPr algn="l"/>
            <a:r>
              <a:rPr lang="zh-CN" altLang="en-US" sz="3600" b="1" kern="1200" dirty="0" smtClean="0">
                <a:solidFill>
                  <a:srgbClr val="0184B7"/>
                </a:solidFill>
                <a:latin typeface="Arial" pitchFamily="34" charset="0"/>
                <a:ea typeface="宋体" pitchFamily="2" charset="-122"/>
                <a:cs typeface="+mn-cs"/>
              </a:rPr>
              <a:t>图像编码的一些知识</a:t>
            </a:r>
            <a:endParaRPr lang="zh-CN" altLang="en-US" sz="3600" b="1" kern="1200" dirty="0">
              <a:solidFill>
                <a:srgbClr val="0184B7"/>
              </a:solidFill>
              <a:latin typeface="Arial" pitchFamily="34" charset="0"/>
              <a:ea typeface="宋体" pitchFamily="2" charset="-122"/>
              <a:cs typeface="+mn-cs"/>
            </a:endParaRPr>
          </a:p>
        </p:txBody>
      </p:sp>
      <p:sp>
        <p:nvSpPr>
          <p:cNvPr id="1029" name="AutoShape 5" descr="http://imgt0.bdstatic.com/it/u=823379247,539673663&amp;fm=90&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31" name="AutoShape 7" descr="http://imgt0.bdstatic.com/it/u=823379247,539673663&amp;fm=90&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33" name="AutoShape 9" descr="http://imgt0.bdstatic.com/it/u=823379247,539673663&amp;fm=90&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3" name="矩形 2"/>
          <p:cNvSpPr/>
          <p:nvPr/>
        </p:nvSpPr>
        <p:spPr>
          <a:xfrm>
            <a:off x="179512" y="1052736"/>
            <a:ext cx="8728522" cy="5539978"/>
          </a:xfrm>
          <a:prstGeom prst="rect">
            <a:avLst/>
          </a:prstGeom>
        </p:spPr>
        <p:txBody>
          <a:bodyPr wrap="square">
            <a:spAutoFit/>
          </a:bodyPr>
          <a:lstStyle/>
          <a:p>
            <a:pPr indent="450850">
              <a:lnSpc>
                <a:spcPct val="150000"/>
              </a:lnSpc>
              <a:spcAft>
                <a:spcPts val="1200"/>
              </a:spcAft>
            </a:pPr>
            <a:r>
              <a:rPr lang="zh-CN" altLang="en-US" dirty="0">
                <a:latin typeface="微软雅黑" panose="020B0503020204020204" pitchFamily="34" charset="-122"/>
                <a:ea typeface="微软雅黑" panose="020B0503020204020204" pitchFamily="34" charset="-122"/>
              </a:rPr>
              <a:t>数字视频基本概念</a:t>
            </a:r>
          </a:p>
          <a:p>
            <a:pPr indent="450850">
              <a:lnSpc>
                <a:spcPct val="150000"/>
              </a:lnSpc>
              <a:spcAft>
                <a:spcPts val="1200"/>
              </a:spcAft>
            </a:pPr>
            <a:r>
              <a:rPr lang="zh-CN" altLang="en-US" b="0" dirty="0">
                <a:latin typeface="微软雅黑" panose="020B0503020204020204" pitchFamily="34" charset="-122"/>
                <a:ea typeface="微软雅黑" panose="020B0503020204020204" pitchFamily="34" charset="-122"/>
              </a:rPr>
              <a:t>视频实质上是在时间轴上一组图像序列的组合</a:t>
            </a:r>
            <a:r>
              <a:rPr lang="en-US" altLang="zh-CN" b="0" dirty="0">
                <a:latin typeface="微软雅黑" panose="020B0503020204020204" pitchFamily="34" charset="-122"/>
                <a:ea typeface="微软雅黑" panose="020B0503020204020204" pitchFamily="34" charset="-122"/>
              </a:rPr>
              <a:t>,</a:t>
            </a:r>
            <a:r>
              <a:rPr lang="zh-CN" altLang="en-US" b="0" dirty="0">
                <a:latin typeface="微软雅黑" panose="020B0503020204020204" pitchFamily="34" charset="-122"/>
                <a:ea typeface="微软雅黑" panose="020B0503020204020204" pitchFamily="34" charset="-122"/>
              </a:rPr>
              <a:t>视频中的每幅图像被称为</a:t>
            </a:r>
            <a:r>
              <a:rPr lang="zh-CN" altLang="en-US" b="0" dirty="0" smtClean="0">
                <a:latin typeface="微软雅黑" panose="020B0503020204020204" pitchFamily="34" charset="-122"/>
                <a:ea typeface="微软雅黑" panose="020B0503020204020204" pitchFamily="34" charset="-122"/>
              </a:rPr>
              <a:t>一帧。</a:t>
            </a:r>
            <a:r>
              <a:rPr lang="zh-CN" altLang="en-US" b="0" dirty="0">
                <a:latin typeface="微软雅黑" panose="020B0503020204020204" pitchFamily="34" charset="-122"/>
                <a:ea typeface="微软雅黑" panose="020B0503020204020204" pitchFamily="34" charset="-122"/>
              </a:rPr>
              <a:t>由于人眼的视觉暂留特性</a:t>
            </a:r>
            <a:r>
              <a:rPr lang="en-US" altLang="zh-CN" b="0" dirty="0">
                <a:latin typeface="微软雅黑" panose="020B0503020204020204" pitchFamily="34" charset="-122"/>
                <a:ea typeface="微软雅黑" panose="020B0503020204020204" pitchFamily="34" charset="-122"/>
              </a:rPr>
              <a:t>,</a:t>
            </a:r>
            <a:r>
              <a:rPr lang="zh-CN" altLang="en-US" b="0" dirty="0">
                <a:latin typeface="微软雅黑" panose="020B0503020204020204" pitchFamily="34" charset="-122"/>
                <a:ea typeface="微软雅黑" panose="020B0503020204020204" pitchFamily="34" charset="-122"/>
              </a:rPr>
              <a:t>当以超过一定帧率的速度连续播放静止图像时</a:t>
            </a:r>
            <a:r>
              <a:rPr lang="en-US" altLang="zh-CN" b="0" dirty="0" smtClean="0">
                <a:latin typeface="微软雅黑" panose="020B0503020204020204" pitchFamily="34" charset="-122"/>
                <a:ea typeface="微软雅黑" panose="020B0503020204020204" pitchFamily="34" charset="-122"/>
              </a:rPr>
              <a:t>,</a:t>
            </a:r>
            <a:r>
              <a:rPr lang="zh-CN" altLang="en-US" b="0" dirty="0" smtClean="0">
                <a:latin typeface="微软雅黑" panose="020B0503020204020204" pitchFamily="34" charset="-122"/>
                <a:ea typeface="微软雅黑" panose="020B0503020204020204" pitchFamily="34" charset="-122"/>
              </a:rPr>
              <a:t>在</a:t>
            </a:r>
            <a:r>
              <a:rPr lang="zh-CN" altLang="en-US" b="0" dirty="0">
                <a:latin typeface="微软雅黑" panose="020B0503020204020204" pitchFamily="34" charset="-122"/>
                <a:ea typeface="微软雅黑" panose="020B0503020204020204" pitchFamily="34" charset="-122"/>
              </a:rPr>
              <a:t>人脑中就形成了连续运动的视频效果。由于所有信息在计算机内部都是使用数字形式描述的</a:t>
            </a:r>
            <a:r>
              <a:rPr lang="en-US" altLang="zh-CN" b="0" dirty="0">
                <a:latin typeface="微软雅黑" panose="020B0503020204020204" pitchFamily="34" charset="-122"/>
                <a:ea typeface="微软雅黑" panose="020B0503020204020204" pitchFamily="34" charset="-122"/>
              </a:rPr>
              <a:t>,</a:t>
            </a:r>
            <a:r>
              <a:rPr lang="zh-CN" altLang="en-US" b="0" dirty="0">
                <a:latin typeface="微软雅黑" panose="020B0503020204020204" pitchFamily="34" charset="-122"/>
                <a:ea typeface="微软雅黑" panose="020B0503020204020204" pitchFamily="34" charset="-122"/>
              </a:rPr>
              <a:t>因而为便于对采集</a:t>
            </a:r>
            <a:r>
              <a:rPr lang="zh-CN" altLang="en-US" b="0" dirty="0" smtClean="0">
                <a:latin typeface="微软雅黑" panose="020B0503020204020204" pitchFamily="34" charset="-122"/>
                <a:ea typeface="微软雅黑" panose="020B0503020204020204" pitchFamily="34" charset="-122"/>
              </a:rPr>
              <a:t>得到</a:t>
            </a:r>
            <a:r>
              <a:rPr lang="zh-CN" altLang="en-US" b="0" dirty="0">
                <a:latin typeface="微软雅黑" panose="020B0503020204020204" pitchFamily="34" charset="-122"/>
                <a:ea typeface="微软雅黑" panose="020B0503020204020204" pitchFamily="34" charset="-122"/>
              </a:rPr>
              <a:t>的视频使用计算机进行处理、存储和传输</a:t>
            </a:r>
            <a:r>
              <a:rPr lang="en-US" altLang="zh-CN" b="0" dirty="0">
                <a:latin typeface="微软雅黑" panose="020B0503020204020204" pitchFamily="34" charset="-122"/>
                <a:ea typeface="微软雅黑" panose="020B0503020204020204" pitchFamily="34" charset="-122"/>
              </a:rPr>
              <a:t>,</a:t>
            </a:r>
            <a:r>
              <a:rPr lang="zh-CN" altLang="en-US" b="0" dirty="0">
                <a:latin typeface="微软雅黑" panose="020B0503020204020204" pitchFamily="34" charset="-122"/>
                <a:ea typeface="微软雅黑" panose="020B0503020204020204" pitchFamily="34" charset="-122"/>
              </a:rPr>
              <a:t>就必须将所获取的模拟信号在</a:t>
            </a:r>
            <a:r>
              <a:rPr lang="zh-CN" altLang="en-US" b="0" dirty="0" smtClean="0">
                <a:latin typeface="微软雅黑" panose="020B0503020204020204" pitchFamily="34" charset="-122"/>
                <a:ea typeface="微软雅黑" panose="020B0503020204020204" pitchFamily="34" charset="-122"/>
              </a:rPr>
              <a:t>时间和</a:t>
            </a:r>
            <a:r>
              <a:rPr lang="zh-CN" altLang="en-US" b="0" dirty="0">
                <a:latin typeface="微软雅黑" panose="020B0503020204020204" pitchFamily="34" charset="-122"/>
                <a:ea typeface="微软雅黑" panose="020B0503020204020204" pitchFamily="34" charset="-122"/>
              </a:rPr>
              <a:t>空间域中转换为数字量</a:t>
            </a:r>
            <a:r>
              <a:rPr lang="en-US" altLang="zh-CN" b="0" dirty="0">
                <a:latin typeface="微软雅黑" panose="020B0503020204020204" pitchFamily="34" charset="-122"/>
                <a:ea typeface="微软雅黑" panose="020B0503020204020204" pitchFamily="34" charset="-122"/>
              </a:rPr>
              <a:t>,</a:t>
            </a:r>
            <a:r>
              <a:rPr lang="zh-CN" altLang="en-US" b="0" dirty="0">
                <a:latin typeface="微软雅黑" panose="020B0503020204020204" pitchFamily="34" charset="-122"/>
                <a:ea typeface="微软雅黑" panose="020B0503020204020204" pitchFamily="34" charset="-122"/>
              </a:rPr>
              <a:t>即视频的</a:t>
            </a:r>
            <a:r>
              <a:rPr lang="zh-CN" altLang="en-US" b="0" dirty="0" smtClean="0">
                <a:latin typeface="微软雅黑" panose="020B0503020204020204" pitchFamily="34" charset="-122"/>
                <a:ea typeface="微软雅黑" panose="020B0503020204020204" pitchFamily="34" charset="-122"/>
              </a:rPr>
              <a:t>数字化。</a:t>
            </a:r>
            <a:endParaRPr lang="zh-CN" altLang="en-US" b="0" dirty="0">
              <a:latin typeface="微软雅黑" panose="020B0503020204020204" pitchFamily="34" charset="-122"/>
              <a:ea typeface="微软雅黑" panose="020B0503020204020204" pitchFamily="34" charset="-122"/>
            </a:endParaRPr>
          </a:p>
          <a:p>
            <a:pPr indent="450850">
              <a:lnSpc>
                <a:spcPct val="150000"/>
              </a:lnSpc>
              <a:spcAft>
                <a:spcPts val="1200"/>
              </a:spcAft>
            </a:pPr>
            <a:r>
              <a:rPr lang="zh-CN" altLang="en-US" dirty="0">
                <a:latin typeface="微软雅黑" panose="020B0503020204020204" pitchFamily="34" charset="-122"/>
                <a:ea typeface="微软雅黑" panose="020B0503020204020204" pitchFamily="34" charset="-122"/>
              </a:rPr>
              <a:t>釆样与量化</a:t>
            </a:r>
          </a:p>
          <a:p>
            <a:pPr indent="450850">
              <a:lnSpc>
                <a:spcPct val="150000"/>
              </a:lnSpc>
              <a:spcAft>
                <a:spcPts val="1200"/>
              </a:spcAft>
            </a:pPr>
            <a:r>
              <a:rPr lang="zh-CN" altLang="en-US" b="0" dirty="0">
                <a:latin typeface="微软雅黑" panose="020B0503020204020204" pitchFamily="34" charset="-122"/>
                <a:ea typeface="微软雅黑" panose="020B0503020204020204" pitchFamily="34" charset="-122"/>
              </a:rPr>
              <a:t>由于所有信息在计算机内部都是使用数字形式描述的</a:t>
            </a:r>
            <a:r>
              <a:rPr lang="en-US" altLang="zh-CN" b="0" dirty="0">
                <a:latin typeface="微软雅黑" panose="020B0503020204020204" pitchFamily="34" charset="-122"/>
                <a:ea typeface="微软雅黑" panose="020B0503020204020204" pitchFamily="34" charset="-122"/>
              </a:rPr>
              <a:t>,</a:t>
            </a:r>
            <a:r>
              <a:rPr lang="zh-CN" altLang="en-US" b="0" dirty="0">
                <a:latin typeface="微软雅黑" panose="020B0503020204020204" pitchFamily="34" charset="-122"/>
                <a:ea typeface="微软雅黑" panose="020B0503020204020204" pitchFamily="34" charset="-122"/>
              </a:rPr>
              <a:t>因而为便于对采集</a:t>
            </a:r>
            <a:r>
              <a:rPr lang="zh-CN" altLang="en-US" b="0" dirty="0" smtClean="0">
                <a:latin typeface="微软雅黑" panose="020B0503020204020204" pitchFamily="34" charset="-122"/>
                <a:ea typeface="微软雅黑" panose="020B0503020204020204" pitchFamily="34" charset="-122"/>
              </a:rPr>
              <a:t>得到</a:t>
            </a:r>
            <a:r>
              <a:rPr lang="zh-CN" altLang="en-US" b="0" dirty="0">
                <a:latin typeface="微软雅黑" panose="020B0503020204020204" pitchFamily="34" charset="-122"/>
                <a:ea typeface="微软雅黑" panose="020B0503020204020204" pitchFamily="34" charset="-122"/>
              </a:rPr>
              <a:t>的视频使用计算机进行处理、存储和传输</a:t>
            </a:r>
            <a:r>
              <a:rPr lang="en-US" altLang="zh-CN" b="0" dirty="0">
                <a:latin typeface="微软雅黑" panose="020B0503020204020204" pitchFamily="34" charset="-122"/>
                <a:ea typeface="微软雅黑" panose="020B0503020204020204" pitchFamily="34" charset="-122"/>
              </a:rPr>
              <a:t>,</a:t>
            </a:r>
            <a:r>
              <a:rPr lang="zh-CN" altLang="en-US" b="0" dirty="0">
                <a:latin typeface="微软雅黑" panose="020B0503020204020204" pitchFamily="34" charset="-122"/>
                <a:ea typeface="微软雅黑" panose="020B0503020204020204" pitchFamily="34" charset="-122"/>
              </a:rPr>
              <a:t>就必须将所获取的模拟信号在</a:t>
            </a:r>
            <a:r>
              <a:rPr lang="zh-CN" altLang="en-US" b="0" dirty="0" smtClean="0">
                <a:latin typeface="微软雅黑" panose="020B0503020204020204" pitchFamily="34" charset="-122"/>
                <a:ea typeface="微软雅黑" panose="020B0503020204020204" pitchFamily="34" charset="-122"/>
              </a:rPr>
              <a:t>时间和</a:t>
            </a:r>
            <a:r>
              <a:rPr lang="zh-CN" altLang="en-US" b="0" dirty="0">
                <a:latin typeface="微软雅黑" panose="020B0503020204020204" pitchFamily="34" charset="-122"/>
                <a:ea typeface="微软雅黑" panose="020B0503020204020204" pitchFamily="34" charset="-122"/>
              </a:rPr>
              <a:t>空间域中转换为数字量</a:t>
            </a:r>
            <a:r>
              <a:rPr lang="en-US" altLang="zh-CN" b="0" dirty="0">
                <a:latin typeface="微软雅黑" panose="020B0503020204020204" pitchFamily="34" charset="-122"/>
                <a:ea typeface="微软雅黑" panose="020B0503020204020204" pitchFamily="34" charset="-122"/>
              </a:rPr>
              <a:t>,</a:t>
            </a:r>
            <a:r>
              <a:rPr lang="zh-CN" altLang="en-US" b="0" dirty="0">
                <a:latin typeface="微软雅黑" panose="020B0503020204020204" pitchFamily="34" charset="-122"/>
                <a:ea typeface="微软雅黑" panose="020B0503020204020204" pitchFamily="34" charset="-122"/>
              </a:rPr>
              <a:t>即视频的数字化。模拟视频的</a:t>
            </a:r>
            <a:r>
              <a:rPr lang="en-US" altLang="zh-CN" b="0" dirty="0" err="1">
                <a:latin typeface="微软雅黑" panose="020B0503020204020204" pitchFamily="34" charset="-122"/>
                <a:ea typeface="微软雅黑" panose="020B0503020204020204" pitchFamily="34" charset="-122"/>
              </a:rPr>
              <a:t>X,y</a:t>
            </a:r>
            <a:r>
              <a:rPr lang="zh-CN" altLang="en-US" b="0" dirty="0">
                <a:latin typeface="微软雅黑" panose="020B0503020204020204" pitchFamily="34" charset="-122"/>
                <a:ea typeface="微软雅黑" panose="020B0503020204020204" pitchFamily="34" charset="-122"/>
              </a:rPr>
              <a:t>坐标及幅度值</a:t>
            </a:r>
            <a:r>
              <a:rPr lang="zh-CN" altLang="en-US" b="0" dirty="0" smtClean="0">
                <a:latin typeface="微软雅黑" panose="020B0503020204020204" pitchFamily="34" charset="-122"/>
                <a:ea typeface="微软雅黑" panose="020B0503020204020204" pitchFamily="34" charset="-122"/>
              </a:rPr>
              <a:t>都是</a:t>
            </a:r>
            <a:r>
              <a:rPr lang="zh-CN" altLang="en-US" b="0" dirty="0">
                <a:latin typeface="微软雅黑" panose="020B0503020204020204" pitchFamily="34" charset="-122"/>
                <a:ea typeface="微软雅黑" panose="020B0503020204020204" pitchFamily="34" charset="-122"/>
              </a:rPr>
              <a:t>连续的</a:t>
            </a:r>
            <a:r>
              <a:rPr lang="en-US" altLang="zh-CN" b="0" dirty="0">
                <a:latin typeface="微软雅黑" panose="020B0503020204020204" pitchFamily="34" charset="-122"/>
                <a:ea typeface="微软雅黑" panose="020B0503020204020204" pitchFamily="34" charset="-122"/>
              </a:rPr>
              <a:t>,</a:t>
            </a:r>
            <a:r>
              <a:rPr lang="zh-CN" altLang="en-US" b="0" dirty="0">
                <a:latin typeface="微软雅黑" panose="020B0503020204020204" pitchFamily="34" charset="-122"/>
                <a:ea typeface="微软雅黑" panose="020B0503020204020204" pitchFamily="34" charset="-122"/>
              </a:rPr>
              <a:t>为把它转换成数字形式</a:t>
            </a:r>
            <a:r>
              <a:rPr lang="en-US" altLang="zh-CN" b="0" dirty="0">
                <a:latin typeface="微软雅黑" panose="020B0503020204020204" pitchFamily="34" charset="-122"/>
                <a:ea typeface="微软雅黑" panose="020B0503020204020204" pitchFamily="34" charset="-122"/>
              </a:rPr>
              <a:t>,</a:t>
            </a:r>
            <a:r>
              <a:rPr lang="zh-CN" altLang="en-US" b="0" dirty="0">
                <a:latin typeface="微软雅黑" panose="020B0503020204020204" pitchFamily="34" charset="-122"/>
                <a:ea typeface="微软雅黑" panose="020B0503020204020204" pitchFamily="34" charset="-122"/>
              </a:rPr>
              <a:t>需要在坐标和幅度上分别进行采样操作。</a:t>
            </a:r>
            <a:r>
              <a:rPr lang="zh-CN" altLang="en-US" b="0" dirty="0" smtClean="0">
                <a:latin typeface="微软雅黑" panose="020B0503020204020204" pitchFamily="34" charset="-122"/>
                <a:ea typeface="微软雅黑" panose="020B0503020204020204" pitchFamily="34" charset="-122"/>
              </a:rPr>
              <a:t>数字化</a:t>
            </a:r>
            <a:r>
              <a:rPr lang="zh-CN" altLang="en-US" b="0" dirty="0">
                <a:latin typeface="微软雅黑" panose="020B0503020204020204" pitchFamily="34" charset="-122"/>
                <a:ea typeface="微软雅黑" panose="020B0503020204020204" pitchFamily="34" charset="-122"/>
              </a:rPr>
              <a:t>坐标值称为采样</a:t>
            </a:r>
            <a:r>
              <a:rPr lang="en-US" altLang="zh-CN" b="0" dirty="0">
                <a:latin typeface="微软雅黑" panose="020B0503020204020204" pitchFamily="34" charset="-122"/>
                <a:ea typeface="微软雅黑" panose="020B0503020204020204" pitchFamily="34" charset="-122"/>
              </a:rPr>
              <a:t>,</a:t>
            </a:r>
            <a:r>
              <a:rPr lang="zh-CN" altLang="en-US" b="0" dirty="0">
                <a:latin typeface="微软雅黑" panose="020B0503020204020204" pitchFamily="34" charset="-122"/>
                <a:ea typeface="微软雅黑" panose="020B0503020204020204" pitchFamily="34" charset="-122"/>
              </a:rPr>
              <a:t>包括空间釆样和时间采样</a:t>
            </a:r>
            <a:r>
              <a:rPr lang="en-US" altLang="zh-CN" b="0" dirty="0">
                <a:latin typeface="微软雅黑" panose="020B0503020204020204" pitchFamily="34" charset="-122"/>
                <a:ea typeface="微软雅黑" panose="020B0503020204020204" pitchFamily="34" charset="-122"/>
              </a:rPr>
              <a:t>;</a:t>
            </a:r>
            <a:r>
              <a:rPr lang="zh-CN" altLang="en-US" b="0" dirty="0">
                <a:latin typeface="微软雅黑" panose="020B0503020204020204" pitchFamily="34" charset="-122"/>
                <a:ea typeface="微软雅黑" panose="020B0503020204020204" pitchFamily="34" charset="-122"/>
              </a:rPr>
              <a:t>而数字化幅度值则称为量化</a:t>
            </a:r>
            <a:r>
              <a:rPr lang="zh-CN" altLang="en-US" b="0" dirty="0" smtClean="0">
                <a:latin typeface="微软雅黑" panose="020B0503020204020204" pitchFamily="34" charset="-122"/>
                <a:ea typeface="微软雅黑" panose="020B0503020204020204" pitchFamily="34" charset="-122"/>
              </a:rPr>
              <a:t>。</a:t>
            </a:r>
            <a:endParaRPr lang="zh-CN" altLang="en-US" b="0" dirty="0">
              <a:latin typeface="微软雅黑" panose="020B0503020204020204" pitchFamily="34" charset="-122"/>
              <a:ea typeface="微软雅黑" panose="020B0503020204020204" pitchFamily="34" charset="-122"/>
            </a:endParaRPr>
          </a:p>
        </p:txBody>
      </p:sp>
      <p:sp>
        <p:nvSpPr>
          <p:cNvPr id="8" name="灯片编号占位符 1"/>
          <p:cNvSpPr>
            <a:spLocks noGrp="1"/>
          </p:cNvSpPr>
          <p:nvPr>
            <p:ph type="sldNum" sz="quarter" idx="11"/>
          </p:nvPr>
        </p:nvSpPr>
        <p:spPr>
          <a:xfrm>
            <a:off x="6553200" y="6248400"/>
            <a:ext cx="1905000" cy="457200"/>
          </a:xfrm>
        </p:spPr>
        <p:txBody>
          <a:bodyPr/>
          <a:lstStyle/>
          <a:p>
            <a:fld id="{080877BF-6D31-4E48-B933-90223EB641D9}" type="slidenum">
              <a:rPr lang="en-US" altLang="zh-CN" sz="1400" smtClean="0"/>
              <a:pPr/>
              <a:t>18</a:t>
            </a:fld>
            <a:endParaRPr lang="en-US" altLang="zh-CN" sz="1400"/>
          </a:p>
        </p:txBody>
      </p:sp>
    </p:spTree>
    <p:extLst>
      <p:ext uri="{BB962C8B-B14F-4D97-AF65-F5344CB8AC3E}">
        <p14:creationId xmlns:p14="http://schemas.microsoft.com/office/powerpoint/2010/main" val="3825782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8032" y="188640"/>
            <a:ext cx="4644008" cy="666328"/>
          </a:xfrm>
        </p:spPr>
        <p:txBody>
          <a:bodyPr/>
          <a:lstStyle/>
          <a:p>
            <a:pPr algn="l"/>
            <a:r>
              <a:rPr lang="zh-CN" altLang="en-US" sz="3600" b="1" kern="1200" dirty="0" smtClean="0">
                <a:solidFill>
                  <a:srgbClr val="0184B7"/>
                </a:solidFill>
                <a:latin typeface="Arial" pitchFamily="34" charset="0"/>
                <a:ea typeface="宋体" pitchFamily="2" charset="-122"/>
                <a:cs typeface="+mn-cs"/>
              </a:rPr>
              <a:t>图像编码的一些知识</a:t>
            </a:r>
            <a:endParaRPr lang="zh-CN" altLang="en-US" sz="3600" b="1" kern="1200" dirty="0">
              <a:solidFill>
                <a:srgbClr val="0184B7"/>
              </a:solidFill>
              <a:latin typeface="Arial" pitchFamily="34" charset="0"/>
              <a:ea typeface="宋体" pitchFamily="2" charset="-122"/>
              <a:cs typeface="+mn-cs"/>
            </a:endParaRPr>
          </a:p>
        </p:txBody>
      </p:sp>
      <p:sp>
        <p:nvSpPr>
          <p:cNvPr id="1029" name="AutoShape 5" descr="http://imgt0.bdstatic.com/it/u=823379247,539673663&amp;fm=90&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31" name="AutoShape 7" descr="http://imgt0.bdstatic.com/it/u=823379247,539673663&amp;fm=90&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33" name="AutoShape 9" descr="http://imgt0.bdstatic.com/it/u=823379247,539673663&amp;fm=90&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3" name="矩形 2"/>
          <p:cNvSpPr/>
          <p:nvPr/>
        </p:nvSpPr>
        <p:spPr>
          <a:xfrm>
            <a:off x="179512" y="1052736"/>
            <a:ext cx="8728522" cy="2477601"/>
          </a:xfrm>
          <a:prstGeom prst="rect">
            <a:avLst/>
          </a:prstGeom>
        </p:spPr>
        <p:txBody>
          <a:bodyPr wrap="square">
            <a:spAutoFit/>
          </a:bodyPr>
          <a:lstStyle/>
          <a:p>
            <a:pPr indent="450850">
              <a:lnSpc>
                <a:spcPct val="150000"/>
              </a:lnSpc>
              <a:spcAft>
                <a:spcPts val="1200"/>
              </a:spcAft>
            </a:pPr>
            <a:r>
              <a:rPr lang="zh-CN" altLang="en-US" dirty="0" smtClean="0">
                <a:latin typeface="微软雅黑" panose="020B0503020204020204" pitchFamily="34" charset="-122"/>
                <a:ea typeface="微软雅黑" panose="020B0503020204020204" pitchFamily="34" charset="-122"/>
              </a:rPr>
              <a:t>釆</a:t>
            </a:r>
            <a:r>
              <a:rPr lang="zh-CN" altLang="en-US" dirty="0">
                <a:latin typeface="微软雅黑" panose="020B0503020204020204" pitchFamily="34" charset="-122"/>
                <a:ea typeface="微软雅黑" panose="020B0503020204020204" pitchFamily="34" charset="-122"/>
              </a:rPr>
              <a:t>样与量化</a:t>
            </a:r>
          </a:p>
          <a:p>
            <a:pPr indent="450850">
              <a:lnSpc>
                <a:spcPct val="150000"/>
              </a:lnSpc>
              <a:spcAft>
                <a:spcPts val="1200"/>
              </a:spcAft>
            </a:pPr>
            <a:r>
              <a:rPr lang="zh-CN" altLang="en-US" b="0" dirty="0" smtClean="0">
                <a:latin typeface="微软雅黑" panose="020B0503020204020204" pitchFamily="34" charset="-122"/>
                <a:ea typeface="微软雅黑" panose="020B0503020204020204" pitchFamily="34" charset="-122"/>
              </a:rPr>
              <a:t>经过</a:t>
            </a:r>
            <a:r>
              <a:rPr lang="zh-CN" altLang="en-US" b="0" dirty="0">
                <a:latin typeface="微软雅黑" panose="020B0503020204020204" pitchFamily="34" charset="-122"/>
                <a:ea typeface="微软雅黑" panose="020B0503020204020204" pitchFamily="34" charset="-122"/>
              </a:rPr>
              <a:t>釆样和量化后的数字图像可以表示为</a:t>
            </a:r>
            <a:r>
              <a:rPr lang="en-US" altLang="zh-CN" b="0" dirty="0">
                <a:latin typeface="微软雅黑" panose="020B0503020204020204" pitchFamily="34" charset="-122"/>
                <a:ea typeface="微软雅黑" panose="020B0503020204020204" pitchFamily="34" charset="-122"/>
              </a:rPr>
              <a:t>M</a:t>
            </a:r>
            <a:r>
              <a:rPr lang="zh-CN" altLang="en-US" b="0" dirty="0">
                <a:latin typeface="微软雅黑" panose="020B0503020204020204" pitchFamily="34" charset="-122"/>
                <a:ea typeface="微软雅黑" panose="020B0503020204020204" pitchFamily="34" charset="-122"/>
              </a:rPr>
              <a:t>行</a:t>
            </a:r>
            <a:r>
              <a:rPr lang="en-US" altLang="zh-CN" b="0" dirty="0">
                <a:latin typeface="微软雅黑" panose="020B0503020204020204" pitchFamily="34" charset="-122"/>
                <a:ea typeface="微软雅黑" panose="020B0503020204020204" pitchFamily="34" charset="-122"/>
              </a:rPr>
              <a:t>N</a:t>
            </a:r>
            <a:r>
              <a:rPr lang="zh-CN" altLang="en-US" b="0" dirty="0">
                <a:latin typeface="微软雅黑" panose="020B0503020204020204" pitchFamily="34" charset="-122"/>
                <a:ea typeface="微软雅黑" panose="020B0503020204020204" pitchFamily="34" charset="-122"/>
              </a:rPr>
              <a:t>列</a:t>
            </a:r>
            <a:r>
              <a:rPr lang="en-US" altLang="zh-CN" b="0" dirty="0">
                <a:latin typeface="微软雅黑" panose="020B0503020204020204" pitchFamily="34" charset="-122"/>
                <a:ea typeface="微软雅黑" panose="020B0503020204020204" pitchFamily="34" charset="-122"/>
              </a:rPr>
              <a:t>,</a:t>
            </a:r>
            <a:r>
              <a:rPr lang="zh-CN" altLang="en-US" b="0" dirty="0">
                <a:latin typeface="微软雅黑" panose="020B0503020204020204" pitchFamily="34" charset="-122"/>
                <a:ea typeface="微软雅黑" panose="020B0503020204020204" pitchFamily="34" charset="-122"/>
              </a:rPr>
              <a:t>假设离散灰度级是等</a:t>
            </a:r>
            <a:r>
              <a:rPr lang="zh-CN" altLang="en-US" b="0" dirty="0" smtClean="0">
                <a:latin typeface="微软雅黑" panose="020B0503020204020204" pitchFamily="34" charset="-122"/>
                <a:ea typeface="微软雅黑" panose="020B0503020204020204" pitchFamily="34" charset="-122"/>
              </a:rPr>
              <a:t>间隔</a:t>
            </a:r>
            <a:endParaRPr lang="zh-CN" altLang="en-US" b="0" dirty="0">
              <a:latin typeface="微软雅黑" panose="020B0503020204020204" pitchFamily="34" charset="-122"/>
              <a:ea typeface="微软雅黑" panose="020B0503020204020204" pitchFamily="34" charset="-122"/>
            </a:endParaRPr>
          </a:p>
          <a:p>
            <a:pPr indent="450850">
              <a:lnSpc>
                <a:spcPct val="150000"/>
              </a:lnSpc>
              <a:spcAft>
                <a:spcPts val="1200"/>
              </a:spcAft>
            </a:pPr>
            <a:r>
              <a:rPr lang="zh-CN" altLang="en-US" b="0" dirty="0">
                <a:latin typeface="微软雅黑" panose="020B0503020204020204" pitchFamily="34" charset="-122"/>
                <a:ea typeface="微软雅黑" panose="020B0503020204020204" pitchFamily="34" charset="-122"/>
              </a:rPr>
              <a:t>的</a:t>
            </a:r>
            <a:r>
              <a:rPr lang="en-US" altLang="zh-CN" b="0" dirty="0">
                <a:latin typeface="微软雅黑" panose="020B0503020204020204" pitchFamily="34" charset="-122"/>
                <a:ea typeface="微软雅黑" panose="020B0503020204020204" pitchFamily="34" charset="-122"/>
              </a:rPr>
              <a:t>,</a:t>
            </a:r>
            <a:r>
              <a:rPr lang="zh-CN" altLang="en-US" b="0" dirty="0">
                <a:latin typeface="微软雅黑" panose="020B0503020204020204" pitchFamily="34" charset="-122"/>
                <a:ea typeface="微软雅黑" panose="020B0503020204020204" pitchFamily="34" charset="-122"/>
              </a:rPr>
              <a:t>并且是区间</a:t>
            </a:r>
            <a:r>
              <a:rPr lang="en-US" altLang="zh-CN" b="0" dirty="0">
                <a:latin typeface="微软雅黑" panose="020B0503020204020204" pitchFamily="34" charset="-122"/>
                <a:ea typeface="微软雅黑" panose="020B0503020204020204" pitchFamily="34" charset="-122"/>
              </a:rPr>
              <a:t>[0,L-1]</a:t>
            </a:r>
            <a:r>
              <a:rPr lang="zh-CN" altLang="en-US" b="0" dirty="0">
                <a:latin typeface="微软雅黑" panose="020B0503020204020204" pitchFamily="34" charset="-122"/>
                <a:ea typeface="微软雅黑" panose="020B0503020204020204" pitchFamily="34" charset="-122"/>
              </a:rPr>
              <a:t>内的整数</a:t>
            </a:r>
            <a:r>
              <a:rPr lang="en-US" altLang="zh-CN" b="0" dirty="0">
                <a:latin typeface="微软雅黑" panose="020B0503020204020204" pitchFamily="34" charset="-122"/>
                <a:ea typeface="微软雅黑" panose="020B0503020204020204" pitchFamily="34" charset="-122"/>
              </a:rPr>
              <a:t>,</a:t>
            </a:r>
            <a:r>
              <a:rPr lang="zh-CN" altLang="en-US" b="0" dirty="0">
                <a:latin typeface="微软雅黑" panose="020B0503020204020204" pitchFamily="34" charset="-122"/>
                <a:ea typeface="微软雅黑" panose="020B0503020204020204" pitchFamily="34" charset="-122"/>
              </a:rPr>
              <a:t>离散灰度级</a:t>
            </a:r>
            <a:r>
              <a:rPr lang="en-US" altLang="zh-CN" b="0" dirty="0">
                <a:latin typeface="微软雅黑" panose="020B0503020204020204" pitchFamily="34" charset="-122"/>
                <a:ea typeface="微软雅黑" panose="020B0503020204020204" pitchFamily="34" charset="-122"/>
              </a:rPr>
              <a:t>L</a:t>
            </a:r>
            <a:r>
              <a:rPr lang="zh-CN" altLang="en-US" b="0" dirty="0">
                <a:latin typeface="微软雅黑" panose="020B0503020204020204" pitchFamily="34" charset="-122"/>
                <a:ea typeface="微软雅黑" panose="020B0503020204020204" pitchFamily="34" charset="-122"/>
              </a:rPr>
              <a:t>定义为</a:t>
            </a:r>
            <a:r>
              <a:rPr lang="en-US" altLang="zh-CN" b="0" dirty="0">
                <a:latin typeface="微软雅黑" panose="020B0503020204020204" pitchFamily="34" charset="-122"/>
                <a:ea typeface="微软雅黑" panose="020B0503020204020204" pitchFamily="34" charset="-122"/>
              </a:rPr>
              <a:t>L=2k,</a:t>
            </a:r>
            <a:r>
              <a:rPr lang="zh-CN" altLang="en-US" b="0" dirty="0">
                <a:latin typeface="微软雅黑" panose="020B0503020204020204" pitchFamily="34" charset="-122"/>
                <a:ea typeface="微软雅黑" panose="020B0503020204020204" pitchFamily="34" charset="-122"/>
              </a:rPr>
              <a:t>存储数字图像</a:t>
            </a:r>
            <a:r>
              <a:rPr lang="zh-CN" altLang="en-US" b="0" dirty="0" smtClean="0">
                <a:latin typeface="微软雅黑" panose="020B0503020204020204" pitchFamily="34" charset="-122"/>
                <a:ea typeface="微软雅黑" panose="020B0503020204020204" pitchFamily="34" charset="-122"/>
              </a:rPr>
              <a:t>所需</a:t>
            </a:r>
            <a:r>
              <a:rPr lang="zh-CN" altLang="en-US" b="0" dirty="0">
                <a:latin typeface="微软雅黑" panose="020B0503020204020204" pitchFamily="34" charset="-122"/>
                <a:ea typeface="微软雅黑" panose="020B0503020204020204" pitchFamily="34" charset="-122"/>
              </a:rPr>
              <a:t>比特数</a:t>
            </a:r>
            <a:r>
              <a:rPr lang="en-US" altLang="zh-CN" b="0" dirty="0">
                <a:latin typeface="微软雅黑" panose="020B0503020204020204" pitchFamily="34" charset="-122"/>
                <a:ea typeface="微软雅黑" panose="020B0503020204020204" pitchFamily="34" charset="-122"/>
              </a:rPr>
              <a:t>B=M&gt;&lt;N&gt;&lt;k</a:t>
            </a:r>
            <a:r>
              <a:rPr lang="zh-CN" altLang="en-US" b="0" dirty="0">
                <a:latin typeface="微软雅黑" panose="020B0503020204020204" pitchFamily="34" charset="-122"/>
                <a:ea typeface="微软雅黑" panose="020B0503020204020204" pitchFamily="34" charset="-122"/>
              </a:rPr>
              <a:t>。当一幅图像有</a:t>
            </a:r>
            <a:r>
              <a:rPr lang="en-US" altLang="zh-CN" b="0" dirty="0">
                <a:latin typeface="微软雅黑" panose="020B0503020204020204" pitchFamily="34" charset="-122"/>
                <a:ea typeface="微软雅黑" panose="020B0503020204020204" pitchFamily="34" charset="-122"/>
              </a:rPr>
              <a:t>2k</a:t>
            </a:r>
            <a:r>
              <a:rPr lang="zh-CN" altLang="en-US" b="0" dirty="0">
                <a:latin typeface="微软雅黑" panose="020B0503020204020204" pitchFamily="34" charset="-122"/>
                <a:ea typeface="微软雅黑" panose="020B0503020204020204" pitchFamily="34" charset="-122"/>
              </a:rPr>
              <a:t>灰度级时</a:t>
            </a:r>
            <a:r>
              <a:rPr lang="en-US" altLang="zh-CN" b="0" dirty="0">
                <a:latin typeface="微软雅黑" panose="020B0503020204020204" pitchFamily="34" charset="-122"/>
                <a:ea typeface="微软雅黑" panose="020B0503020204020204" pitchFamily="34" charset="-122"/>
              </a:rPr>
              <a:t>,</a:t>
            </a:r>
            <a:r>
              <a:rPr lang="zh-CN" altLang="en-US" b="0" dirty="0">
                <a:latin typeface="微软雅黑" panose="020B0503020204020204" pitchFamily="34" charset="-122"/>
                <a:ea typeface="微软雅黑" panose="020B0503020204020204" pitchFamily="34" charset="-122"/>
              </a:rPr>
              <a:t>通常称该图像是</a:t>
            </a:r>
            <a:r>
              <a:rPr lang="en-US" altLang="zh-CN" b="0" dirty="0" err="1">
                <a:latin typeface="微软雅黑" panose="020B0503020204020204" pitchFamily="34" charset="-122"/>
                <a:ea typeface="微软雅黑" panose="020B0503020204020204" pitchFamily="34" charset="-122"/>
              </a:rPr>
              <a:t>kbit</a:t>
            </a:r>
            <a:r>
              <a:rPr lang="zh-CN" altLang="en-US" b="0" dirty="0">
                <a:latin typeface="微软雅黑" panose="020B0503020204020204" pitchFamily="34" charset="-122"/>
                <a:ea typeface="微软雅黑" panose="020B0503020204020204" pitchFamily="34" charset="-122"/>
              </a:rPr>
              <a:t>图像</a:t>
            </a:r>
            <a:r>
              <a:rPr lang="zh-CN" altLang="en-US" b="0" dirty="0" smtClean="0">
                <a:latin typeface="微软雅黑" panose="020B0503020204020204" pitchFamily="34" charset="-122"/>
                <a:ea typeface="微软雅黑" panose="020B0503020204020204" pitchFamily="34" charset="-122"/>
              </a:rPr>
              <a:t>。例如</a:t>
            </a:r>
            <a:r>
              <a:rPr lang="zh-CN" altLang="en-US" b="0" dirty="0">
                <a:latin typeface="微软雅黑" panose="020B0503020204020204" pitchFamily="34" charset="-122"/>
                <a:ea typeface="微软雅黑" panose="020B0503020204020204" pitchFamily="34" charset="-122"/>
              </a:rPr>
              <a:t>一幅灰度图像通常使用</a:t>
            </a:r>
            <a:r>
              <a:rPr lang="en-US" altLang="zh-CN" b="0" dirty="0">
                <a:latin typeface="微软雅黑" panose="020B0503020204020204" pitchFamily="34" charset="-122"/>
                <a:ea typeface="微软雅黑" panose="020B0503020204020204" pitchFamily="34" charset="-122"/>
              </a:rPr>
              <a:t>256</a:t>
            </a:r>
            <a:r>
              <a:rPr lang="zh-CN" altLang="en-US" b="0" dirty="0">
                <a:latin typeface="微软雅黑" panose="020B0503020204020204" pitchFamily="34" charset="-122"/>
                <a:ea typeface="微软雅黑" panose="020B0503020204020204" pitchFamily="34" charset="-122"/>
              </a:rPr>
              <a:t>个灰度级表示</a:t>
            </a:r>
            <a:r>
              <a:rPr lang="en-US" altLang="zh-CN" b="0" dirty="0">
                <a:latin typeface="微软雅黑" panose="020B0503020204020204" pitchFamily="34" charset="-122"/>
                <a:ea typeface="微软雅黑" panose="020B0503020204020204" pitchFamily="34" charset="-122"/>
              </a:rPr>
              <a:t>,</a:t>
            </a:r>
            <a:r>
              <a:rPr lang="zh-CN" altLang="en-US" b="0" dirty="0">
                <a:latin typeface="微软雅黑" panose="020B0503020204020204" pitchFamily="34" charset="-122"/>
                <a:ea typeface="微软雅黑" panose="020B0503020204020204" pitchFamily="34" charset="-122"/>
              </a:rPr>
              <a:t>也称其为</a:t>
            </a:r>
            <a:r>
              <a:rPr lang="en-US" altLang="zh-CN" b="0" dirty="0">
                <a:latin typeface="微软雅黑" panose="020B0503020204020204" pitchFamily="34" charset="-122"/>
                <a:ea typeface="微软雅黑" panose="020B0503020204020204" pitchFamily="34" charset="-122"/>
              </a:rPr>
              <a:t>8bit</a:t>
            </a:r>
            <a:r>
              <a:rPr lang="zh-CN" altLang="en-US" b="0" dirty="0">
                <a:latin typeface="微软雅黑" panose="020B0503020204020204" pitchFamily="34" charset="-122"/>
                <a:ea typeface="微软雅黑" panose="020B0503020204020204" pitchFamily="34" charset="-122"/>
              </a:rPr>
              <a:t>图像。</a:t>
            </a:r>
          </a:p>
        </p:txBody>
      </p:sp>
      <p:sp>
        <p:nvSpPr>
          <p:cNvPr id="8" name="灯片编号占位符 1"/>
          <p:cNvSpPr>
            <a:spLocks noGrp="1"/>
          </p:cNvSpPr>
          <p:nvPr>
            <p:ph type="sldNum" sz="quarter" idx="11"/>
          </p:nvPr>
        </p:nvSpPr>
        <p:spPr>
          <a:xfrm>
            <a:off x="6553200" y="6248400"/>
            <a:ext cx="1905000" cy="457200"/>
          </a:xfrm>
        </p:spPr>
        <p:txBody>
          <a:bodyPr/>
          <a:lstStyle/>
          <a:p>
            <a:fld id="{080877BF-6D31-4E48-B933-90223EB641D9}" type="slidenum">
              <a:rPr lang="en-US" altLang="zh-CN" sz="1400" smtClean="0"/>
              <a:pPr/>
              <a:t>19</a:t>
            </a:fld>
            <a:endParaRPr lang="en-US" altLang="zh-CN" sz="1400"/>
          </a:p>
        </p:txBody>
      </p:sp>
    </p:spTree>
    <p:extLst>
      <p:ext uri="{BB962C8B-B14F-4D97-AF65-F5344CB8AC3E}">
        <p14:creationId xmlns:p14="http://schemas.microsoft.com/office/powerpoint/2010/main" val="2161204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圆角矩形 13"/>
          <p:cNvSpPr/>
          <p:nvPr/>
        </p:nvSpPr>
        <p:spPr bwMode="auto">
          <a:xfrm>
            <a:off x="579727" y="1628800"/>
            <a:ext cx="6264696" cy="648072"/>
          </a:xfrm>
          <a:prstGeom prst="roundRect">
            <a:avLst/>
          </a:prstGeom>
          <a:solidFill>
            <a:srgbClr val="FFC000"/>
          </a:solidFill>
          <a:ln w="952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smtClean="0">
              <a:ln>
                <a:noFill/>
              </a:ln>
              <a:solidFill>
                <a:schemeClr val="tx1"/>
              </a:solidFill>
              <a:effectLst/>
              <a:latin typeface="Arial" charset="0"/>
              <a:ea typeface="宋体" pitchFamily="2" charset="-122"/>
            </a:endParaRPr>
          </a:p>
        </p:txBody>
      </p:sp>
      <p:sp>
        <p:nvSpPr>
          <p:cNvPr id="2" name="标题 1"/>
          <p:cNvSpPr>
            <a:spLocks noGrp="1"/>
          </p:cNvSpPr>
          <p:nvPr>
            <p:ph type="title"/>
          </p:nvPr>
        </p:nvSpPr>
        <p:spPr/>
        <p:txBody>
          <a:bodyPr/>
          <a:lstStyle/>
          <a:p>
            <a:r>
              <a:rPr lang="en-US" altLang="zh-CN" dirty="0" smtClean="0">
                <a:latin typeface="微软雅黑" pitchFamily="34" charset="-122"/>
                <a:ea typeface="微软雅黑" pitchFamily="34" charset="-122"/>
              </a:rPr>
              <a:t>Agent</a:t>
            </a:r>
            <a:endParaRPr lang="zh-CN" altLang="en-US" dirty="0">
              <a:latin typeface="微软雅黑" pitchFamily="34" charset="-122"/>
              <a:ea typeface="微软雅黑" pitchFamily="34" charset="-122"/>
            </a:endParaRPr>
          </a:p>
        </p:txBody>
      </p:sp>
      <p:sp>
        <p:nvSpPr>
          <p:cNvPr id="6" name="TextBox 5"/>
          <p:cNvSpPr txBox="1"/>
          <p:nvPr/>
        </p:nvSpPr>
        <p:spPr>
          <a:xfrm>
            <a:off x="971600" y="2420888"/>
            <a:ext cx="6120680" cy="523220"/>
          </a:xfrm>
          <a:prstGeom prst="rect">
            <a:avLst/>
          </a:prstGeom>
          <a:noFill/>
        </p:spPr>
        <p:txBody>
          <a:bodyPr wrap="square" rtlCol="0">
            <a:spAutoFit/>
          </a:bodyPr>
          <a:lstStyle/>
          <a:p>
            <a:pPr marL="285750" indent="-285750" algn="l">
              <a:buFont typeface="Wingdings" panose="05000000000000000000" pitchFamily="2" charset="2"/>
              <a:buChar char="n"/>
            </a:pPr>
            <a:r>
              <a:rPr lang="en-US" altLang="zh-CN" sz="2800" dirty="0" smtClean="0">
                <a:solidFill>
                  <a:srgbClr val="C00000"/>
                </a:solidFill>
                <a:latin typeface="微软雅黑" panose="020B0503020204020204" pitchFamily="34" charset="-122"/>
                <a:ea typeface="微软雅黑" panose="020B0503020204020204" pitchFamily="34" charset="-122"/>
              </a:rPr>
              <a:t>  H.265</a:t>
            </a:r>
            <a:r>
              <a:rPr lang="zh-CN" altLang="en-US" sz="2800" dirty="0" smtClean="0">
                <a:solidFill>
                  <a:srgbClr val="C00000"/>
                </a:solidFill>
                <a:latin typeface="微软雅黑" panose="020B0503020204020204" pitchFamily="34" charset="-122"/>
                <a:ea typeface="微软雅黑" panose="020B0503020204020204" pitchFamily="34" charset="-122"/>
              </a:rPr>
              <a:t>的关键</a:t>
            </a:r>
            <a:r>
              <a:rPr lang="zh-CN" altLang="en-US" sz="2800" dirty="0">
                <a:solidFill>
                  <a:srgbClr val="C00000"/>
                </a:solidFill>
                <a:latin typeface="微软雅黑" panose="020B0503020204020204" pitchFamily="34" charset="-122"/>
                <a:ea typeface="微软雅黑" panose="020B0503020204020204" pitchFamily="34" charset="-122"/>
              </a:rPr>
              <a:t>技术</a:t>
            </a:r>
          </a:p>
        </p:txBody>
      </p:sp>
      <p:sp>
        <p:nvSpPr>
          <p:cNvPr id="8" name="TextBox 7"/>
          <p:cNvSpPr txBox="1"/>
          <p:nvPr/>
        </p:nvSpPr>
        <p:spPr>
          <a:xfrm>
            <a:off x="971600" y="3212976"/>
            <a:ext cx="6120680" cy="523220"/>
          </a:xfrm>
          <a:prstGeom prst="rect">
            <a:avLst/>
          </a:prstGeom>
          <a:noFill/>
        </p:spPr>
        <p:txBody>
          <a:bodyPr wrap="square" rtlCol="0">
            <a:spAutoFit/>
          </a:bodyPr>
          <a:lstStyle/>
          <a:p>
            <a:pPr marL="285750" indent="-285750" algn="l">
              <a:buFont typeface="Wingdings" panose="05000000000000000000" pitchFamily="2" charset="2"/>
              <a:buChar char="n"/>
            </a:pPr>
            <a:r>
              <a:rPr lang="en-US" altLang="zh-CN" sz="2800" dirty="0" smtClean="0">
                <a:solidFill>
                  <a:srgbClr val="C00000"/>
                </a:solidFill>
                <a:latin typeface="微软雅黑" panose="020B0503020204020204" pitchFamily="34" charset="-122"/>
                <a:ea typeface="微软雅黑" panose="020B0503020204020204" pitchFamily="34" charset="-122"/>
              </a:rPr>
              <a:t>  H.265</a:t>
            </a:r>
            <a:r>
              <a:rPr lang="zh-CN" altLang="en-US" sz="2800" dirty="0" smtClean="0">
                <a:solidFill>
                  <a:srgbClr val="C00000"/>
                </a:solidFill>
                <a:latin typeface="微软雅黑" panose="020B0503020204020204" pitchFamily="34" charset="-122"/>
                <a:ea typeface="微软雅黑" panose="020B0503020204020204" pitchFamily="34" charset="-122"/>
              </a:rPr>
              <a:t>编码能力对比</a:t>
            </a:r>
            <a:endParaRPr lang="zh-CN" altLang="en-US" sz="2800" dirty="0">
              <a:solidFill>
                <a:srgbClr val="C00000"/>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971600" y="3933056"/>
            <a:ext cx="6120680" cy="523220"/>
          </a:xfrm>
          <a:prstGeom prst="rect">
            <a:avLst/>
          </a:prstGeom>
          <a:noFill/>
        </p:spPr>
        <p:txBody>
          <a:bodyPr wrap="square" rtlCol="0">
            <a:spAutoFit/>
          </a:bodyPr>
          <a:lstStyle/>
          <a:p>
            <a:pPr marL="285750" indent="-285750" algn="l">
              <a:buFont typeface="Wingdings" panose="05000000000000000000" pitchFamily="2" charset="2"/>
              <a:buChar char="n"/>
            </a:pPr>
            <a:r>
              <a:rPr lang="en-US" altLang="zh-CN" sz="2800" dirty="0" smtClean="0">
                <a:solidFill>
                  <a:srgbClr val="C00000"/>
                </a:solidFill>
                <a:latin typeface="微软雅黑" panose="020B0503020204020204" pitchFamily="34" charset="-122"/>
                <a:ea typeface="微软雅黑" panose="020B0503020204020204" pitchFamily="34" charset="-122"/>
              </a:rPr>
              <a:t>  H.265</a:t>
            </a:r>
            <a:r>
              <a:rPr lang="zh-CN" altLang="en-US" sz="2800" dirty="0" smtClean="0">
                <a:solidFill>
                  <a:srgbClr val="C00000"/>
                </a:solidFill>
                <a:latin typeface="微软雅黑" panose="020B0503020204020204" pitchFamily="34" charset="-122"/>
                <a:ea typeface="微软雅黑" panose="020B0503020204020204" pitchFamily="34" charset="-122"/>
              </a:rPr>
              <a:t>的产品实现及通用测试</a:t>
            </a:r>
            <a:endParaRPr lang="zh-CN" altLang="en-US" sz="2800" dirty="0">
              <a:solidFill>
                <a:srgbClr val="C00000"/>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971600" y="4653136"/>
            <a:ext cx="6120680" cy="523220"/>
          </a:xfrm>
          <a:prstGeom prst="rect">
            <a:avLst/>
          </a:prstGeom>
          <a:noFill/>
        </p:spPr>
        <p:txBody>
          <a:bodyPr wrap="square" rtlCol="0">
            <a:spAutoFit/>
          </a:bodyPr>
          <a:lstStyle/>
          <a:p>
            <a:pPr marL="285750" indent="-285750">
              <a:buFont typeface="Wingdings" panose="05000000000000000000" pitchFamily="2" charset="2"/>
              <a:buChar char="n"/>
            </a:pPr>
            <a:r>
              <a:rPr lang="en-US" altLang="zh-CN" sz="2800" dirty="0" smtClean="0">
                <a:solidFill>
                  <a:srgbClr val="C00000"/>
                </a:solidFill>
                <a:latin typeface="微软雅黑" panose="020B0503020204020204" pitchFamily="34" charset="-122"/>
                <a:ea typeface="微软雅黑" panose="020B0503020204020204" pitchFamily="34" charset="-122"/>
              </a:rPr>
              <a:t> </a:t>
            </a:r>
            <a:r>
              <a:rPr lang="en-US" altLang="zh-CN" sz="2800" dirty="0">
                <a:solidFill>
                  <a:srgbClr val="C00000"/>
                </a:solidFill>
                <a:latin typeface="微软雅黑" panose="020B0503020204020204" pitchFamily="34" charset="-122"/>
                <a:ea typeface="微软雅黑" panose="020B0503020204020204" pitchFamily="34" charset="-122"/>
              </a:rPr>
              <a:t>H.265</a:t>
            </a:r>
            <a:r>
              <a:rPr lang="zh-CN" altLang="en-US" sz="2800" dirty="0">
                <a:solidFill>
                  <a:srgbClr val="C00000"/>
                </a:solidFill>
                <a:latin typeface="微软雅黑" panose="020B0503020204020204" pitchFamily="34" charset="-122"/>
                <a:ea typeface="微软雅黑" panose="020B0503020204020204" pitchFamily="34" charset="-122"/>
              </a:rPr>
              <a:t>与</a:t>
            </a:r>
            <a:r>
              <a:rPr lang="en-US" altLang="zh-CN" sz="2800" dirty="0">
                <a:solidFill>
                  <a:srgbClr val="C00000"/>
                </a:solidFill>
                <a:latin typeface="微软雅黑" panose="020B0503020204020204" pitchFamily="34" charset="-122"/>
                <a:ea typeface="微软雅黑" panose="020B0503020204020204" pitchFamily="34" charset="-122"/>
              </a:rPr>
              <a:t>4K</a:t>
            </a:r>
            <a:r>
              <a:rPr lang="zh-CN" altLang="en-US" sz="2800" dirty="0">
                <a:solidFill>
                  <a:srgbClr val="C00000"/>
                </a:solidFill>
                <a:latin typeface="微软雅黑" panose="020B0503020204020204" pitchFamily="34" charset="-122"/>
                <a:ea typeface="微软雅黑" panose="020B0503020204020204" pitchFamily="34" charset="-122"/>
              </a:rPr>
              <a:t>视频</a:t>
            </a:r>
          </a:p>
        </p:txBody>
      </p:sp>
      <p:sp>
        <p:nvSpPr>
          <p:cNvPr id="11" name="灯片编号占位符 3"/>
          <p:cNvSpPr>
            <a:spLocks noGrp="1"/>
          </p:cNvSpPr>
          <p:nvPr>
            <p:ph type="sldNum" sz="quarter" idx="11"/>
          </p:nvPr>
        </p:nvSpPr>
        <p:spPr>
          <a:xfrm>
            <a:off x="6553200" y="6248400"/>
            <a:ext cx="1905000" cy="457200"/>
          </a:xfrm>
        </p:spPr>
        <p:txBody>
          <a:bodyPr/>
          <a:lstStyle/>
          <a:p>
            <a:fld id="{080877BF-6D31-4E48-B933-90223EB641D9}" type="slidenum">
              <a:rPr lang="en-US" altLang="zh-CN" smtClean="0"/>
              <a:pPr/>
              <a:t>2</a:t>
            </a:fld>
            <a:endParaRPr lang="en-US" altLang="zh-CN" dirty="0"/>
          </a:p>
        </p:txBody>
      </p:sp>
      <p:sp>
        <p:nvSpPr>
          <p:cNvPr id="12" name="TextBox 11"/>
          <p:cNvSpPr txBox="1"/>
          <p:nvPr/>
        </p:nvSpPr>
        <p:spPr>
          <a:xfrm>
            <a:off x="971600" y="5373216"/>
            <a:ext cx="6120680" cy="523220"/>
          </a:xfrm>
          <a:prstGeom prst="rect">
            <a:avLst/>
          </a:prstGeom>
          <a:noFill/>
        </p:spPr>
        <p:txBody>
          <a:bodyPr wrap="square" rtlCol="0">
            <a:spAutoFit/>
          </a:bodyPr>
          <a:lstStyle/>
          <a:p>
            <a:pPr marL="285750" indent="-285750" algn="l">
              <a:buFont typeface="Wingdings" panose="05000000000000000000" pitchFamily="2" charset="2"/>
              <a:buChar char="n"/>
            </a:pPr>
            <a:r>
              <a:rPr lang="en-US" altLang="zh-CN" sz="2800" dirty="0" smtClean="0">
                <a:solidFill>
                  <a:srgbClr val="C00000"/>
                </a:solidFill>
                <a:latin typeface="微软雅黑" panose="020B0503020204020204" pitchFamily="34" charset="-122"/>
                <a:ea typeface="微软雅黑" panose="020B0503020204020204" pitchFamily="34" charset="-122"/>
              </a:rPr>
              <a:t>  </a:t>
            </a:r>
            <a:r>
              <a:rPr lang="zh-CN" altLang="en-US" sz="2800" dirty="0" smtClean="0">
                <a:solidFill>
                  <a:srgbClr val="C00000"/>
                </a:solidFill>
                <a:latin typeface="微软雅黑" panose="020B0503020204020204" pitchFamily="34" charset="-122"/>
                <a:ea typeface="微软雅黑" panose="020B0503020204020204" pitchFamily="34" charset="-122"/>
              </a:rPr>
              <a:t>项目情况</a:t>
            </a:r>
            <a:endParaRPr lang="zh-CN" altLang="en-US" sz="2800" dirty="0">
              <a:solidFill>
                <a:srgbClr val="C00000"/>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971600" y="1628800"/>
            <a:ext cx="6120680" cy="523220"/>
          </a:xfrm>
          <a:prstGeom prst="rect">
            <a:avLst/>
          </a:prstGeom>
          <a:noFill/>
        </p:spPr>
        <p:txBody>
          <a:bodyPr wrap="square" rtlCol="0">
            <a:spAutoFit/>
          </a:bodyPr>
          <a:lstStyle/>
          <a:p>
            <a:pPr marL="285750" indent="-285750" algn="l">
              <a:buFont typeface="Wingdings" panose="05000000000000000000" pitchFamily="2" charset="2"/>
              <a:buChar char="n"/>
            </a:pPr>
            <a:r>
              <a:rPr lang="zh-CN" altLang="en-US" sz="2800" dirty="0" smtClean="0">
                <a:solidFill>
                  <a:srgbClr val="C00000"/>
                </a:solidFill>
                <a:latin typeface="微软雅黑" panose="020B0503020204020204" pitchFamily="34" charset="-122"/>
                <a:ea typeface="微软雅黑" panose="020B0503020204020204" pitchFamily="34" charset="-122"/>
              </a:rPr>
              <a:t>  研究背景</a:t>
            </a:r>
            <a:endParaRPr lang="zh-CN" altLang="en-US" sz="2800" dirty="0">
              <a:solidFill>
                <a:srgbClr val="C0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501203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8032" y="188640"/>
            <a:ext cx="4644008" cy="666328"/>
          </a:xfrm>
        </p:spPr>
        <p:txBody>
          <a:bodyPr/>
          <a:lstStyle/>
          <a:p>
            <a:pPr algn="l"/>
            <a:r>
              <a:rPr lang="zh-CN" altLang="en-US" sz="3600" b="1" kern="1200" dirty="0" smtClean="0">
                <a:solidFill>
                  <a:srgbClr val="0184B7"/>
                </a:solidFill>
                <a:latin typeface="Arial" pitchFamily="34" charset="0"/>
                <a:ea typeface="宋体" pitchFamily="2" charset="-122"/>
                <a:cs typeface="+mn-cs"/>
              </a:rPr>
              <a:t>图像编码的一些知识</a:t>
            </a:r>
            <a:endParaRPr lang="zh-CN" altLang="en-US" sz="3600" b="1" kern="1200" dirty="0">
              <a:solidFill>
                <a:srgbClr val="0184B7"/>
              </a:solidFill>
              <a:latin typeface="Arial" pitchFamily="34" charset="0"/>
              <a:ea typeface="宋体" pitchFamily="2" charset="-122"/>
              <a:cs typeface="+mn-cs"/>
            </a:endParaRPr>
          </a:p>
        </p:txBody>
      </p:sp>
      <p:sp>
        <p:nvSpPr>
          <p:cNvPr id="1029" name="AutoShape 5" descr="http://imgt0.bdstatic.com/it/u=823379247,539673663&amp;fm=90&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31" name="AutoShape 7" descr="http://imgt0.bdstatic.com/it/u=823379247,539673663&amp;fm=90&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33" name="AutoShape 9" descr="http://imgt0.bdstatic.com/it/u=823379247,539673663&amp;fm=90&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3" name="矩形 2"/>
          <p:cNvSpPr/>
          <p:nvPr/>
        </p:nvSpPr>
        <p:spPr>
          <a:xfrm>
            <a:off x="144111" y="836712"/>
            <a:ext cx="8728522" cy="7248138"/>
          </a:xfrm>
          <a:prstGeom prst="rect">
            <a:avLst/>
          </a:prstGeom>
        </p:spPr>
        <p:txBody>
          <a:bodyPr wrap="square">
            <a:spAutoFit/>
          </a:bodyPr>
          <a:lstStyle/>
          <a:p>
            <a:pPr indent="450850">
              <a:lnSpc>
                <a:spcPct val="150000"/>
              </a:lnSpc>
              <a:spcAft>
                <a:spcPts val="1200"/>
              </a:spcAft>
            </a:pPr>
            <a:r>
              <a:rPr lang="zh-CN" altLang="en-US" dirty="0">
                <a:latin typeface="微软雅黑" panose="020B0503020204020204" pitchFamily="34" charset="-122"/>
                <a:ea typeface="微软雅黑" panose="020B0503020204020204" pitchFamily="34" charset="-122"/>
              </a:rPr>
              <a:t>颜色空间</a:t>
            </a:r>
          </a:p>
          <a:p>
            <a:pPr indent="450850">
              <a:lnSpc>
                <a:spcPct val="150000"/>
              </a:lnSpc>
              <a:spcAft>
                <a:spcPts val="1200"/>
              </a:spcAft>
            </a:pPr>
            <a:r>
              <a:rPr lang="zh-CN" altLang="en-US" b="0" dirty="0">
                <a:latin typeface="微软雅黑" panose="020B0503020204020204" pitchFamily="34" charset="-122"/>
                <a:ea typeface="微软雅黑" panose="020B0503020204020204" pitchFamily="34" charset="-122"/>
              </a:rPr>
              <a:t>灰度图像仅有空间采样点的亮度信息</a:t>
            </a:r>
            <a:r>
              <a:rPr lang="en-US" altLang="zh-CN" b="0" dirty="0">
                <a:latin typeface="微软雅黑" panose="020B0503020204020204" pitchFamily="34" charset="-122"/>
                <a:ea typeface="微软雅黑" panose="020B0503020204020204" pitchFamily="34" charset="-122"/>
              </a:rPr>
              <a:t>,</a:t>
            </a:r>
            <a:r>
              <a:rPr lang="zh-CN" altLang="en-US" b="0" dirty="0">
                <a:latin typeface="微软雅黑" panose="020B0503020204020204" pitchFamily="34" charset="-122"/>
                <a:ea typeface="微软雅黑" panose="020B0503020204020204" pitchFamily="34" charset="-122"/>
              </a:rPr>
              <a:t>因而只需要采用一个数值即可表示</a:t>
            </a:r>
            <a:r>
              <a:rPr lang="zh-CN" altLang="en-US" b="0" dirty="0" smtClean="0">
                <a:latin typeface="微软雅黑" panose="020B0503020204020204" pitchFamily="34" charset="-122"/>
                <a:ea typeface="微软雅黑" panose="020B0503020204020204" pitchFamily="34" charset="-122"/>
              </a:rPr>
              <a:t>。而</a:t>
            </a:r>
            <a:r>
              <a:rPr lang="zh-CN" altLang="en-US" b="0" dirty="0">
                <a:latin typeface="微软雅黑" panose="020B0503020204020204" pitchFamily="34" charset="-122"/>
                <a:ea typeface="微软雅黑" panose="020B0503020204020204" pitchFamily="34" charset="-122"/>
              </a:rPr>
              <a:t>对于彩色图像来说</a:t>
            </a:r>
            <a:r>
              <a:rPr lang="en-US" altLang="zh-CN" b="0" dirty="0">
                <a:latin typeface="微软雅黑" panose="020B0503020204020204" pitchFamily="34" charset="-122"/>
                <a:ea typeface="微软雅黑" panose="020B0503020204020204" pitchFamily="34" charset="-122"/>
              </a:rPr>
              <a:t>,</a:t>
            </a:r>
            <a:r>
              <a:rPr lang="zh-CN" altLang="en-US" b="0" dirty="0">
                <a:latin typeface="微软雅黑" panose="020B0503020204020204" pitchFamily="34" charset="-122"/>
                <a:ea typeface="微软雅黑" panose="020B0503020204020204" pitchFamily="34" charset="-122"/>
              </a:rPr>
              <a:t>其表示要更为复杂</a:t>
            </a:r>
            <a:r>
              <a:rPr lang="zh-CN" altLang="en-US" b="0" dirty="0" smtClean="0">
                <a:latin typeface="微软雅黑" panose="020B0503020204020204" pitchFamily="34" charset="-122"/>
                <a:ea typeface="微软雅黑" panose="020B0503020204020204" pitchFamily="34" charset="-122"/>
              </a:rPr>
              <a:t>。在</a:t>
            </a:r>
            <a:r>
              <a:rPr lang="zh-CN" altLang="en-US" b="0" dirty="0">
                <a:latin typeface="微软雅黑" panose="020B0503020204020204" pitchFamily="34" charset="-122"/>
                <a:ea typeface="微软雅黑" panose="020B0503020204020204" pitchFamily="34" charset="-122"/>
              </a:rPr>
              <a:t>视频信号的处理中最为常用的颜色空间是</a:t>
            </a:r>
            <a:r>
              <a:rPr lang="en-US" altLang="zh-CN" b="0" dirty="0">
                <a:latin typeface="微软雅黑" panose="020B0503020204020204" pitchFamily="34" charset="-122"/>
                <a:ea typeface="微软雅黑" panose="020B0503020204020204" pitchFamily="34" charset="-122"/>
              </a:rPr>
              <a:t>RGB</a:t>
            </a:r>
            <a:r>
              <a:rPr lang="zh-CN" altLang="en-US" b="0" dirty="0">
                <a:latin typeface="微软雅黑" panose="020B0503020204020204" pitchFamily="34" charset="-122"/>
                <a:ea typeface="微软雅黑" panose="020B0503020204020204" pitchFamily="34" charset="-122"/>
              </a:rPr>
              <a:t>、</a:t>
            </a:r>
            <a:r>
              <a:rPr lang="en-US" altLang="zh-CN" b="0" dirty="0">
                <a:latin typeface="微软雅黑" panose="020B0503020204020204" pitchFamily="34" charset="-122"/>
                <a:ea typeface="微软雅黑" panose="020B0503020204020204" pitchFamily="34" charset="-122"/>
              </a:rPr>
              <a:t>YUV</a:t>
            </a:r>
            <a:r>
              <a:rPr lang="zh-CN" altLang="en-US" b="0" dirty="0">
                <a:latin typeface="微软雅黑" panose="020B0503020204020204" pitchFamily="34" charset="-122"/>
                <a:ea typeface="微软雅黑" panose="020B0503020204020204" pitchFamily="34" charset="-122"/>
              </a:rPr>
              <a:t>和</a:t>
            </a:r>
            <a:r>
              <a:rPr lang="en-US" altLang="zh-CN" b="0" dirty="0" err="1">
                <a:latin typeface="微软雅黑" panose="020B0503020204020204" pitchFamily="34" charset="-122"/>
                <a:ea typeface="微软雅黑" panose="020B0503020204020204" pitchFamily="34" charset="-122"/>
              </a:rPr>
              <a:t>YCbCr</a:t>
            </a:r>
            <a:r>
              <a:rPr lang="zh-CN" altLang="en-US" b="0" dirty="0">
                <a:latin typeface="微软雅黑" panose="020B0503020204020204" pitchFamily="34" charset="-122"/>
                <a:ea typeface="微软雅黑" panose="020B0503020204020204" pitchFamily="34" charset="-122"/>
              </a:rPr>
              <a:t>。</a:t>
            </a:r>
            <a:r>
              <a:rPr lang="en-US" altLang="zh-CN" b="0" dirty="0">
                <a:latin typeface="微软雅黑" panose="020B0503020204020204" pitchFamily="34" charset="-122"/>
                <a:ea typeface="微软雅黑" panose="020B0503020204020204" pitchFamily="34" charset="-122"/>
              </a:rPr>
              <a:t>RGB</a:t>
            </a:r>
            <a:r>
              <a:rPr lang="zh-CN" altLang="en-US" b="0" dirty="0">
                <a:latin typeface="微软雅黑" panose="020B0503020204020204" pitchFamily="34" charset="-122"/>
                <a:ea typeface="微软雅黑" panose="020B0503020204020204" pitchFamily="34" charset="-122"/>
              </a:rPr>
              <a:t>空间将所有颜色都表示为</a:t>
            </a:r>
            <a:r>
              <a:rPr lang="en-US" altLang="zh-CN" b="0" dirty="0">
                <a:latin typeface="微软雅黑" panose="020B0503020204020204" pitchFamily="34" charset="-122"/>
                <a:ea typeface="微软雅黑" panose="020B0503020204020204" pitchFamily="34" charset="-122"/>
              </a:rPr>
              <a:t>3</a:t>
            </a:r>
            <a:r>
              <a:rPr lang="zh-CN" altLang="en-US" b="0" dirty="0">
                <a:latin typeface="微软雅黑" panose="020B0503020204020204" pitchFamily="34" charset="-122"/>
                <a:ea typeface="微软雅黑" panose="020B0503020204020204" pitchFamily="34" charset="-122"/>
              </a:rPr>
              <a:t>个基本颜色</a:t>
            </a:r>
            <a:r>
              <a:rPr lang="en-US" altLang="zh-CN" b="0" dirty="0">
                <a:latin typeface="微软雅黑" panose="020B0503020204020204" pitchFamily="34" charset="-122"/>
                <a:ea typeface="微软雅黑" panose="020B0503020204020204" pitchFamily="34" charset="-122"/>
              </a:rPr>
              <a:t>R (</a:t>
            </a:r>
            <a:r>
              <a:rPr lang="zh-CN" altLang="en-US" b="0" dirty="0">
                <a:latin typeface="微软雅黑" panose="020B0503020204020204" pitchFamily="34" charset="-122"/>
                <a:ea typeface="微软雅黑" panose="020B0503020204020204" pitchFamily="34" charset="-122"/>
              </a:rPr>
              <a:t>红色</a:t>
            </a:r>
            <a:r>
              <a:rPr lang="en-US" altLang="zh-CN" b="0" dirty="0">
                <a:latin typeface="微软雅黑" panose="020B0503020204020204" pitchFamily="34" charset="-122"/>
                <a:ea typeface="微软雅黑" panose="020B0503020204020204" pitchFamily="34" charset="-122"/>
              </a:rPr>
              <a:t>)</a:t>
            </a:r>
            <a:r>
              <a:rPr lang="zh-CN" altLang="en-US" b="0" dirty="0">
                <a:latin typeface="微软雅黑" panose="020B0503020204020204" pitchFamily="34" charset="-122"/>
                <a:ea typeface="微软雅黑" panose="020B0503020204020204" pitchFamily="34" charset="-122"/>
              </a:rPr>
              <a:t>、</a:t>
            </a:r>
            <a:r>
              <a:rPr lang="en-US" altLang="zh-CN" b="0" dirty="0">
                <a:latin typeface="微软雅黑" panose="020B0503020204020204" pitchFamily="34" charset="-122"/>
                <a:ea typeface="微软雅黑" panose="020B0503020204020204" pitchFamily="34" charset="-122"/>
              </a:rPr>
              <a:t>G (</a:t>
            </a:r>
            <a:r>
              <a:rPr lang="zh-CN" altLang="en-US" b="0" dirty="0">
                <a:latin typeface="微软雅黑" panose="020B0503020204020204" pitchFamily="34" charset="-122"/>
                <a:ea typeface="微软雅黑" panose="020B0503020204020204" pitchFamily="34" charset="-122"/>
              </a:rPr>
              <a:t>绿色</a:t>
            </a:r>
            <a:r>
              <a:rPr lang="en-US" altLang="zh-CN" b="0" dirty="0">
                <a:latin typeface="微软雅黑" panose="020B0503020204020204" pitchFamily="34" charset="-122"/>
                <a:ea typeface="微软雅黑" panose="020B0503020204020204" pitchFamily="34" charset="-122"/>
              </a:rPr>
              <a:t>)</a:t>
            </a:r>
            <a:r>
              <a:rPr lang="zh-CN" altLang="en-US" b="0" dirty="0">
                <a:latin typeface="微软雅黑" panose="020B0503020204020204" pitchFamily="34" charset="-122"/>
                <a:ea typeface="微软雅黑" panose="020B0503020204020204" pitchFamily="34" charset="-122"/>
              </a:rPr>
              <a:t>、</a:t>
            </a:r>
            <a:r>
              <a:rPr lang="en-US" altLang="zh-CN" b="0" dirty="0">
                <a:latin typeface="微软雅黑" panose="020B0503020204020204" pitchFamily="34" charset="-122"/>
                <a:ea typeface="微软雅黑" panose="020B0503020204020204" pitchFamily="34" charset="-122"/>
              </a:rPr>
              <a:t>B (</a:t>
            </a:r>
            <a:r>
              <a:rPr lang="zh-CN" altLang="en-US" b="0" dirty="0">
                <a:latin typeface="微软雅黑" panose="020B0503020204020204" pitchFamily="34" charset="-122"/>
                <a:ea typeface="微软雅黑" panose="020B0503020204020204" pitchFamily="34" charset="-122"/>
              </a:rPr>
              <a:t>蓝色</a:t>
            </a:r>
            <a:r>
              <a:rPr lang="en-US" altLang="zh-CN" b="0" dirty="0">
                <a:latin typeface="微软雅黑" panose="020B0503020204020204" pitchFamily="34" charset="-122"/>
                <a:ea typeface="微软雅黑" panose="020B0503020204020204" pitchFamily="34" charset="-122"/>
              </a:rPr>
              <a:t>)</a:t>
            </a:r>
            <a:r>
              <a:rPr lang="zh-CN" altLang="en-US" b="0" dirty="0">
                <a:latin typeface="微软雅黑" panose="020B0503020204020204" pitchFamily="34" charset="-122"/>
                <a:ea typeface="微软雅黑" panose="020B0503020204020204" pitchFamily="34" charset="-122"/>
              </a:rPr>
              <a:t>不同强度的组合。在计算机系统中</a:t>
            </a:r>
            <a:r>
              <a:rPr lang="en-US" altLang="zh-CN" b="0" dirty="0">
                <a:latin typeface="微软雅黑" panose="020B0503020204020204" pitchFamily="34" charset="-122"/>
                <a:ea typeface="微软雅黑" panose="020B0503020204020204" pitchFamily="34" charset="-122"/>
              </a:rPr>
              <a:t>,</a:t>
            </a:r>
            <a:r>
              <a:rPr lang="zh-CN" altLang="en-US" b="0" dirty="0">
                <a:latin typeface="微软雅黑" panose="020B0503020204020204" pitchFamily="34" charset="-122"/>
                <a:ea typeface="微软雅黑" panose="020B0503020204020204" pitchFamily="34" charset="-122"/>
              </a:rPr>
              <a:t>三种颜色的取值范围通常为</a:t>
            </a:r>
            <a:r>
              <a:rPr lang="en-US" altLang="zh-CN" b="0" dirty="0">
                <a:latin typeface="微软雅黑" panose="020B0503020204020204" pitchFamily="34" charset="-122"/>
                <a:ea typeface="微软雅黑" panose="020B0503020204020204" pitchFamily="34" charset="-122"/>
              </a:rPr>
              <a:t>[0,255],</a:t>
            </a:r>
            <a:r>
              <a:rPr lang="zh-CN" altLang="en-US" b="0" dirty="0">
                <a:latin typeface="微软雅黑" panose="020B0503020204020204" pitchFamily="34" charset="-122"/>
                <a:ea typeface="微软雅黑" panose="020B0503020204020204" pitchFamily="34" charset="-122"/>
              </a:rPr>
              <a:t>各需要</a:t>
            </a:r>
            <a:r>
              <a:rPr lang="en-US" altLang="zh-CN" b="0" dirty="0">
                <a:latin typeface="微软雅黑" panose="020B0503020204020204" pitchFamily="34" charset="-122"/>
                <a:ea typeface="微软雅黑" panose="020B0503020204020204" pitchFamily="34" charset="-122"/>
              </a:rPr>
              <a:t>8</a:t>
            </a:r>
            <a:r>
              <a:rPr lang="zh-CN" altLang="en-US" b="0" dirty="0">
                <a:latin typeface="微软雅黑" panose="020B0503020204020204" pitchFamily="34" charset="-122"/>
                <a:ea typeface="微软雅黑" panose="020B0503020204020204" pitchFamily="34" charset="-122"/>
              </a:rPr>
              <a:t>比特来表示</a:t>
            </a:r>
            <a:r>
              <a:rPr lang="en-US" altLang="zh-CN" b="0" dirty="0">
                <a:latin typeface="微软雅黑" panose="020B0503020204020204" pitchFamily="34" charset="-122"/>
                <a:ea typeface="微软雅黑" panose="020B0503020204020204" pitchFamily="34" charset="-122"/>
              </a:rPr>
              <a:t>,</a:t>
            </a:r>
            <a:r>
              <a:rPr lang="zh-CN" altLang="en-US" b="0" dirty="0">
                <a:latin typeface="微软雅黑" panose="020B0503020204020204" pitchFamily="34" charset="-122"/>
                <a:ea typeface="微软雅黑" panose="020B0503020204020204" pitchFamily="34" charset="-122"/>
              </a:rPr>
              <a:t>因此在</a:t>
            </a:r>
            <a:r>
              <a:rPr lang="en-US" altLang="zh-CN" b="0" dirty="0">
                <a:latin typeface="微软雅黑" panose="020B0503020204020204" pitchFamily="34" charset="-122"/>
                <a:ea typeface="微软雅黑" panose="020B0503020204020204" pitchFamily="34" charset="-122"/>
              </a:rPr>
              <a:t>RGB</a:t>
            </a:r>
            <a:r>
              <a:rPr lang="zh-CN" altLang="en-US" b="0" dirty="0">
                <a:latin typeface="微软雅黑" panose="020B0503020204020204" pitchFamily="34" charset="-122"/>
                <a:ea typeface="微软雅黑" panose="020B0503020204020204" pitchFamily="34" charset="-122"/>
              </a:rPr>
              <a:t>颜色空间中</a:t>
            </a:r>
            <a:r>
              <a:rPr lang="en-US" altLang="zh-CN" b="0" dirty="0">
                <a:latin typeface="微软雅黑" panose="020B0503020204020204" pitchFamily="34" charset="-122"/>
                <a:ea typeface="微软雅黑" panose="020B0503020204020204" pitchFamily="34" charset="-122"/>
              </a:rPr>
              <a:t>,</a:t>
            </a:r>
            <a:r>
              <a:rPr lang="zh-CN" altLang="en-US" b="0" dirty="0">
                <a:latin typeface="微软雅黑" panose="020B0503020204020204" pitchFamily="34" charset="-122"/>
                <a:ea typeface="微软雅黑" panose="020B0503020204020204" pitchFamily="34" charset="-122"/>
              </a:rPr>
              <a:t>一个采样点需要</a:t>
            </a:r>
            <a:r>
              <a:rPr lang="en-US" altLang="zh-CN" b="0" dirty="0">
                <a:latin typeface="微软雅黑" panose="020B0503020204020204" pitchFamily="34" charset="-122"/>
                <a:ea typeface="微软雅黑" panose="020B0503020204020204" pitchFamily="34" charset="-122"/>
              </a:rPr>
              <a:t>24</a:t>
            </a:r>
            <a:r>
              <a:rPr lang="zh-CN" altLang="en-US" b="0" dirty="0">
                <a:latin typeface="微软雅黑" panose="020B0503020204020204" pitchFamily="34" charset="-122"/>
                <a:ea typeface="微软雅黑" panose="020B0503020204020204" pitchFamily="34" charset="-122"/>
              </a:rPr>
              <a:t>比特的存储空间。而</a:t>
            </a:r>
            <a:r>
              <a:rPr lang="en-US" altLang="zh-CN" b="0" dirty="0">
                <a:latin typeface="微软雅黑" panose="020B0503020204020204" pitchFamily="34" charset="-122"/>
                <a:ea typeface="微软雅黑" panose="020B0503020204020204" pitchFamily="34" charset="-122"/>
              </a:rPr>
              <a:t>YUV</a:t>
            </a:r>
            <a:r>
              <a:rPr lang="zh-CN" altLang="en-US" b="0" dirty="0">
                <a:latin typeface="微软雅黑" panose="020B0503020204020204" pitchFamily="34" charset="-122"/>
                <a:ea typeface="微软雅黑" panose="020B0503020204020204" pitchFamily="34" charset="-122"/>
              </a:rPr>
              <a:t>和</a:t>
            </a:r>
            <a:r>
              <a:rPr lang="en-US" altLang="zh-CN" b="0" dirty="0" err="1">
                <a:latin typeface="微软雅黑" panose="020B0503020204020204" pitchFamily="34" charset="-122"/>
                <a:ea typeface="微软雅黑" panose="020B0503020204020204" pitchFamily="34" charset="-122"/>
              </a:rPr>
              <a:t>YCbCr</a:t>
            </a:r>
            <a:r>
              <a:rPr lang="zh-CN" altLang="en-US" b="0" dirty="0">
                <a:latin typeface="微软雅黑" panose="020B0503020204020204" pitchFamily="34" charset="-122"/>
                <a:ea typeface="微软雅黑" panose="020B0503020204020204" pitchFamily="34" charset="-122"/>
              </a:rPr>
              <a:t>是在数字视频信号处理中最常釆用的一种颜色表示方法。以</a:t>
            </a:r>
            <a:r>
              <a:rPr lang="en-US" altLang="zh-CN" b="0" dirty="0">
                <a:latin typeface="微软雅黑" panose="020B0503020204020204" pitchFamily="34" charset="-122"/>
                <a:ea typeface="微软雅黑" panose="020B0503020204020204" pitchFamily="34" charset="-122"/>
              </a:rPr>
              <a:t>YUV</a:t>
            </a:r>
            <a:r>
              <a:rPr lang="zh-CN" altLang="en-US" b="0" dirty="0">
                <a:latin typeface="微软雅黑" panose="020B0503020204020204" pitchFamily="34" charset="-122"/>
                <a:ea typeface="微软雅黑" panose="020B0503020204020204" pitchFamily="34" charset="-122"/>
              </a:rPr>
              <a:t>模型为例</a:t>
            </a:r>
            <a:r>
              <a:rPr lang="en-US" altLang="zh-CN" b="0" dirty="0">
                <a:latin typeface="微软雅黑" panose="020B0503020204020204" pitchFamily="34" charset="-122"/>
                <a:ea typeface="微软雅黑" panose="020B0503020204020204" pitchFamily="34" charset="-122"/>
              </a:rPr>
              <a:t>,</a:t>
            </a:r>
            <a:r>
              <a:rPr lang="zh-CN" altLang="en-US" b="0" dirty="0">
                <a:latin typeface="微软雅黑" panose="020B0503020204020204" pitchFamily="34" charset="-122"/>
                <a:ea typeface="微软雅黑" panose="020B0503020204020204" pitchFamily="34" charset="-122"/>
              </a:rPr>
              <a:t>其中</a:t>
            </a:r>
            <a:r>
              <a:rPr lang="en-US" altLang="zh-CN" b="0" dirty="0">
                <a:latin typeface="微软雅黑" panose="020B0503020204020204" pitchFamily="34" charset="-122"/>
                <a:ea typeface="微软雅黑" panose="020B0503020204020204" pitchFamily="34" charset="-122"/>
              </a:rPr>
              <a:t>Y</a:t>
            </a:r>
            <a:r>
              <a:rPr lang="zh-CN" altLang="en-US" b="0" dirty="0">
                <a:latin typeface="微软雅黑" panose="020B0503020204020204" pitchFamily="34" charset="-122"/>
                <a:ea typeface="微软雅黑" panose="020B0503020204020204" pitchFamily="34" charset="-122"/>
              </a:rPr>
              <a:t>表示亮度</a:t>
            </a:r>
            <a:r>
              <a:rPr lang="en-US" altLang="zh-CN" b="0" dirty="0">
                <a:latin typeface="微软雅黑" panose="020B0503020204020204" pitchFamily="34" charset="-122"/>
                <a:ea typeface="微软雅黑" panose="020B0503020204020204" pitchFamily="34" charset="-122"/>
              </a:rPr>
              <a:t>,</a:t>
            </a:r>
            <a:r>
              <a:rPr lang="zh-CN" altLang="en-US" b="0" dirty="0">
                <a:latin typeface="微软雅黑" panose="020B0503020204020204" pitchFamily="34" charset="-122"/>
                <a:ea typeface="微软雅黑" panose="020B0503020204020204" pitchFamily="34" charset="-122"/>
              </a:rPr>
              <a:t>也就是</a:t>
            </a:r>
            <a:r>
              <a:rPr lang="zh-CN" altLang="en-US" b="0" dirty="0" smtClean="0">
                <a:latin typeface="微软雅黑" panose="020B0503020204020204" pitchFamily="34" charset="-122"/>
                <a:ea typeface="微软雅黑" panose="020B0503020204020204" pitchFamily="34" charset="-122"/>
              </a:rPr>
              <a:t>灰度值</a:t>
            </a:r>
            <a:r>
              <a:rPr lang="en-US" altLang="zh-CN" b="0" dirty="0">
                <a:latin typeface="微软雅黑" panose="020B0503020204020204" pitchFamily="34" charset="-122"/>
                <a:ea typeface="微软雅黑" panose="020B0503020204020204" pitchFamily="34" charset="-122"/>
              </a:rPr>
              <a:t>;</a:t>
            </a:r>
            <a:r>
              <a:rPr lang="zh-CN" altLang="en-US" b="0" dirty="0">
                <a:latin typeface="微软雅黑" panose="020B0503020204020204" pitchFamily="34" charset="-122"/>
                <a:ea typeface="微软雅黑" panose="020B0503020204020204" pitchFamily="34" charset="-122"/>
              </a:rPr>
              <a:t>而</a:t>
            </a:r>
            <a:r>
              <a:rPr lang="en-US" altLang="zh-CN" b="0" dirty="0">
                <a:latin typeface="微软雅黑" panose="020B0503020204020204" pitchFamily="34" charset="-122"/>
                <a:ea typeface="微软雅黑" panose="020B0503020204020204" pitchFamily="34" charset="-122"/>
              </a:rPr>
              <a:t>U</a:t>
            </a:r>
            <a:r>
              <a:rPr lang="zh-CN" altLang="en-US" b="0" dirty="0">
                <a:latin typeface="微软雅黑" panose="020B0503020204020204" pitchFamily="34" charset="-122"/>
                <a:ea typeface="微软雅黑" panose="020B0503020204020204" pitchFamily="34" charset="-122"/>
              </a:rPr>
              <a:t>和</a:t>
            </a:r>
            <a:r>
              <a:rPr lang="en-US" altLang="zh-CN" b="0" dirty="0">
                <a:latin typeface="微软雅黑" panose="020B0503020204020204" pitchFamily="34" charset="-122"/>
                <a:ea typeface="微软雅黑" panose="020B0503020204020204" pitchFamily="34" charset="-122"/>
              </a:rPr>
              <a:t>V</a:t>
            </a:r>
            <a:r>
              <a:rPr lang="zh-CN" altLang="en-US" b="0" dirty="0">
                <a:latin typeface="微软雅黑" panose="020B0503020204020204" pitchFamily="34" charset="-122"/>
                <a:ea typeface="微软雅黑" panose="020B0503020204020204" pitchFamily="34" charset="-122"/>
              </a:rPr>
              <a:t>表示的则是色度</a:t>
            </a:r>
            <a:r>
              <a:rPr lang="en-US" altLang="zh-CN" b="0" dirty="0">
                <a:latin typeface="微软雅黑" panose="020B0503020204020204" pitchFamily="34" charset="-122"/>
                <a:ea typeface="微软雅黑" panose="020B0503020204020204" pitchFamily="34" charset="-122"/>
              </a:rPr>
              <a:t>,</a:t>
            </a:r>
            <a:r>
              <a:rPr lang="zh-CN" altLang="en-US" b="0" dirty="0">
                <a:latin typeface="微软雅黑" panose="020B0503020204020204" pitchFamily="34" charset="-122"/>
                <a:ea typeface="微软雅黑" panose="020B0503020204020204" pitchFamily="34" charset="-122"/>
              </a:rPr>
              <a:t>用于描述图像的色彩及饱和度</a:t>
            </a:r>
            <a:r>
              <a:rPr lang="zh-CN" altLang="en-US" b="0" dirty="0" smtClean="0">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a:p>
            <a:pPr indent="450850">
              <a:lnSpc>
                <a:spcPct val="150000"/>
              </a:lnSpc>
              <a:spcAft>
                <a:spcPts val="1200"/>
              </a:spcAft>
            </a:pPr>
            <a:r>
              <a:rPr lang="zh-CN" altLang="en-US" dirty="0">
                <a:latin typeface="微软雅黑" panose="020B0503020204020204" pitchFamily="34" charset="-122"/>
                <a:ea typeface="微软雅黑" panose="020B0503020204020204" pitchFamily="34" charset="-122"/>
              </a:rPr>
              <a:t>釆样格式</a:t>
            </a:r>
          </a:p>
          <a:p>
            <a:pPr indent="450850">
              <a:lnSpc>
                <a:spcPct val="150000"/>
              </a:lnSpc>
              <a:spcAft>
                <a:spcPts val="1200"/>
              </a:spcAft>
            </a:pPr>
            <a:r>
              <a:rPr lang="zh-CN" altLang="en-US" b="0" dirty="0">
                <a:latin typeface="微软雅黑" panose="020B0503020204020204" pitchFamily="34" charset="-122"/>
                <a:ea typeface="微软雅黑" panose="020B0503020204020204" pitchFamily="34" charset="-122"/>
              </a:rPr>
              <a:t>考虑到人眼对色度信号的分辨能力较低</a:t>
            </a:r>
            <a:r>
              <a:rPr lang="en-US" altLang="zh-CN" b="0" dirty="0">
                <a:latin typeface="微软雅黑" panose="020B0503020204020204" pitchFamily="34" charset="-122"/>
                <a:ea typeface="微软雅黑" panose="020B0503020204020204" pitchFamily="34" charset="-122"/>
              </a:rPr>
              <a:t>,</a:t>
            </a:r>
            <a:r>
              <a:rPr lang="zh-CN" altLang="en-US" b="0" dirty="0">
                <a:latin typeface="微软雅黑" panose="020B0503020204020204" pitchFamily="34" charset="-122"/>
                <a:ea typeface="微软雅黑" panose="020B0503020204020204" pitchFamily="34" charset="-122"/>
              </a:rPr>
              <a:t>为了降低图像数据量</a:t>
            </a:r>
            <a:r>
              <a:rPr lang="en-US" altLang="zh-CN" b="0" dirty="0">
                <a:latin typeface="微软雅黑" panose="020B0503020204020204" pitchFamily="34" charset="-122"/>
                <a:ea typeface="微软雅黑" panose="020B0503020204020204" pitchFamily="34" charset="-122"/>
              </a:rPr>
              <a:t>,</a:t>
            </a:r>
            <a:r>
              <a:rPr lang="zh-CN" altLang="en-US" b="0" dirty="0">
                <a:latin typeface="微软雅黑" panose="020B0503020204020204" pitchFamily="34" charset="-122"/>
                <a:ea typeface="微软雅黑" panose="020B0503020204020204" pitchFamily="34" charset="-122"/>
              </a:rPr>
              <a:t>通常对</a:t>
            </a:r>
            <a:r>
              <a:rPr lang="zh-CN" altLang="en-US" b="0" dirty="0" smtClean="0">
                <a:latin typeface="微软雅黑" panose="020B0503020204020204" pitchFamily="34" charset="-122"/>
                <a:ea typeface="微软雅黑" panose="020B0503020204020204" pitchFamily="34" charset="-122"/>
              </a:rPr>
              <a:t>色度信号</a:t>
            </a:r>
            <a:r>
              <a:rPr lang="zh-CN" altLang="en-US" b="0" dirty="0">
                <a:latin typeface="微软雅黑" panose="020B0503020204020204" pitchFamily="34" charset="-122"/>
                <a:ea typeface="微软雅黑" panose="020B0503020204020204" pitchFamily="34" charset="-122"/>
              </a:rPr>
              <a:t>釆用更低的釆样率</a:t>
            </a:r>
            <a:r>
              <a:rPr lang="en-US" altLang="zh-CN" b="0" dirty="0">
                <a:latin typeface="微软雅黑" panose="020B0503020204020204" pitchFamily="34" charset="-122"/>
                <a:ea typeface="微软雅黑" panose="020B0503020204020204" pitchFamily="34" charset="-122"/>
              </a:rPr>
              <a:t>,</a:t>
            </a:r>
            <a:r>
              <a:rPr lang="zh-CN" altLang="en-US" b="0" dirty="0">
                <a:latin typeface="微软雅黑" panose="020B0503020204020204" pitchFamily="34" charset="-122"/>
                <a:ea typeface="微软雅黑" panose="020B0503020204020204" pitchFamily="34" charset="-122"/>
              </a:rPr>
              <a:t>此时依然可以保持较好的主观图像质量。通常存在</a:t>
            </a:r>
            <a:r>
              <a:rPr lang="zh-CN" altLang="en-US" b="0" dirty="0" smtClean="0">
                <a:latin typeface="微软雅黑" panose="020B0503020204020204" pitchFamily="34" charset="-122"/>
                <a:ea typeface="微软雅黑" panose="020B0503020204020204" pitchFamily="34" charset="-122"/>
              </a:rPr>
              <a:t>多种釆</a:t>
            </a:r>
            <a:r>
              <a:rPr lang="zh-CN" altLang="en-US" b="0" dirty="0">
                <a:latin typeface="微软雅黑" panose="020B0503020204020204" pitchFamily="34" charset="-122"/>
                <a:ea typeface="微软雅黑" panose="020B0503020204020204" pitchFamily="34" charset="-122"/>
              </a:rPr>
              <a:t>样方式</a:t>
            </a:r>
            <a:r>
              <a:rPr lang="en-US" altLang="zh-CN" b="0" dirty="0">
                <a:latin typeface="微软雅黑" panose="020B0503020204020204" pitchFamily="34" charset="-122"/>
                <a:ea typeface="微软雅黑" panose="020B0503020204020204" pitchFamily="34" charset="-122"/>
              </a:rPr>
              <a:t>,</a:t>
            </a:r>
            <a:r>
              <a:rPr lang="zh-CN" altLang="en-US" b="0" dirty="0">
                <a:latin typeface="微软雅黑" panose="020B0503020204020204" pitchFamily="34" charset="-122"/>
                <a:ea typeface="微软雅黑" panose="020B0503020204020204" pitchFamily="34" charset="-122"/>
              </a:rPr>
              <a:t>若使用</a:t>
            </a:r>
            <a:r>
              <a:rPr lang="en-US" altLang="zh-CN" b="0" dirty="0">
                <a:latin typeface="微软雅黑" panose="020B0503020204020204" pitchFamily="34" charset="-122"/>
                <a:ea typeface="微软雅黑" panose="020B0503020204020204" pitchFamily="34" charset="-122"/>
              </a:rPr>
              <a:t>Y:U:V</a:t>
            </a:r>
            <a:r>
              <a:rPr lang="zh-CN" altLang="en-US" b="0" dirty="0">
                <a:latin typeface="微软雅黑" panose="020B0503020204020204" pitchFamily="34" charset="-122"/>
                <a:ea typeface="微软雅黑" panose="020B0503020204020204" pitchFamily="34" charset="-122"/>
              </a:rPr>
              <a:t>的形式来表示</a:t>
            </a:r>
            <a:r>
              <a:rPr lang="en-US" altLang="zh-CN" b="0" dirty="0">
                <a:latin typeface="微软雅黑" panose="020B0503020204020204" pitchFamily="34" charset="-122"/>
                <a:ea typeface="微软雅黑" panose="020B0503020204020204" pitchFamily="34" charset="-122"/>
              </a:rPr>
              <a:t>YUV 3</a:t>
            </a:r>
            <a:r>
              <a:rPr lang="zh-CN" altLang="en-US" b="0" dirty="0">
                <a:latin typeface="微软雅黑" panose="020B0503020204020204" pitchFamily="34" charset="-122"/>
                <a:ea typeface="微软雅黑" panose="020B0503020204020204" pitchFamily="34" charset="-122"/>
              </a:rPr>
              <a:t>个分量的采样比例</a:t>
            </a:r>
            <a:r>
              <a:rPr lang="en-US" altLang="zh-CN" b="0" dirty="0">
                <a:latin typeface="微软雅黑" panose="020B0503020204020204" pitchFamily="34" charset="-122"/>
                <a:ea typeface="微软雅黑" panose="020B0503020204020204" pitchFamily="34" charset="-122"/>
              </a:rPr>
              <a:t>,</a:t>
            </a:r>
            <a:r>
              <a:rPr lang="zh-CN" altLang="en-US" b="0" dirty="0">
                <a:latin typeface="微软雅黑" panose="020B0503020204020204" pitchFamily="34" charset="-122"/>
                <a:ea typeface="微软雅黑" panose="020B0503020204020204" pitchFamily="34" charset="-122"/>
              </a:rPr>
              <a:t>则数字</a:t>
            </a:r>
            <a:r>
              <a:rPr lang="zh-CN" altLang="en-US" b="0" dirty="0" smtClean="0">
                <a:latin typeface="微软雅黑" panose="020B0503020204020204" pitchFamily="34" charset="-122"/>
                <a:ea typeface="微软雅黑" panose="020B0503020204020204" pitchFamily="34" charset="-122"/>
              </a:rPr>
              <a:t>视频的</a:t>
            </a:r>
            <a:r>
              <a:rPr lang="zh-CN" altLang="en-US" b="0" dirty="0">
                <a:latin typeface="微软雅黑" panose="020B0503020204020204" pitchFamily="34" charset="-122"/>
                <a:ea typeface="微软雅黑" panose="020B0503020204020204" pitchFamily="34" charset="-122"/>
              </a:rPr>
              <a:t>釆样格式分别有</a:t>
            </a:r>
            <a:r>
              <a:rPr lang="en-US" altLang="zh-CN" b="0" dirty="0">
                <a:latin typeface="微软雅黑" panose="020B0503020204020204" pitchFamily="34" charset="-122"/>
                <a:ea typeface="微软雅黑" panose="020B0503020204020204" pitchFamily="34" charset="-122"/>
              </a:rPr>
              <a:t>4:4:4,4:2:2,4:2:0</a:t>
            </a:r>
            <a:r>
              <a:rPr lang="zh-CN" altLang="en-US" b="0" dirty="0">
                <a:latin typeface="微软雅黑" panose="020B0503020204020204" pitchFamily="34" charset="-122"/>
                <a:ea typeface="微软雅黑" panose="020B0503020204020204" pitchFamily="34" charset="-122"/>
              </a:rPr>
              <a:t>和</a:t>
            </a:r>
            <a:r>
              <a:rPr lang="en-US" altLang="zh-CN" b="0" dirty="0">
                <a:latin typeface="微软雅黑" panose="020B0503020204020204" pitchFamily="34" charset="-122"/>
                <a:ea typeface="微软雅黑" panose="020B0503020204020204" pitchFamily="34" charset="-122"/>
              </a:rPr>
              <a:t>4:1:1</a:t>
            </a:r>
            <a:r>
              <a:rPr lang="zh-CN" altLang="en-US" b="0" dirty="0">
                <a:latin typeface="微软雅黑" panose="020B0503020204020204" pitchFamily="34" charset="-122"/>
                <a:ea typeface="微软雅黑" panose="020B0503020204020204" pitchFamily="34" charset="-122"/>
              </a:rPr>
              <a:t>等</a:t>
            </a:r>
          </a:p>
          <a:p>
            <a:pPr indent="450850">
              <a:lnSpc>
                <a:spcPct val="150000"/>
              </a:lnSpc>
              <a:spcAft>
                <a:spcPts val="1200"/>
              </a:spcAft>
            </a:pPr>
            <a:endParaRPr lang="zh-CN" altLang="en-US" dirty="0">
              <a:latin typeface="微软雅黑" panose="020B0503020204020204" pitchFamily="34" charset="-122"/>
              <a:ea typeface="微软雅黑" panose="020B0503020204020204" pitchFamily="34" charset="-122"/>
            </a:endParaRPr>
          </a:p>
          <a:p>
            <a:pPr indent="450850">
              <a:lnSpc>
                <a:spcPct val="150000"/>
              </a:lnSpc>
              <a:spcAft>
                <a:spcPts val="1200"/>
              </a:spcAft>
            </a:pPr>
            <a:endParaRPr lang="zh-CN" altLang="en-US" dirty="0">
              <a:latin typeface="微软雅黑" panose="020B0503020204020204" pitchFamily="34" charset="-122"/>
              <a:ea typeface="微软雅黑" panose="020B0503020204020204" pitchFamily="34" charset="-122"/>
            </a:endParaRPr>
          </a:p>
        </p:txBody>
      </p:sp>
      <p:sp>
        <p:nvSpPr>
          <p:cNvPr id="8" name="灯片编号占位符 1"/>
          <p:cNvSpPr>
            <a:spLocks noGrp="1"/>
          </p:cNvSpPr>
          <p:nvPr>
            <p:ph type="sldNum" sz="quarter" idx="11"/>
          </p:nvPr>
        </p:nvSpPr>
        <p:spPr>
          <a:xfrm>
            <a:off x="6553200" y="6248400"/>
            <a:ext cx="1905000" cy="457200"/>
          </a:xfrm>
        </p:spPr>
        <p:txBody>
          <a:bodyPr/>
          <a:lstStyle/>
          <a:p>
            <a:fld id="{080877BF-6D31-4E48-B933-90223EB641D9}" type="slidenum">
              <a:rPr lang="en-US" altLang="zh-CN" sz="1400" smtClean="0"/>
              <a:pPr/>
              <a:t>20</a:t>
            </a:fld>
            <a:endParaRPr lang="en-US" altLang="zh-CN" sz="1400" dirty="0"/>
          </a:p>
        </p:txBody>
      </p:sp>
    </p:spTree>
    <p:extLst>
      <p:ext uri="{BB962C8B-B14F-4D97-AF65-F5344CB8AC3E}">
        <p14:creationId xmlns:p14="http://schemas.microsoft.com/office/powerpoint/2010/main" val="1060273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8032" y="188640"/>
            <a:ext cx="4644008" cy="666328"/>
          </a:xfrm>
        </p:spPr>
        <p:txBody>
          <a:bodyPr/>
          <a:lstStyle/>
          <a:p>
            <a:pPr algn="l"/>
            <a:r>
              <a:rPr lang="zh-CN" altLang="en-US" sz="3600" b="1" kern="1200" dirty="0" smtClean="0">
                <a:solidFill>
                  <a:srgbClr val="0184B7"/>
                </a:solidFill>
                <a:latin typeface="Arial" pitchFamily="34" charset="0"/>
                <a:ea typeface="宋体" pitchFamily="2" charset="-122"/>
                <a:cs typeface="+mn-cs"/>
              </a:rPr>
              <a:t>图像编码的一些知识</a:t>
            </a:r>
            <a:endParaRPr lang="zh-CN" altLang="en-US" sz="3600" b="1" kern="1200" dirty="0">
              <a:solidFill>
                <a:srgbClr val="0184B7"/>
              </a:solidFill>
              <a:latin typeface="Arial" pitchFamily="34" charset="0"/>
              <a:ea typeface="宋体" pitchFamily="2" charset="-122"/>
              <a:cs typeface="+mn-cs"/>
            </a:endParaRPr>
          </a:p>
        </p:txBody>
      </p:sp>
      <p:sp>
        <p:nvSpPr>
          <p:cNvPr id="1029" name="AutoShape 5" descr="http://imgt0.bdstatic.com/it/u=823379247,539673663&amp;fm=90&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31" name="AutoShape 7" descr="http://imgt0.bdstatic.com/it/u=823379247,539673663&amp;fm=90&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33" name="AutoShape 9" descr="http://imgt0.bdstatic.com/it/u=823379247,539673663&amp;fm=90&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3" name="矩形 2"/>
          <p:cNvSpPr/>
          <p:nvPr/>
        </p:nvSpPr>
        <p:spPr>
          <a:xfrm>
            <a:off x="144111" y="1196752"/>
            <a:ext cx="8728522" cy="4293483"/>
          </a:xfrm>
          <a:prstGeom prst="rect">
            <a:avLst/>
          </a:prstGeom>
        </p:spPr>
        <p:txBody>
          <a:bodyPr wrap="square">
            <a:spAutoFit/>
          </a:bodyPr>
          <a:lstStyle/>
          <a:p>
            <a:pPr indent="450850">
              <a:lnSpc>
                <a:spcPct val="150000"/>
              </a:lnSpc>
              <a:spcAft>
                <a:spcPts val="1200"/>
              </a:spcAft>
            </a:pPr>
            <a:r>
              <a:rPr lang="zh-CN" altLang="en-US" dirty="0">
                <a:latin typeface="微软雅黑" panose="020B0503020204020204" pitchFamily="34" charset="-122"/>
                <a:ea typeface="微软雅黑" panose="020B0503020204020204" pitchFamily="34" charset="-122"/>
              </a:rPr>
              <a:t>视频编解码技术</a:t>
            </a:r>
          </a:p>
          <a:p>
            <a:pPr indent="450850">
              <a:lnSpc>
                <a:spcPct val="150000"/>
              </a:lnSpc>
              <a:spcAft>
                <a:spcPts val="1200"/>
              </a:spcAft>
            </a:pPr>
            <a:r>
              <a:rPr lang="zh-CN" altLang="en-US" b="0" dirty="0">
                <a:latin typeface="微软雅黑" panose="020B0503020204020204" pitchFamily="34" charset="-122"/>
                <a:ea typeface="微软雅黑" panose="020B0503020204020204" pitchFamily="34" charset="-122"/>
              </a:rPr>
              <a:t>频编解码技术是视频信号处理中的一项核心技术</a:t>
            </a:r>
            <a:r>
              <a:rPr lang="en-US" altLang="zh-CN" b="0" dirty="0">
                <a:latin typeface="微软雅黑" panose="020B0503020204020204" pitchFamily="34" charset="-122"/>
                <a:ea typeface="微软雅黑" panose="020B0503020204020204" pitchFamily="34" charset="-122"/>
              </a:rPr>
              <a:t>,</a:t>
            </a:r>
            <a:r>
              <a:rPr lang="zh-CN" altLang="en-US" b="0" dirty="0">
                <a:latin typeface="微软雅黑" panose="020B0503020204020204" pitchFamily="34" charset="-122"/>
                <a:ea typeface="微软雅黑" panose="020B0503020204020204" pitchFamily="34" charset="-122"/>
              </a:rPr>
              <a:t>其目的就是针对给定</a:t>
            </a:r>
            <a:r>
              <a:rPr lang="zh-CN" altLang="en-US" b="0" dirty="0" smtClean="0">
                <a:latin typeface="微软雅黑" panose="020B0503020204020204" pitchFamily="34" charset="-122"/>
                <a:ea typeface="微软雅黑" panose="020B0503020204020204" pitchFamily="34" charset="-122"/>
              </a:rPr>
              <a:t>的视频</a:t>
            </a:r>
            <a:r>
              <a:rPr lang="zh-CN" altLang="en-US" b="0" dirty="0">
                <a:latin typeface="微软雅黑" panose="020B0503020204020204" pitchFamily="34" charset="-122"/>
                <a:ea typeface="微软雅黑" panose="020B0503020204020204" pitchFamily="34" charset="-122"/>
              </a:rPr>
              <a:t>序列</a:t>
            </a:r>
            <a:r>
              <a:rPr lang="en-US" altLang="zh-CN" b="0" dirty="0">
                <a:latin typeface="微软雅黑" panose="020B0503020204020204" pitchFamily="34" charset="-122"/>
                <a:ea typeface="微软雅黑" panose="020B0503020204020204" pitchFamily="34" charset="-122"/>
              </a:rPr>
              <a:t>,</a:t>
            </a:r>
            <a:r>
              <a:rPr lang="zh-CN" altLang="en-US" b="0" dirty="0">
                <a:latin typeface="微软雅黑" panose="020B0503020204020204" pitchFamily="34" charset="-122"/>
                <a:ea typeface="微软雅黑" panose="020B0503020204020204" pitchFamily="34" charset="-122"/>
              </a:rPr>
              <a:t>在保证一定重构视频质量的前提下</a:t>
            </a:r>
            <a:r>
              <a:rPr lang="en-US" altLang="zh-CN" b="0" dirty="0">
                <a:latin typeface="微软雅黑" panose="020B0503020204020204" pitchFamily="34" charset="-122"/>
                <a:ea typeface="微软雅黑" panose="020B0503020204020204" pitchFamily="34" charset="-122"/>
              </a:rPr>
              <a:t>,</a:t>
            </a:r>
            <a:r>
              <a:rPr lang="zh-CN" altLang="en-US" b="0" dirty="0">
                <a:latin typeface="微软雅黑" panose="020B0503020204020204" pitchFamily="34" charset="-122"/>
                <a:ea typeface="微软雅黑" panose="020B0503020204020204" pitchFamily="34" charset="-122"/>
              </a:rPr>
              <a:t>使用尽可能少的比特数对其</a:t>
            </a:r>
            <a:r>
              <a:rPr lang="zh-CN" altLang="en-US" b="0" dirty="0" smtClean="0">
                <a:latin typeface="微软雅黑" panose="020B0503020204020204" pitchFamily="34" charset="-122"/>
                <a:ea typeface="微软雅黑" panose="020B0503020204020204" pitchFamily="34" charset="-122"/>
              </a:rPr>
              <a:t>加以描述</a:t>
            </a:r>
            <a:r>
              <a:rPr lang="en-US" altLang="zh-CN" b="0" dirty="0">
                <a:latin typeface="微软雅黑" panose="020B0503020204020204" pitchFamily="34" charset="-122"/>
                <a:ea typeface="微软雅黑" panose="020B0503020204020204" pitchFamily="34" charset="-122"/>
              </a:rPr>
              <a:t>,</a:t>
            </a:r>
            <a:r>
              <a:rPr lang="zh-CN" altLang="en-US" b="0" dirty="0">
                <a:latin typeface="微软雅黑" panose="020B0503020204020204" pitchFamily="34" charset="-122"/>
                <a:ea typeface="微软雅黑" panose="020B0503020204020204" pitchFamily="34" charset="-122"/>
              </a:rPr>
              <a:t>以利于存储和传输。虽然视频信息数据量巨大</a:t>
            </a:r>
            <a:r>
              <a:rPr lang="en-US" altLang="zh-CN" b="0" dirty="0">
                <a:latin typeface="微软雅黑" panose="020B0503020204020204" pitchFamily="34" charset="-122"/>
                <a:ea typeface="微软雅黑" panose="020B0503020204020204" pitchFamily="34" charset="-122"/>
              </a:rPr>
              <a:t>,</a:t>
            </a:r>
            <a:r>
              <a:rPr lang="zh-CN" altLang="en-US" b="0" dirty="0">
                <a:latin typeface="微软雅黑" panose="020B0503020204020204" pitchFamily="34" charset="-122"/>
                <a:ea typeface="微软雅黑" panose="020B0503020204020204" pitchFamily="34" charset="-122"/>
              </a:rPr>
              <a:t>但是这些数据之间通常</a:t>
            </a:r>
            <a:r>
              <a:rPr lang="zh-CN" altLang="en-US" b="0" dirty="0" smtClean="0">
                <a:latin typeface="微软雅黑" panose="020B0503020204020204" pitchFamily="34" charset="-122"/>
                <a:ea typeface="微软雅黑" panose="020B0503020204020204" pitchFamily="34" charset="-122"/>
              </a:rPr>
              <a:t>是紧密</a:t>
            </a:r>
            <a:r>
              <a:rPr lang="zh-CN" altLang="en-US" b="0" dirty="0">
                <a:latin typeface="微软雅黑" panose="020B0503020204020204" pitchFamily="34" charset="-122"/>
                <a:ea typeface="微软雅黑" panose="020B0503020204020204" pitchFamily="34" charset="-122"/>
              </a:rPr>
              <a:t>相关的</a:t>
            </a:r>
            <a:r>
              <a:rPr lang="en-US" altLang="zh-CN" b="0" dirty="0">
                <a:latin typeface="微软雅黑" panose="020B0503020204020204" pitchFamily="34" charset="-122"/>
                <a:ea typeface="微软雅黑" panose="020B0503020204020204" pitchFamily="34" charset="-122"/>
              </a:rPr>
              <a:t>,</a:t>
            </a:r>
            <a:r>
              <a:rPr lang="zh-CN" altLang="en-US" b="0" dirty="0">
                <a:latin typeface="微软雅黑" panose="020B0503020204020204" pitchFamily="34" charset="-122"/>
                <a:ea typeface="微软雅黑" panose="020B0503020204020204" pitchFamily="34" charset="-122"/>
              </a:rPr>
              <a:t>从而存在数据冗余。因此视频数据可以通过去除冗佘信息来进行</a:t>
            </a:r>
            <a:r>
              <a:rPr lang="zh-CN" altLang="en-US" b="0" dirty="0" smtClean="0">
                <a:latin typeface="微软雅黑" panose="020B0503020204020204" pitchFamily="34" charset="-122"/>
                <a:ea typeface="微软雅黑" panose="020B0503020204020204" pitchFamily="34" charset="-122"/>
              </a:rPr>
              <a:t>压缩</a:t>
            </a:r>
            <a:r>
              <a:rPr lang="zh-CN" altLang="en-US" b="0" dirty="0">
                <a:latin typeface="微软雅黑" panose="020B0503020204020204" pitchFamily="34" charset="-122"/>
                <a:ea typeface="微软雅黑" panose="020B0503020204020204" pitchFamily="34" charset="-122"/>
              </a:rPr>
              <a:t>。</a:t>
            </a:r>
          </a:p>
          <a:p>
            <a:pPr indent="450850">
              <a:lnSpc>
                <a:spcPct val="150000"/>
              </a:lnSpc>
              <a:spcAft>
                <a:spcPts val="1200"/>
              </a:spcAft>
            </a:pPr>
            <a:r>
              <a:rPr lang="zh-CN" altLang="en-US" b="0" dirty="0">
                <a:latin typeface="微软雅黑" panose="020B0503020204020204" pitchFamily="34" charset="-122"/>
                <a:ea typeface="微软雅黑" panose="020B0503020204020204" pitchFamily="34" charset="-122"/>
              </a:rPr>
              <a:t>视频编码技术的基本思想就是尽可能去除视频数据中各种类型的冗余信息</a:t>
            </a:r>
            <a:r>
              <a:rPr lang="en-US" altLang="zh-CN" b="0" dirty="0" smtClean="0">
                <a:latin typeface="微软雅黑" panose="020B0503020204020204" pitchFamily="34" charset="-122"/>
                <a:ea typeface="微软雅黑" panose="020B0503020204020204" pitchFamily="34" charset="-122"/>
              </a:rPr>
              <a:t>,</a:t>
            </a:r>
            <a:r>
              <a:rPr lang="zh-CN" altLang="en-US" b="0" dirty="0" smtClean="0">
                <a:latin typeface="微软雅黑" panose="020B0503020204020204" pitchFamily="34" charset="-122"/>
                <a:ea typeface="微软雅黑" panose="020B0503020204020204" pitchFamily="34" charset="-122"/>
              </a:rPr>
              <a:t>而</a:t>
            </a:r>
            <a:r>
              <a:rPr lang="zh-CN" altLang="en-US" b="0" dirty="0">
                <a:latin typeface="微软雅黑" panose="020B0503020204020204" pitchFamily="34" charset="-122"/>
                <a:ea typeface="微软雅黑" panose="020B0503020204020204" pitchFamily="34" charset="-122"/>
              </a:rPr>
              <a:t>目前主流视频编解码器都是以混合视频编码</a:t>
            </a:r>
            <a:r>
              <a:rPr lang="zh-CN" altLang="en-US" b="0" dirty="0" smtClean="0">
                <a:latin typeface="微软雅黑" panose="020B0503020204020204" pitchFamily="34" charset="-122"/>
                <a:ea typeface="微软雅黑" panose="020B0503020204020204" pitchFamily="34" charset="-122"/>
              </a:rPr>
              <a:t>结构为</a:t>
            </a:r>
            <a:r>
              <a:rPr lang="zh-CN" altLang="en-US" b="0" dirty="0">
                <a:latin typeface="微软雅黑" panose="020B0503020204020204" pitchFamily="34" charset="-122"/>
                <a:ea typeface="微软雅黑" panose="020B0503020204020204" pitchFamily="34" charset="-122"/>
              </a:rPr>
              <a:t>基础的</a:t>
            </a:r>
            <a:r>
              <a:rPr lang="en-US" altLang="zh-CN" b="0" dirty="0">
                <a:latin typeface="微软雅黑" panose="020B0503020204020204" pitchFamily="34" charset="-122"/>
                <a:ea typeface="微软雅黑" panose="020B0503020204020204" pitchFamily="34" charset="-122"/>
              </a:rPr>
              <a:t>,</a:t>
            </a:r>
            <a:r>
              <a:rPr lang="zh-CN" altLang="en-US" b="0" dirty="0">
                <a:latin typeface="微软雅黑" panose="020B0503020204020204" pitchFamily="34" charset="-122"/>
                <a:ea typeface="微软雅黑" panose="020B0503020204020204" pitchFamily="34" charset="-122"/>
              </a:rPr>
              <a:t>也即是源编码</a:t>
            </a:r>
            <a:r>
              <a:rPr lang="zh-CN" altLang="en-US" b="0" dirty="0" smtClean="0">
                <a:latin typeface="微软雅黑" panose="020B0503020204020204" pitchFamily="34" charset="-122"/>
                <a:ea typeface="微软雅黑" panose="020B0503020204020204" pitchFamily="34" charset="-122"/>
              </a:rPr>
              <a:t>和熵编码</a:t>
            </a:r>
            <a:r>
              <a:rPr lang="zh-CN" altLang="en-US" b="0" dirty="0">
                <a:latin typeface="微软雅黑" panose="020B0503020204020204" pitchFamily="34" charset="-122"/>
                <a:ea typeface="微软雅黑" panose="020B0503020204020204" pitchFamily="34" charset="-122"/>
              </a:rPr>
              <a:t>相结合的方法</a:t>
            </a:r>
            <a:r>
              <a:rPr lang="en-US" altLang="zh-CN" b="0" dirty="0" smtClean="0">
                <a:latin typeface="微软雅黑" panose="020B0503020204020204" pitchFamily="34" charset="-122"/>
                <a:ea typeface="微软雅黑" panose="020B0503020204020204" pitchFamily="34" charset="-122"/>
              </a:rPr>
              <a:t>,</a:t>
            </a:r>
            <a:r>
              <a:rPr lang="zh-CN" altLang="en-US" b="0" dirty="0">
                <a:latin typeface="微软雅黑" panose="020B0503020204020204" pitchFamily="34" charset="-122"/>
                <a:ea typeface="微软雅黑" panose="020B0503020204020204" pitchFamily="34" charset="-122"/>
              </a:rPr>
              <a:t>其编码框架如</a:t>
            </a:r>
            <a:r>
              <a:rPr lang="zh-CN" altLang="en-US" b="0" dirty="0" smtClean="0">
                <a:latin typeface="微软雅黑" panose="020B0503020204020204" pitchFamily="34" charset="-122"/>
                <a:ea typeface="微软雅黑" panose="020B0503020204020204" pitchFamily="34" charset="-122"/>
              </a:rPr>
              <a:t>图所示</a:t>
            </a:r>
            <a:r>
              <a:rPr lang="zh-CN" altLang="en-US" b="0" dirty="0">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a:p>
            <a:pPr indent="450850">
              <a:lnSpc>
                <a:spcPct val="150000"/>
              </a:lnSpc>
              <a:spcAft>
                <a:spcPts val="1200"/>
              </a:spcAft>
            </a:pPr>
            <a:endParaRPr lang="zh-CN" altLang="en-US" dirty="0">
              <a:latin typeface="微软雅黑" panose="020B0503020204020204" pitchFamily="34" charset="-122"/>
              <a:ea typeface="微软雅黑" panose="020B0503020204020204" pitchFamily="34" charset="-122"/>
            </a:endParaRPr>
          </a:p>
        </p:txBody>
      </p:sp>
      <p:sp>
        <p:nvSpPr>
          <p:cNvPr id="8" name="灯片编号占位符 1"/>
          <p:cNvSpPr>
            <a:spLocks noGrp="1"/>
          </p:cNvSpPr>
          <p:nvPr>
            <p:ph type="sldNum" sz="quarter" idx="11"/>
          </p:nvPr>
        </p:nvSpPr>
        <p:spPr>
          <a:xfrm>
            <a:off x="6553200" y="6248400"/>
            <a:ext cx="1905000" cy="457200"/>
          </a:xfrm>
        </p:spPr>
        <p:txBody>
          <a:bodyPr/>
          <a:lstStyle/>
          <a:p>
            <a:fld id="{080877BF-6D31-4E48-B933-90223EB641D9}" type="slidenum">
              <a:rPr lang="en-US" altLang="zh-CN" sz="1400" smtClean="0"/>
              <a:pPr/>
              <a:t>21</a:t>
            </a:fld>
            <a:endParaRPr lang="en-US" altLang="zh-CN" sz="1400" dirty="0"/>
          </a:p>
        </p:txBody>
      </p:sp>
    </p:spTree>
    <p:extLst>
      <p:ext uri="{BB962C8B-B14F-4D97-AF65-F5344CB8AC3E}">
        <p14:creationId xmlns:p14="http://schemas.microsoft.com/office/powerpoint/2010/main" val="33316818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8032" y="188640"/>
            <a:ext cx="4644008" cy="666328"/>
          </a:xfrm>
        </p:spPr>
        <p:txBody>
          <a:bodyPr/>
          <a:lstStyle/>
          <a:p>
            <a:pPr algn="l"/>
            <a:r>
              <a:rPr lang="zh-CN" altLang="en-US" sz="3600" b="1" kern="1200" dirty="0" smtClean="0">
                <a:solidFill>
                  <a:srgbClr val="0184B7"/>
                </a:solidFill>
                <a:latin typeface="Arial" pitchFamily="34" charset="0"/>
                <a:ea typeface="宋体" pitchFamily="2" charset="-122"/>
                <a:cs typeface="+mn-cs"/>
              </a:rPr>
              <a:t>图像编码的一些知识</a:t>
            </a:r>
            <a:endParaRPr lang="zh-CN" altLang="en-US" sz="3600" b="1" kern="1200" dirty="0">
              <a:solidFill>
                <a:srgbClr val="0184B7"/>
              </a:solidFill>
              <a:latin typeface="Arial" pitchFamily="34" charset="0"/>
              <a:ea typeface="宋体" pitchFamily="2" charset="-122"/>
              <a:cs typeface="+mn-cs"/>
            </a:endParaRPr>
          </a:p>
        </p:txBody>
      </p:sp>
      <p:sp>
        <p:nvSpPr>
          <p:cNvPr id="1029" name="AutoShape 5" descr="http://imgt0.bdstatic.com/it/u=823379247,539673663&amp;fm=90&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31" name="AutoShape 7" descr="http://imgt0.bdstatic.com/it/u=823379247,539673663&amp;fm=90&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33" name="AutoShape 9" descr="http://imgt0.bdstatic.com/it/u=823379247,539673663&amp;fm=90&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3" name="矩形 2"/>
          <p:cNvSpPr/>
          <p:nvPr/>
        </p:nvSpPr>
        <p:spPr>
          <a:xfrm>
            <a:off x="144111" y="1196752"/>
            <a:ext cx="8728522" cy="1077218"/>
          </a:xfrm>
          <a:prstGeom prst="rect">
            <a:avLst/>
          </a:prstGeom>
        </p:spPr>
        <p:txBody>
          <a:bodyPr wrap="square">
            <a:spAutoFit/>
          </a:bodyPr>
          <a:lstStyle/>
          <a:p>
            <a:pPr indent="450850">
              <a:lnSpc>
                <a:spcPct val="150000"/>
              </a:lnSpc>
              <a:spcAft>
                <a:spcPts val="1200"/>
              </a:spcAft>
            </a:pPr>
            <a:r>
              <a:rPr lang="zh-CN" altLang="en-US" dirty="0">
                <a:latin typeface="微软雅黑" panose="020B0503020204020204" pitchFamily="34" charset="-122"/>
                <a:ea typeface="微软雅黑" panose="020B0503020204020204" pitchFamily="34" charset="-122"/>
              </a:rPr>
              <a:t>视频编解码技术</a:t>
            </a:r>
          </a:p>
          <a:p>
            <a:pPr indent="450850">
              <a:lnSpc>
                <a:spcPct val="150000"/>
              </a:lnSpc>
              <a:spcAft>
                <a:spcPts val="1200"/>
              </a:spcAft>
            </a:pPr>
            <a:endParaRPr lang="zh-CN" altLang="en-US" dirty="0">
              <a:latin typeface="微软雅黑" panose="020B0503020204020204" pitchFamily="34" charset="-122"/>
              <a:ea typeface="微软雅黑" panose="020B0503020204020204" pitchFamily="34" charset="-122"/>
            </a:endParaRPr>
          </a:p>
        </p:txBody>
      </p:sp>
      <p:sp>
        <p:nvSpPr>
          <p:cNvPr id="8" name="灯片编号占位符 1"/>
          <p:cNvSpPr>
            <a:spLocks noGrp="1"/>
          </p:cNvSpPr>
          <p:nvPr>
            <p:ph type="sldNum" sz="quarter" idx="11"/>
          </p:nvPr>
        </p:nvSpPr>
        <p:spPr>
          <a:xfrm>
            <a:off x="6553200" y="6248400"/>
            <a:ext cx="1905000" cy="457200"/>
          </a:xfrm>
        </p:spPr>
        <p:txBody>
          <a:bodyPr/>
          <a:lstStyle/>
          <a:p>
            <a:fld id="{080877BF-6D31-4E48-B933-90223EB641D9}" type="slidenum">
              <a:rPr lang="en-US" altLang="zh-CN" sz="1400" smtClean="0"/>
              <a:pPr/>
              <a:t>22</a:t>
            </a:fld>
            <a:endParaRPr lang="en-US" altLang="zh-CN" sz="1400"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859" y="1916832"/>
            <a:ext cx="7439025" cy="412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1313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8032" y="188640"/>
            <a:ext cx="4644008" cy="666328"/>
          </a:xfrm>
        </p:spPr>
        <p:txBody>
          <a:bodyPr/>
          <a:lstStyle/>
          <a:p>
            <a:pPr algn="l"/>
            <a:r>
              <a:rPr lang="zh-CN" altLang="en-US" sz="3600" b="1" kern="1200" dirty="0" smtClean="0">
                <a:solidFill>
                  <a:srgbClr val="0184B7"/>
                </a:solidFill>
                <a:latin typeface="Arial" pitchFamily="34" charset="0"/>
                <a:ea typeface="宋体" pitchFamily="2" charset="-122"/>
                <a:cs typeface="+mn-cs"/>
              </a:rPr>
              <a:t>图像编码的一些知识</a:t>
            </a:r>
            <a:endParaRPr lang="zh-CN" altLang="en-US" sz="3600" b="1" kern="1200" dirty="0">
              <a:solidFill>
                <a:srgbClr val="0184B7"/>
              </a:solidFill>
              <a:latin typeface="Arial" pitchFamily="34" charset="0"/>
              <a:ea typeface="宋体" pitchFamily="2" charset="-122"/>
              <a:cs typeface="+mn-cs"/>
            </a:endParaRPr>
          </a:p>
        </p:txBody>
      </p:sp>
      <p:sp>
        <p:nvSpPr>
          <p:cNvPr id="1029" name="AutoShape 5" descr="http://imgt0.bdstatic.com/it/u=823379247,539673663&amp;fm=90&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31" name="AutoShape 7" descr="http://imgt0.bdstatic.com/it/u=823379247,539673663&amp;fm=90&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33" name="AutoShape 9" descr="http://imgt0.bdstatic.com/it/u=823379247,539673663&amp;fm=90&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3" name="矩形 2"/>
          <p:cNvSpPr/>
          <p:nvPr/>
        </p:nvSpPr>
        <p:spPr>
          <a:xfrm>
            <a:off x="144111" y="1196752"/>
            <a:ext cx="8728522" cy="6832640"/>
          </a:xfrm>
          <a:prstGeom prst="rect">
            <a:avLst/>
          </a:prstGeom>
        </p:spPr>
        <p:txBody>
          <a:bodyPr wrap="square">
            <a:spAutoFit/>
          </a:bodyPr>
          <a:lstStyle/>
          <a:p>
            <a:pPr indent="450850">
              <a:lnSpc>
                <a:spcPct val="150000"/>
              </a:lnSpc>
              <a:spcAft>
                <a:spcPts val="1200"/>
              </a:spcAft>
            </a:pPr>
            <a:r>
              <a:rPr lang="zh-CN" altLang="en-US" dirty="0" smtClean="0">
                <a:latin typeface="微软雅黑" panose="020B0503020204020204" pitchFamily="34" charset="-122"/>
                <a:ea typeface="微软雅黑" panose="020B0503020204020204" pitchFamily="34" charset="-122"/>
              </a:rPr>
              <a:t>预测</a:t>
            </a:r>
            <a:endParaRPr lang="zh-CN" altLang="en-US" dirty="0">
              <a:latin typeface="微软雅黑" panose="020B0503020204020204" pitchFamily="34" charset="-122"/>
              <a:ea typeface="微软雅黑" panose="020B0503020204020204" pitchFamily="34" charset="-122"/>
            </a:endParaRPr>
          </a:p>
          <a:p>
            <a:pPr indent="450850">
              <a:lnSpc>
                <a:spcPct val="150000"/>
              </a:lnSpc>
              <a:spcAft>
                <a:spcPts val="1200"/>
              </a:spcAft>
            </a:pPr>
            <a:r>
              <a:rPr lang="zh-CN" altLang="en-US" b="0" dirty="0" smtClean="0">
                <a:latin typeface="微软雅黑" panose="020B0503020204020204" pitchFamily="34" charset="-122"/>
                <a:ea typeface="微软雅黑" panose="020B0503020204020204" pitchFamily="34" charset="-122"/>
              </a:rPr>
              <a:t>利用</a:t>
            </a:r>
            <a:r>
              <a:rPr lang="zh-CN" altLang="en-US" b="0" dirty="0">
                <a:latin typeface="微软雅黑" panose="020B0503020204020204" pitchFamily="34" charset="-122"/>
                <a:ea typeface="微软雅黑" panose="020B0503020204020204" pitchFamily="34" charset="-122"/>
              </a:rPr>
              <a:t>视频数据的空间和时间的相关性</a:t>
            </a:r>
            <a:r>
              <a:rPr lang="en-US" altLang="zh-CN" b="0" dirty="0">
                <a:latin typeface="微软雅黑" panose="020B0503020204020204" pitchFamily="34" charset="-122"/>
                <a:ea typeface="微软雅黑" panose="020B0503020204020204" pitchFamily="34" charset="-122"/>
              </a:rPr>
              <a:t>,</a:t>
            </a:r>
            <a:r>
              <a:rPr lang="zh-CN" altLang="en-US" b="0" dirty="0">
                <a:latin typeface="微软雅黑" panose="020B0503020204020204" pitchFamily="34" charset="-122"/>
                <a:ea typeface="微软雅黑" panose="020B0503020204020204" pitchFamily="34" charset="-122"/>
              </a:rPr>
              <a:t>用相邻像素或相邻块来估计当前</a:t>
            </a:r>
            <a:r>
              <a:rPr lang="zh-CN" altLang="en-US" b="0" dirty="0" smtClean="0">
                <a:latin typeface="微软雅黑" panose="020B0503020204020204" pitchFamily="34" charset="-122"/>
                <a:ea typeface="微软雅黑" panose="020B0503020204020204" pitchFamily="34" charset="-122"/>
              </a:rPr>
              <a:t>编码像素</a:t>
            </a:r>
            <a:r>
              <a:rPr lang="zh-CN" altLang="en-US" b="0" dirty="0">
                <a:latin typeface="微软雅黑" panose="020B0503020204020204" pitchFamily="34" charset="-122"/>
                <a:ea typeface="微软雅黑" panose="020B0503020204020204" pitchFamily="34" charset="-122"/>
              </a:rPr>
              <a:t>或块的值</a:t>
            </a:r>
            <a:r>
              <a:rPr lang="en-US" altLang="zh-CN" b="0" dirty="0">
                <a:latin typeface="微软雅黑" panose="020B0503020204020204" pitchFamily="34" charset="-122"/>
                <a:ea typeface="微软雅黑" panose="020B0503020204020204" pitchFamily="34" charset="-122"/>
              </a:rPr>
              <a:t>,</a:t>
            </a:r>
            <a:r>
              <a:rPr lang="zh-CN" altLang="en-US" b="0" dirty="0">
                <a:latin typeface="微软雅黑" panose="020B0503020204020204" pitchFamily="34" charset="-122"/>
                <a:ea typeface="微软雅黑" panose="020B0503020204020204" pitchFamily="34" charset="-122"/>
              </a:rPr>
              <a:t>然后计算出原始值与预测值的差值</a:t>
            </a:r>
            <a:r>
              <a:rPr lang="en-US" altLang="zh-CN" b="0" dirty="0">
                <a:latin typeface="微软雅黑" panose="020B0503020204020204" pitchFamily="34" charset="-122"/>
                <a:ea typeface="微软雅黑" panose="020B0503020204020204" pitchFamily="34" charset="-122"/>
              </a:rPr>
              <a:t>(</a:t>
            </a:r>
            <a:r>
              <a:rPr lang="zh-CN" altLang="en-US" b="0" dirty="0">
                <a:latin typeface="微软雅黑" panose="020B0503020204020204" pitchFamily="34" charset="-122"/>
                <a:ea typeface="微软雅黑" panose="020B0503020204020204" pitchFamily="34" charset="-122"/>
              </a:rPr>
              <a:t>即残差</a:t>
            </a:r>
            <a:r>
              <a:rPr lang="en-US" altLang="zh-CN" b="0" dirty="0">
                <a:latin typeface="微软雅黑" panose="020B0503020204020204" pitchFamily="34" charset="-122"/>
                <a:ea typeface="微软雅黑" panose="020B0503020204020204" pitchFamily="34" charset="-122"/>
              </a:rPr>
              <a:t>)</a:t>
            </a:r>
            <a:r>
              <a:rPr lang="zh-CN" altLang="en-US" b="0" dirty="0">
                <a:latin typeface="微软雅黑" panose="020B0503020204020204" pitchFamily="34" charset="-122"/>
                <a:ea typeface="微软雅黑" panose="020B0503020204020204" pitchFamily="34" charset="-122"/>
              </a:rPr>
              <a:t>的过程称为预测</a:t>
            </a:r>
            <a:r>
              <a:rPr lang="zh-CN" altLang="en-US" b="0" dirty="0" smtClean="0">
                <a:latin typeface="微软雅黑" panose="020B0503020204020204" pitchFamily="34" charset="-122"/>
                <a:ea typeface="微软雅黑" panose="020B0503020204020204" pitchFamily="34" charset="-122"/>
              </a:rPr>
              <a:t>。由于</a:t>
            </a:r>
            <a:r>
              <a:rPr lang="zh-CN" altLang="en-US" b="0" dirty="0">
                <a:latin typeface="微软雅黑" panose="020B0503020204020204" pitchFamily="34" charset="-122"/>
                <a:ea typeface="微软雅黑" panose="020B0503020204020204" pitchFamily="34" charset="-122"/>
              </a:rPr>
              <a:t>时间或空间相邻的像素之间通常具有非常相似的像素值</a:t>
            </a:r>
            <a:r>
              <a:rPr lang="en-US" altLang="zh-CN" b="0" dirty="0">
                <a:latin typeface="微软雅黑" panose="020B0503020204020204" pitchFamily="34" charset="-122"/>
                <a:ea typeface="微软雅黑" panose="020B0503020204020204" pitchFamily="34" charset="-122"/>
              </a:rPr>
              <a:t>,</a:t>
            </a:r>
            <a:r>
              <a:rPr lang="zh-CN" altLang="en-US" b="0" dirty="0">
                <a:latin typeface="微软雅黑" panose="020B0503020204020204" pitchFamily="34" charset="-122"/>
                <a:ea typeface="微软雅黑" panose="020B0503020204020204" pitchFamily="34" charset="-122"/>
              </a:rPr>
              <a:t>因此通过预测</a:t>
            </a:r>
            <a:r>
              <a:rPr lang="zh-CN" altLang="en-US" b="0" dirty="0" smtClean="0">
                <a:latin typeface="微软雅黑" panose="020B0503020204020204" pitchFamily="34" charset="-122"/>
                <a:ea typeface="微软雅黑" panose="020B0503020204020204" pitchFamily="34" charset="-122"/>
              </a:rPr>
              <a:t>得到的</a:t>
            </a:r>
            <a:r>
              <a:rPr lang="zh-CN" altLang="en-US" b="0" dirty="0">
                <a:latin typeface="微软雅黑" panose="020B0503020204020204" pitchFamily="34" charset="-122"/>
                <a:ea typeface="微软雅黑" panose="020B0503020204020204" pitchFamily="34" charset="-122"/>
              </a:rPr>
              <a:t>残差也就会较小</a:t>
            </a:r>
            <a:r>
              <a:rPr lang="en-US" altLang="zh-CN" b="0" dirty="0">
                <a:latin typeface="微软雅黑" panose="020B0503020204020204" pitchFamily="34" charset="-122"/>
                <a:ea typeface="微软雅黑" panose="020B0503020204020204" pitchFamily="34" charset="-122"/>
              </a:rPr>
              <a:t>,</a:t>
            </a:r>
            <a:r>
              <a:rPr lang="zh-CN" altLang="en-US" b="0" dirty="0">
                <a:latin typeface="微软雅黑" panose="020B0503020204020204" pitchFamily="34" charset="-122"/>
                <a:ea typeface="微软雅黑" panose="020B0503020204020204" pitchFamily="34" charset="-122"/>
              </a:rPr>
              <a:t>然后针对残差信号进行处理</a:t>
            </a:r>
            <a:r>
              <a:rPr lang="en-US" altLang="zh-CN" b="0" dirty="0">
                <a:latin typeface="微软雅黑" panose="020B0503020204020204" pitchFamily="34" charset="-122"/>
                <a:ea typeface="微软雅黑" panose="020B0503020204020204" pitchFamily="34" charset="-122"/>
              </a:rPr>
              <a:t>,</a:t>
            </a:r>
            <a:r>
              <a:rPr lang="zh-CN" altLang="en-US" b="0" dirty="0">
                <a:latin typeface="微软雅黑" panose="020B0503020204020204" pitchFamily="34" charset="-122"/>
                <a:ea typeface="微软雅黑" panose="020B0503020204020204" pitchFamily="34" charset="-122"/>
              </a:rPr>
              <a:t>从而实现压缩的目的</a:t>
            </a:r>
            <a:r>
              <a:rPr lang="zh-CN" altLang="en-US" b="0" dirty="0" smtClean="0">
                <a:latin typeface="微软雅黑" panose="020B0503020204020204" pitchFamily="34" charset="-122"/>
                <a:ea typeface="微软雅黑" panose="020B0503020204020204" pitchFamily="34" charset="-122"/>
              </a:rPr>
              <a:t>。</a:t>
            </a:r>
            <a:endParaRPr lang="en-US" altLang="zh-CN" b="0" dirty="0" smtClean="0">
              <a:latin typeface="微软雅黑" panose="020B0503020204020204" pitchFamily="34" charset="-122"/>
              <a:ea typeface="微软雅黑" panose="020B0503020204020204" pitchFamily="34" charset="-122"/>
            </a:endParaRPr>
          </a:p>
          <a:p>
            <a:pPr indent="450850">
              <a:lnSpc>
                <a:spcPct val="150000"/>
              </a:lnSpc>
              <a:spcAft>
                <a:spcPts val="1200"/>
              </a:spcAft>
            </a:pPr>
            <a:r>
              <a:rPr lang="zh-CN" altLang="en-US" dirty="0">
                <a:latin typeface="微软雅黑" panose="020B0503020204020204" pitchFamily="34" charset="-122"/>
                <a:ea typeface="微软雅黑" panose="020B0503020204020204" pitchFamily="34" charset="-122"/>
              </a:rPr>
              <a:t>变换</a:t>
            </a:r>
          </a:p>
          <a:p>
            <a:pPr indent="450850">
              <a:lnSpc>
                <a:spcPct val="150000"/>
              </a:lnSpc>
              <a:spcAft>
                <a:spcPts val="1200"/>
              </a:spcAft>
            </a:pPr>
            <a:r>
              <a:rPr lang="zh-CN" altLang="en-US" b="0" dirty="0">
                <a:latin typeface="微软雅黑" panose="020B0503020204020204" pitchFamily="34" charset="-122"/>
                <a:ea typeface="微软雅黑" panose="020B0503020204020204" pitchFamily="34" charset="-122"/>
              </a:rPr>
              <a:t>变换是指将空间域的预测残差信息变换成频率域系数信息的过程。常用的</a:t>
            </a:r>
            <a:r>
              <a:rPr lang="zh-CN" altLang="en-US" b="0" dirty="0" smtClean="0">
                <a:latin typeface="微软雅黑" panose="020B0503020204020204" pitchFamily="34" charset="-122"/>
                <a:ea typeface="微软雅黑" panose="020B0503020204020204" pitchFamily="34" charset="-122"/>
              </a:rPr>
              <a:t>变换</a:t>
            </a:r>
            <a:r>
              <a:rPr lang="zh-CN" altLang="en-US" b="0" dirty="0">
                <a:latin typeface="微软雅黑" panose="020B0503020204020204" pitchFamily="34" charset="-122"/>
                <a:ea typeface="微软雅黑" panose="020B0503020204020204" pitchFamily="34" charset="-122"/>
              </a:rPr>
              <a:t>方法有离散佘弦变换</a:t>
            </a:r>
            <a:r>
              <a:rPr lang="en-US" altLang="zh-CN" b="0" dirty="0">
                <a:latin typeface="微软雅黑" panose="020B0503020204020204" pitchFamily="34" charset="-122"/>
                <a:ea typeface="微软雅黑" panose="020B0503020204020204" pitchFamily="34" charset="-122"/>
              </a:rPr>
              <a:t>(Discrete Cosine </a:t>
            </a:r>
            <a:r>
              <a:rPr lang="en-US" altLang="zh-CN" b="0" dirty="0" err="1">
                <a:latin typeface="微软雅黑" panose="020B0503020204020204" pitchFamily="34" charset="-122"/>
                <a:ea typeface="微软雅黑" panose="020B0503020204020204" pitchFamily="34" charset="-122"/>
              </a:rPr>
              <a:t>Transform,DCT</a:t>
            </a:r>
            <a:r>
              <a:rPr lang="en-US" altLang="zh-CN" b="0" dirty="0">
                <a:latin typeface="微软雅黑" panose="020B0503020204020204" pitchFamily="34" charset="-122"/>
                <a:ea typeface="微软雅黑" panose="020B0503020204020204" pitchFamily="34" charset="-122"/>
              </a:rPr>
              <a:t>)</a:t>
            </a:r>
            <a:r>
              <a:rPr lang="zh-CN" altLang="en-US" b="0" dirty="0">
                <a:latin typeface="微软雅黑" panose="020B0503020204020204" pitchFamily="34" charset="-122"/>
                <a:ea typeface="微软雅黑" panose="020B0503020204020204" pitchFamily="34" charset="-122"/>
              </a:rPr>
              <a:t>、小波变换、</a:t>
            </a:r>
            <a:r>
              <a:rPr lang="en-US" altLang="zh-CN" b="0" dirty="0">
                <a:latin typeface="微软雅黑" panose="020B0503020204020204" pitchFamily="34" charset="-122"/>
                <a:ea typeface="微软雅黑" panose="020B0503020204020204" pitchFamily="34" charset="-122"/>
              </a:rPr>
              <a:t>K-L</a:t>
            </a:r>
            <a:r>
              <a:rPr lang="zh-CN" altLang="en-US" b="0" dirty="0">
                <a:latin typeface="微软雅黑" panose="020B0503020204020204" pitchFamily="34" charset="-122"/>
                <a:ea typeface="微软雅黑" panose="020B0503020204020204" pitchFamily="34" charset="-122"/>
              </a:rPr>
              <a:t>变换等</a:t>
            </a:r>
            <a:r>
              <a:rPr lang="zh-CN" altLang="en-US" b="0" dirty="0" smtClean="0">
                <a:latin typeface="微软雅黑" panose="020B0503020204020204" pitchFamily="34" charset="-122"/>
                <a:ea typeface="微软雅黑" panose="020B0503020204020204" pitchFamily="34" charset="-122"/>
              </a:rPr>
              <a:t>。其中</a:t>
            </a:r>
            <a:r>
              <a:rPr lang="en-US" altLang="zh-CN" b="0" dirty="0">
                <a:latin typeface="微软雅黑" panose="020B0503020204020204" pitchFamily="34" charset="-122"/>
                <a:ea typeface="微软雅黑" panose="020B0503020204020204" pitchFamily="34" charset="-122"/>
              </a:rPr>
              <a:t>DCT</a:t>
            </a:r>
            <a:r>
              <a:rPr lang="zh-CN" altLang="en-US" b="0" dirty="0">
                <a:latin typeface="微软雅黑" panose="020B0503020204020204" pitchFamily="34" charset="-122"/>
                <a:ea typeface="微软雅黑" panose="020B0503020204020204" pitchFamily="34" charset="-122"/>
              </a:rPr>
              <a:t>变换是视频编解码中最常使用的。该变换方法由</a:t>
            </a:r>
            <a:r>
              <a:rPr lang="en-US" altLang="zh-CN" b="0" dirty="0">
                <a:latin typeface="微软雅黑" panose="020B0503020204020204" pitchFamily="34" charset="-122"/>
                <a:ea typeface="微软雅黑" panose="020B0503020204020204" pitchFamily="34" charset="-122"/>
              </a:rPr>
              <a:t>Ahmed</a:t>
            </a:r>
            <a:r>
              <a:rPr lang="zh-CN" altLang="en-US" b="0" dirty="0">
                <a:latin typeface="微软雅黑" panose="020B0503020204020204" pitchFamily="34" charset="-122"/>
                <a:ea typeface="微软雅黑" panose="020B0503020204020204" pitchFamily="34" charset="-122"/>
              </a:rPr>
              <a:t>等</a:t>
            </a:r>
            <a:r>
              <a:rPr lang="zh-CN" altLang="en-US" b="0" dirty="0" smtClean="0">
                <a:latin typeface="微软雅黑" panose="020B0503020204020204" pitchFamily="34" charset="-122"/>
                <a:ea typeface="微软雅黑" panose="020B0503020204020204" pitchFamily="34" charset="-122"/>
              </a:rPr>
              <a:t>人于</a:t>
            </a:r>
            <a:r>
              <a:rPr lang="en-US" altLang="zh-CN" b="0" dirty="0" smtClean="0">
                <a:latin typeface="微软雅黑" panose="020B0503020204020204" pitchFamily="34" charset="-122"/>
                <a:ea typeface="微软雅黑" panose="020B0503020204020204" pitchFamily="34" charset="-122"/>
              </a:rPr>
              <a:t>1974</a:t>
            </a:r>
            <a:r>
              <a:rPr lang="zh-CN" altLang="en-US" b="0" dirty="0" smtClean="0">
                <a:latin typeface="微软雅黑" panose="020B0503020204020204" pitchFamily="34" charset="-122"/>
                <a:ea typeface="微软雅黑" panose="020B0503020204020204" pitchFamily="34" charset="-122"/>
              </a:rPr>
              <a:t>年</a:t>
            </a:r>
            <a:r>
              <a:rPr lang="zh-CN" altLang="en-US" b="0" dirty="0">
                <a:latin typeface="微软雅黑" panose="020B0503020204020204" pitchFamily="34" charset="-122"/>
                <a:ea typeface="微软雅黑" panose="020B0503020204020204" pitchFamily="34" charset="-122"/>
              </a:rPr>
              <a:t>首次提出</a:t>
            </a:r>
            <a:r>
              <a:rPr lang="en-US" altLang="zh-CN" b="0" dirty="0">
                <a:latin typeface="微软雅黑" panose="020B0503020204020204" pitchFamily="34" charset="-122"/>
                <a:ea typeface="微软雅黑" panose="020B0503020204020204" pitchFamily="34" charset="-122"/>
              </a:rPr>
              <a:t>,</a:t>
            </a:r>
            <a:r>
              <a:rPr lang="zh-CN" altLang="en-US" b="0" dirty="0">
                <a:latin typeface="微软雅黑" panose="020B0503020204020204" pitchFamily="34" charset="-122"/>
                <a:ea typeface="微软雅黑" panose="020B0503020204020204" pitchFamily="34" charset="-122"/>
              </a:rPr>
              <a:t>随后其快速</a:t>
            </a:r>
            <a:r>
              <a:rPr lang="zh-CN" altLang="en-US" b="0" dirty="0" smtClean="0">
                <a:latin typeface="微软雅黑" panose="020B0503020204020204" pitchFamily="34" charset="-122"/>
                <a:ea typeface="微软雅黑" panose="020B0503020204020204" pitchFamily="34" charset="-122"/>
              </a:rPr>
              <a:t>算法的</a:t>
            </a:r>
            <a:r>
              <a:rPr lang="zh-CN" altLang="en-US" b="0" dirty="0">
                <a:latin typeface="微软雅黑" panose="020B0503020204020204" pitchFamily="34" charset="-122"/>
                <a:ea typeface="微软雅黑" panose="020B0503020204020204" pitchFamily="34" charset="-122"/>
              </a:rPr>
              <a:t>提出使得</a:t>
            </a:r>
            <a:r>
              <a:rPr lang="en-US" altLang="zh-CN" b="0" dirty="0">
                <a:latin typeface="微软雅黑" panose="020B0503020204020204" pitchFamily="34" charset="-122"/>
                <a:ea typeface="微软雅黑" panose="020B0503020204020204" pitchFamily="34" charset="-122"/>
              </a:rPr>
              <a:t>DCT</a:t>
            </a:r>
            <a:r>
              <a:rPr lang="zh-CN" altLang="en-US" b="0" dirty="0">
                <a:latin typeface="微软雅黑" panose="020B0503020204020204" pitchFamily="34" charset="-122"/>
                <a:ea typeface="微软雅黑" panose="020B0503020204020204" pitchFamily="34" charset="-122"/>
              </a:rPr>
              <a:t>变换逐渐被应用到各种视频</a:t>
            </a:r>
            <a:r>
              <a:rPr lang="zh-CN" altLang="en-US" b="0" dirty="0" smtClean="0">
                <a:latin typeface="微软雅黑" panose="020B0503020204020204" pitchFamily="34" charset="-122"/>
                <a:ea typeface="微软雅黑" panose="020B0503020204020204" pitchFamily="34" charset="-122"/>
              </a:rPr>
              <a:t>编解码</a:t>
            </a:r>
            <a:r>
              <a:rPr lang="zh-CN" altLang="en-US" b="0" dirty="0">
                <a:latin typeface="微软雅黑" panose="020B0503020204020204" pitchFamily="34" charset="-122"/>
                <a:ea typeface="微软雅黑" panose="020B0503020204020204" pitchFamily="34" charset="-122"/>
              </a:rPr>
              <a:t>标准中。</a:t>
            </a:r>
            <a:r>
              <a:rPr lang="en-US" altLang="zh-CN" b="0" dirty="0">
                <a:latin typeface="微软雅黑" panose="020B0503020204020204" pitchFamily="34" charset="-122"/>
                <a:ea typeface="微软雅黑" panose="020B0503020204020204" pitchFamily="34" charset="-122"/>
              </a:rPr>
              <a:t>DCT</a:t>
            </a:r>
            <a:r>
              <a:rPr lang="zh-CN" altLang="en-US" b="0" dirty="0">
                <a:latin typeface="微软雅黑" panose="020B0503020204020204" pitchFamily="34" charset="-122"/>
                <a:ea typeface="微软雅黑" panose="020B0503020204020204" pitchFamily="34" charset="-122"/>
              </a:rPr>
              <a:t>变换通常以块为单位</a:t>
            </a:r>
            <a:r>
              <a:rPr lang="zh-CN" altLang="en-US" b="0" dirty="0" smtClean="0">
                <a:latin typeface="微软雅黑" panose="020B0503020204020204" pitchFamily="34" charset="-122"/>
                <a:ea typeface="微软雅黑" panose="020B0503020204020204" pitchFamily="34" charset="-122"/>
              </a:rPr>
              <a:t>进行</a:t>
            </a:r>
            <a:r>
              <a:rPr lang="zh-CN" altLang="en-US" b="0" dirty="0">
                <a:latin typeface="微软雅黑" panose="020B0503020204020204" pitchFamily="34" charset="-122"/>
                <a:ea typeface="微软雅黑" panose="020B0503020204020204" pitchFamily="34" charset="-122"/>
              </a:rPr>
              <a:t>。</a:t>
            </a:r>
            <a:endParaRPr lang="en-US" altLang="zh-CN" b="0" dirty="0">
              <a:latin typeface="微软雅黑" panose="020B0503020204020204" pitchFamily="34" charset="-122"/>
              <a:ea typeface="微软雅黑" panose="020B0503020204020204" pitchFamily="34" charset="-122"/>
            </a:endParaRPr>
          </a:p>
          <a:p>
            <a:pPr indent="450850">
              <a:lnSpc>
                <a:spcPct val="150000"/>
              </a:lnSpc>
              <a:spcAft>
                <a:spcPts val="1200"/>
              </a:spcAft>
            </a:pPr>
            <a:endParaRPr lang="zh-CN" altLang="en-US" b="0" dirty="0">
              <a:latin typeface="微软雅黑" panose="020B0503020204020204" pitchFamily="34" charset="-122"/>
              <a:ea typeface="微软雅黑" panose="020B0503020204020204" pitchFamily="34" charset="-122"/>
            </a:endParaRPr>
          </a:p>
          <a:p>
            <a:pPr indent="450850">
              <a:lnSpc>
                <a:spcPct val="150000"/>
              </a:lnSpc>
              <a:spcAft>
                <a:spcPts val="1200"/>
              </a:spcAft>
            </a:pPr>
            <a:endParaRPr lang="zh-CN" altLang="en-US" b="0" dirty="0">
              <a:latin typeface="微软雅黑" panose="020B0503020204020204" pitchFamily="34" charset="-122"/>
              <a:ea typeface="微软雅黑" panose="020B0503020204020204" pitchFamily="34" charset="-122"/>
            </a:endParaRPr>
          </a:p>
          <a:p>
            <a:pPr indent="450850">
              <a:lnSpc>
                <a:spcPct val="150000"/>
              </a:lnSpc>
              <a:spcAft>
                <a:spcPts val="1200"/>
              </a:spcAft>
            </a:pPr>
            <a:endParaRPr lang="zh-CN" altLang="en-US" dirty="0">
              <a:latin typeface="微软雅黑" panose="020B0503020204020204" pitchFamily="34" charset="-122"/>
              <a:ea typeface="微软雅黑" panose="020B0503020204020204" pitchFamily="34" charset="-122"/>
            </a:endParaRPr>
          </a:p>
        </p:txBody>
      </p:sp>
      <p:sp>
        <p:nvSpPr>
          <p:cNvPr id="8" name="灯片编号占位符 1"/>
          <p:cNvSpPr>
            <a:spLocks noGrp="1"/>
          </p:cNvSpPr>
          <p:nvPr>
            <p:ph type="sldNum" sz="quarter" idx="11"/>
          </p:nvPr>
        </p:nvSpPr>
        <p:spPr>
          <a:xfrm>
            <a:off x="6553200" y="6248400"/>
            <a:ext cx="1905000" cy="457200"/>
          </a:xfrm>
        </p:spPr>
        <p:txBody>
          <a:bodyPr/>
          <a:lstStyle/>
          <a:p>
            <a:fld id="{080877BF-6D31-4E48-B933-90223EB641D9}" type="slidenum">
              <a:rPr lang="en-US" altLang="zh-CN" sz="1400" smtClean="0"/>
              <a:pPr/>
              <a:t>23</a:t>
            </a:fld>
            <a:endParaRPr lang="en-US" altLang="zh-CN" sz="1400" dirty="0"/>
          </a:p>
        </p:txBody>
      </p:sp>
    </p:spTree>
    <p:extLst>
      <p:ext uri="{BB962C8B-B14F-4D97-AF65-F5344CB8AC3E}">
        <p14:creationId xmlns:p14="http://schemas.microsoft.com/office/powerpoint/2010/main" val="31939684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8032" y="188640"/>
            <a:ext cx="4644008" cy="666328"/>
          </a:xfrm>
        </p:spPr>
        <p:txBody>
          <a:bodyPr/>
          <a:lstStyle/>
          <a:p>
            <a:pPr algn="l"/>
            <a:r>
              <a:rPr lang="zh-CN" altLang="en-US" sz="3600" b="1" kern="1200" dirty="0" smtClean="0">
                <a:solidFill>
                  <a:srgbClr val="0184B7"/>
                </a:solidFill>
                <a:latin typeface="Arial" pitchFamily="34" charset="0"/>
                <a:ea typeface="宋体" pitchFamily="2" charset="-122"/>
                <a:cs typeface="+mn-cs"/>
              </a:rPr>
              <a:t>图像编码的一些知识</a:t>
            </a:r>
            <a:endParaRPr lang="zh-CN" altLang="en-US" sz="3600" b="1" kern="1200" dirty="0">
              <a:solidFill>
                <a:srgbClr val="0184B7"/>
              </a:solidFill>
              <a:latin typeface="Arial" pitchFamily="34" charset="0"/>
              <a:ea typeface="宋体" pitchFamily="2" charset="-122"/>
              <a:cs typeface="+mn-cs"/>
            </a:endParaRPr>
          </a:p>
        </p:txBody>
      </p:sp>
      <p:sp>
        <p:nvSpPr>
          <p:cNvPr id="1029" name="AutoShape 5" descr="http://imgt0.bdstatic.com/it/u=823379247,539673663&amp;fm=90&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31" name="AutoShape 7" descr="http://imgt0.bdstatic.com/it/u=823379247,539673663&amp;fm=90&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33" name="AutoShape 9" descr="http://imgt0.bdstatic.com/it/u=823379247,539673663&amp;fm=90&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3" name="矩形 2"/>
          <p:cNvSpPr/>
          <p:nvPr/>
        </p:nvSpPr>
        <p:spPr>
          <a:xfrm>
            <a:off x="144111" y="1196752"/>
            <a:ext cx="8728522" cy="5539978"/>
          </a:xfrm>
          <a:prstGeom prst="rect">
            <a:avLst/>
          </a:prstGeom>
        </p:spPr>
        <p:txBody>
          <a:bodyPr wrap="square">
            <a:spAutoFit/>
          </a:bodyPr>
          <a:lstStyle/>
          <a:p>
            <a:pPr indent="450850">
              <a:lnSpc>
                <a:spcPct val="150000"/>
              </a:lnSpc>
              <a:spcAft>
                <a:spcPts val="1200"/>
              </a:spcAft>
            </a:pPr>
            <a:r>
              <a:rPr lang="zh-CN" altLang="en-US" dirty="0">
                <a:latin typeface="微软雅黑" panose="020B0503020204020204" pitchFamily="34" charset="-122"/>
                <a:ea typeface="微软雅黑" panose="020B0503020204020204" pitchFamily="34" charset="-122"/>
              </a:rPr>
              <a:t>量化</a:t>
            </a:r>
          </a:p>
          <a:p>
            <a:pPr indent="450850">
              <a:lnSpc>
                <a:spcPct val="150000"/>
              </a:lnSpc>
              <a:spcAft>
                <a:spcPts val="1200"/>
              </a:spcAft>
            </a:pPr>
            <a:r>
              <a:rPr lang="zh-CN" altLang="en-US" b="0" dirty="0">
                <a:latin typeface="微软雅黑" panose="020B0503020204020204" pitchFamily="34" charset="-122"/>
                <a:ea typeface="微软雅黑" panose="020B0503020204020204" pitchFamily="34" charset="-122"/>
              </a:rPr>
              <a:t>通过将数据从原始区间范围映射到较小区间范围</a:t>
            </a:r>
            <a:r>
              <a:rPr lang="en-US" altLang="zh-CN" b="0" dirty="0">
                <a:latin typeface="微软雅黑" panose="020B0503020204020204" pitchFamily="34" charset="-122"/>
                <a:ea typeface="微软雅黑" panose="020B0503020204020204" pitchFamily="34" charset="-122"/>
              </a:rPr>
              <a:t>,</a:t>
            </a:r>
            <a:r>
              <a:rPr lang="zh-CN" altLang="en-US" b="0" dirty="0">
                <a:latin typeface="微软雅黑" panose="020B0503020204020204" pitchFamily="34" charset="-122"/>
                <a:ea typeface="微软雅黑" panose="020B0503020204020204" pitchFamily="34" charset="-122"/>
              </a:rPr>
              <a:t>可以使得用于表示原有</a:t>
            </a:r>
            <a:r>
              <a:rPr lang="zh-CN" altLang="en-US" b="0" dirty="0" smtClean="0">
                <a:latin typeface="微软雅黑" panose="020B0503020204020204" pitchFamily="34" charset="-122"/>
                <a:ea typeface="微软雅黑" panose="020B0503020204020204" pitchFamily="34" charset="-122"/>
              </a:rPr>
              <a:t>信息</a:t>
            </a:r>
            <a:r>
              <a:rPr lang="zh-CN" altLang="en-US" b="0" dirty="0">
                <a:latin typeface="微软雅黑" panose="020B0503020204020204" pitchFamily="34" charset="-122"/>
                <a:ea typeface="微软雅黑" panose="020B0503020204020204" pitchFamily="34" charset="-122"/>
              </a:rPr>
              <a:t>的比特数更少</a:t>
            </a:r>
            <a:r>
              <a:rPr lang="en-US" altLang="zh-CN" b="0" dirty="0">
                <a:latin typeface="微软雅黑" panose="020B0503020204020204" pitchFamily="34" charset="-122"/>
                <a:ea typeface="微软雅黑" panose="020B0503020204020204" pitchFamily="34" charset="-122"/>
              </a:rPr>
              <a:t>,</a:t>
            </a:r>
            <a:r>
              <a:rPr lang="zh-CN" altLang="en-US" b="0" dirty="0">
                <a:latin typeface="微软雅黑" panose="020B0503020204020204" pitchFamily="34" charset="-122"/>
                <a:ea typeface="微软雅黑" panose="020B0503020204020204" pitchFamily="34" charset="-122"/>
              </a:rPr>
              <a:t>该过程即为量化。量化可以分为标量量化和矢量量化两种</a:t>
            </a:r>
            <a:r>
              <a:rPr lang="en-US" altLang="zh-CN" b="0" dirty="0">
                <a:latin typeface="微软雅黑" panose="020B0503020204020204" pitchFamily="34" charset="-122"/>
                <a:ea typeface="微软雅黑" panose="020B0503020204020204" pitchFamily="34" charset="-122"/>
              </a:rPr>
              <a:t>:</a:t>
            </a:r>
            <a:r>
              <a:rPr lang="zh-CN" altLang="en-US" b="0" dirty="0" smtClean="0">
                <a:latin typeface="微软雅黑" panose="020B0503020204020204" pitchFamily="34" charset="-122"/>
                <a:ea typeface="微软雅黑" panose="020B0503020204020204" pitchFamily="34" charset="-122"/>
              </a:rPr>
              <a:t>标量</a:t>
            </a:r>
            <a:r>
              <a:rPr lang="zh-CN" altLang="en-US" b="0" dirty="0">
                <a:latin typeface="微软雅黑" panose="020B0503020204020204" pitchFamily="34" charset="-122"/>
                <a:ea typeface="微软雅黑" panose="020B0503020204020204" pitchFamily="34" charset="-122"/>
              </a:rPr>
              <a:t>量化是单一的输入值映射到新区间中单一的输出值</a:t>
            </a:r>
            <a:r>
              <a:rPr lang="en-US" altLang="zh-CN" b="0" dirty="0">
                <a:latin typeface="微软雅黑" panose="020B0503020204020204" pitchFamily="34" charset="-122"/>
                <a:ea typeface="微软雅黑" panose="020B0503020204020204" pitchFamily="34" charset="-122"/>
              </a:rPr>
              <a:t>;</a:t>
            </a:r>
            <a:r>
              <a:rPr lang="zh-CN" altLang="en-US" b="0" dirty="0">
                <a:latin typeface="微软雅黑" panose="020B0503020204020204" pitchFamily="34" charset="-122"/>
                <a:ea typeface="微软雅黑" panose="020B0503020204020204" pitchFamily="34" charset="-122"/>
              </a:rPr>
              <a:t>而矢量量化是一组输入</a:t>
            </a:r>
            <a:r>
              <a:rPr lang="zh-CN" altLang="en-US" b="0" dirty="0" smtClean="0">
                <a:latin typeface="微软雅黑" panose="020B0503020204020204" pitchFamily="34" charset="-122"/>
                <a:ea typeface="微软雅黑" panose="020B0503020204020204" pitchFamily="34" charset="-122"/>
              </a:rPr>
              <a:t>值映射</a:t>
            </a:r>
            <a:r>
              <a:rPr lang="zh-CN" altLang="en-US" b="0" dirty="0">
                <a:latin typeface="微软雅黑" panose="020B0503020204020204" pitchFamily="34" charset="-122"/>
                <a:ea typeface="微软雅黑" panose="020B0503020204020204" pitchFamily="34" charset="-122"/>
              </a:rPr>
              <a:t>到新区间中的一组输出值</a:t>
            </a:r>
            <a:r>
              <a:rPr lang="zh-CN" altLang="en-US" b="0" dirty="0" smtClean="0">
                <a:latin typeface="微软雅黑" panose="020B0503020204020204" pitchFamily="34" charset="-122"/>
                <a:ea typeface="微软雅黑" panose="020B0503020204020204" pitchFamily="34" charset="-122"/>
              </a:rPr>
              <a:t>。</a:t>
            </a:r>
            <a:endParaRPr lang="en-US" altLang="zh-CN" b="0" dirty="0" smtClean="0">
              <a:latin typeface="微软雅黑" panose="020B0503020204020204" pitchFamily="34" charset="-122"/>
              <a:ea typeface="微软雅黑" panose="020B0503020204020204" pitchFamily="34" charset="-122"/>
            </a:endParaRPr>
          </a:p>
          <a:p>
            <a:pPr indent="450850">
              <a:lnSpc>
                <a:spcPct val="150000"/>
              </a:lnSpc>
              <a:spcAft>
                <a:spcPts val="1200"/>
              </a:spcAft>
            </a:pPr>
            <a:r>
              <a:rPr lang="zh-CN" altLang="en-US" dirty="0" smtClean="0">
                <a:latin typeface="微软雅黑" panose="020B0503020204020204" pitchFamily="34" charset="-122"/>
                <a:ea typeface="微软雅黑" panose="020B0503020204020204" pitchFamily="34" charset="-122"/>
              </a:rPr>
              <a:t>熵编码</a:t>
            </a:r>
            <a:endParaRPr lang="zh-CN" altLang="en-US" dirty="0">
              <a:latin typeface="微软雅黑" panose="020B0503020204020204" pitchFamily="34" charset="-122"/>
              <a:ea typeface="微软雅黑" panose="020B0503020204020204" pitchFamily="34" charset="-122"/>
            </a:endParaRPr>
          </a:p>
          <a:p>
            <a:pPr indent="450850">
              <a:lnSpc>
                <a:spcPct val="150000"/>
              </a:lnSpc>
              <a:spcAft>
                <a:spcPts val="1200"/>
              </a:spcAft>
            </a:pPr>
            <a:r>
              <a:rPr lang="zh-CN" altLang="en-US" b="0" dirty="0">
                <a:latin typeface="微软雅黑" panose="020B0503020204020204" pitchFamily="34" charset="-122"/>
                <a:ea typeface="微软雅黑" panose="020B0503020204020204" pitchFamily="34" charset="-122"/>
              </a:rPr>
              <a:t>数据压缩技术的基石是</a:t>
            </a:r>
            <a:r>
              <a:rPr lang="en-US" altLang="zh-CN" b="0" dirty="0">
                <a:latin typeface="微软雅黑" panose="020B0503020204020204" pitchFamily="34" charset="-122"/>
                <a:ea typeface="微软雅黑" panose="020B0503020204020204" pitchFamily="34" charset="-122"/>
              </a:rPr>
              <a:t>Shannon</a:t>
            </a:r>
            <a:r>
              <a:rPr lang="zh-CN" altLang="en-US" b="0" dirty="0">
                <a:latin typeface="微软雅黑" panose="020B0503020204020204" pitchFamily="34" charset="-122"/>
                <a:ea typeface="微软雅黑" panose="020B0503020204020204" pitchFamily="34" charset="-122"/>
              </a:rPr>
              <a:t>创立的信息论</a:t>
            </a:r>
            <a:r>
              <a:rPr lang="en-US" altLang="zh-CN" b="0" dirty="0">
                <a:latin typeface="微软雅黑" panose="020B0503020204020204" pitchFamily="34" charset="-122"/>
                <a:ea typeface="微软雅黑" panose="020B0503020204020204" pitchFamily="34" charset="-122"/>
              </a:rPr>
              <a:t>,</a:t>
            </a:r>
            <a:r>
              <a:rPr lang="zh-CN" altLang="en-US" b="0" dirty="0">
                <a:latin typeface="微软雅黑" panose="020B0503020204020204" pitchFamily="34" charset="-122"/>
                <a:ea typeface="微软雅黑" panose="020B0503020204020204" pitchFamily="34" charset="-122"/>
              </a:rPr>
              <a:t>其率失真定律确定了在</a:t>
            </a:r>
            <a:r>
              <a:rPr lang="zh-CN" altLang="en-US" b="0" dirty="0" smtClean="0">
                <a:latin typeface="微软雅黑" panose="020B0503020204020204" pitchFamily="34" charset="-122"/>
                <a:ea typeface="微软雅黑" panose="020B0503020204020204" pitchFamily="34" charset="-122"/>
              </a:rPr>
              <a:t>编码过程</a:t>
            </a:r>
            <a:r>
              <a:rPr lang="zh-CN" altLang="en-US" b="0" dirty="0">
                <a:latin typeface="微软雅黑" panose="020B0503020204020204" pitchFamily="34" charset="-122"/>
                <a:ea typeface="微软雅黑" panose="020B0503020204020204" pitchFamily="34" charset="-122"/>
              </a:rPr>
              <a:t>中不损失任何信息</a:t>
            </a:r>
            <a:r>
              <a:rPr lang="en-US" altLang="zh-CN" b="0" dirty="0">
                <a:latin typeface="微软雅黑" panose="020B0503020204020204" pitchFamily="34" charset="-122"/>
                <a:ea typeface="微软雅黑" panose="020B0503020204020204" pitchFamily="34" charset="-122"/>
              </a:rPr>
              <a:t>,</a:t>
            </a:r>
            <a:r>
              <a:rPr lang="zh-CN" altLang="en-US" b="0" dirty="0">
                <a:latin typeface="微软雅黑" panose="020B0503020204020204" pitchFamily="34" charset="-122"/>
                <a:ea typeface="微软雅黑" panose="020B0503020204020204" pitchFamily="34" charset="-122"/>
              </a:rPr>
              <a:t>即在无损编码条件下数据压缩的理论极限是信息的熵</a:t>
            </a:r>
            <a:r>
              <a:rPr lang="en-US" altLang="zh-CN" b="0" dirty="0" smtClean="0">
                <a:latin typeface="微软雅黑" panose="020B0503020204020204" pitchFamily="34" charset="-122"/>
                <a:ea typeface="微软雅黑" panose="020B0503020204020204" pitchFamily="34" charset="-122"/>
              </a:rPr>
              <a:t>,</a:t>
            </a:r>
            <a:r>
              <a:rPr lang="zh-CN" altLang="en-US" b="0" dirty="0" smtClean="0">
                <a:latin typeface="微软雅黑" panose="020B0503020204020204" pitchFamily="34" charset="-122"/>
                <a:ea typeface="微软雅黑" panose="020B0503020204020204" pitchFamily="34" charset="-122"/>
              </a:rPr>
              <a:t>并指</a:t>
            </a:r>
            <a:r>
              <a:rPr lang="zh-CN" altLang="en-US" b="0" dirty="0">
                <a:latin typeface="微软雅黑" panose="020B0503020204020204" pitchFamily="34" charset="-122"/>
                <a:ea typeface="微软雅黑" panose="020B0503020204020204" pitchFamily="34" charset="-122"/>
              </a:rPr>
              <a:t>出了如何建立最优的数据压缩编码方法。这类保存信息滴的编码方法统称</a:t>
            </a:r>
            <a:r>
              <a:rPr lang="zh-CN" altLang="en-US" b="0" dirty="0" smtClean="0">
                <a:latin typeface="微软雅黑" panose="020B0503020204020204" pitchFamily="34" charset="-122"/>
                <a:ea typeface="微软雅黑" panose="020B0503020204020204" pitchFamily="34" charset="-122"/>
              </a:rPr>
              <a:t>为滴</a:t>
            </a:r>
            <a:r>
              <a:rPr lang="zh-CN" altLang="en-US" b="0" dirty="0">
                <a:latin typeface="微软雅黑" panose="020B0503020204020204" pitchFamily="34" charset="-122"/>
                <a:ea typeface="微软雅黑" panose="020B0503020204020204" pitchFamily="34" charset="-122"/>
              </a:rPr>
              <a:t>编码</a:t>
            </a:r>
            <a:r>
              <a:rPr lang="en-US" altLang="zh-CN" b="0" dirty="0">
                <a:latin typeface="微软雅黑" panose="020B0503020204020204" pitchFamily="34" charset="-122"/>
                <a:ea typeface="微软雅黑" panose="020B0503020204020204" pitchFamily="34" charset="-122"/>
              </a:rPr>
              <a:t>(Entropy coding),</a:t>
            </a:r>
            <a:r>
              <a:rPr lang="zh-CN" altLang="en-US" b="0" dirty="0">
                <a:latin typeface="微软雅黑" panose="020B0503020204020204" pitchFamily="34" charset="-122"/>
                <a:ea typeface="微软雅黑" panose="020B0503020204020204" pitchFamily="34" charset="-122"/>
              </a:rPr>
              <a:t>熵编码结果经解码后可无失真地恢复出原始信息。</a:t>
            </a:r>
            <a:r>
              <a:rPr lang="zh-CN" altLang="en-US" b="0" dirty="0" smtClean="0">
                <a:latin typeface="微软雅黑" panose="020B0503020204020204" pitchFamily="34" charset="-122"/>
                <a:ea typeface="微软雅黑" panose="020B0503020204020204" pitchFamily="34" charset="-122"/>
              </a:rPr>
              <a:t>常用的</a:t>
            </a:r>
            <a:r>
              <a:rPr lang="zh-CN" altLang="en-US" b="0" dirty="0">
                <a:latin typeface="微软雅黑" panose="020B0503020204020204" pitchFamily="34" charset="-122"/>
                <a:ea typeface="微软雅黑" panose="020B0503020204020204" pitchFamily="34" charset="-122"/>
              </a:rPr>
              <a:t>滴编码方法有霍夫曼编码</a:t>
            </a:r>
            <a:r>
              <a:rPr lang="en-US" altLang="zh-CN" b="0" dirty="0">
                <a:latin typeface="微软雅黑" panose="020B0503020204020204" pitchFamily="34" charset="-122"/>
                <a:ea typeface="微软雅黑" panose="020B0503020204020204" pitchFamily="34" charset="-122"/>
              </a:rPr>
              <a:t>(Huffman coding)</a:t>
            </a:r>
            <a:r>
              <a:rPr lang="zh-CN" altLang="en-US" b="0" dirty="0">
                <a:latin typeface="微软雅黑" panose="020B0503020204020204" pitchFamily="34" charset="-122"/>
                <a:ea typeface="微软雅黑" panose="020B0503020204020204" pitchFamily="34" charset="-122"/>
              </a:rPr>
              <a:t>、算术编码</a:t>
            </a:r>
            <a:r>
              <a:rPr lang="en-US" altLang="zh-CN" b="0" dirty="0">
                <a:latin typeface="微软雅黑" panose="020B0503020204020204" pitchFamily="34" charset="-122"/>
                <a:ea typeface="微软雅黑" panose="020B0503020204020204" pitchFamily="34" charset="-122"/>
              </a:rPr>
              <a:t>(Arithmetic coding)</a:t>
            </a:r>
            <a:r>
              <a:rPr lang="zh-CN" altLang="en-US" b="0" dirty="0">
                <a:latin typeface="微软雅黑" panose="020B0503020204020204" pitchFamily="34" charset="-122"/>
                <a:ea typeface="微软雅黑" panose="020B0503020204020204" pitchFamily="34" charset="-122"/>
              </a:rPr>
              <a:t>和</a:t>
            </a:r>
            <a:r>
              <a:rPr lang="zh-CN" altLang="en-US" b="0" dirty="0" smtClean="0">
                <a:latin typeface="微软雅黑" panose="020B0503020204020204" pitchFamily="34" charset="-122"/>
                <a:ea typeface="微软雅黑" panose="020B0503020204020204" pitchFamily="34" charset="-122"/>
              </a:rPr>
              <a:t>游程编码</a:t>
            </a:r>
            <a:r>
              <a:rPr lang="en-US" altLang="zh-CN" b="0" dirty="0">
                <a:latin typeface="微软雅黑" panose="020B0503020204020204" pitchFamily="34" charset="-122"/>
                <a:ea typeface="微软雅黑" panose="020B0503020204020204" pitchFamily="34" charset="-122"/>
              </a:rPr>
              <a:t>(</a:t>
            </a:r>
            <a:r>
              <a:rPr lang="en-US" altLang="zh-CN" b="0" dirty="0" err="1">
                <a:latin typeface="微软雅黑" panose="020B0503020204020204" pitchFamily="34" charset="-122"/>
                <a:ea typeface="微软雅黑" panose="020B0503020204020204" pitchFamily="34" charset="-122"/>
              </a:rPr>
              <a:t>Runlength</a:t>
            </a:r>
            <a:r>
              <a:rPr lang="en-US" altLang="zh-CN" b="0" dirty="0">
                <a:latin typeface="微软雅黑" panose="020B0503020204020204" pitchFamily="34" charset="-122"/>
                <a:ea typeface="微软雅黑" panose="020B0503020204020204" pitchFamily="34" charset="-122"/>
              </a:rPr>
              <a:t> coding)</a:t>
            </a:r>
            <a:r>
              <a:rPr lang="zh-CN" altLang="en-US" b="0" dirty="0">
                <a:latin typeface="微软雅黑" panose="020B0503020204020204" pitchFamily="34" charset="-122"/>
                <a:ea typeface="微软雅黑" panose="020B0503020204020204" pitchFamily="34" charset="-122"/>
              </a:rPr>
              <a:t>等</a:t>
            </a:r>
            <a:r>
              <a:rPr lang="zh-CN" altLang="en-US" b="0" dirty="0" smtClean="0">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p:txBody>
      </p:sp>
      <p:sp>
        <p:nvSpPr>
          <p:cNvPr id="8" name="灯片编号占位符 1"/>
          <p:cNvSpPr>
            <a:spLocks noGrp="1"/>
          </p:cNvSpPr>
          <p:nvPr>
            <p:ph type="sldNum" sz="quarter" idx="11"/>
          </p:nvPr>
        </p:nvSpPr>
        <p:spPr>
          <a:xfrm>
            <a:off x="6553200" y="6248400"/>
            <a:ext cx="1905000" cy="457200"/>
          </a:xfrm>
        </p:spPr>
        <p:txBody>
          <a:bodyPr/>
          <a:lstStyle/>
          <a:p>
            <a:fld id="{080877BF-6D31-4E48-B933-90223EB641D9}" type="slidenum">
              <a:rPr lang="en-US" altLang="zh-CN" sz="1400" smtClean="0"/>
              <a:pPr/>
              <a:t>24</a:t>
            </a:fld>
            <a:endParaRPr lang="en-US" altLang="zh-CN" sz="1400" dirty="0"/>
          </a:p>
        </p:txBody>
      </p:sp>
    </p:spTree>
    <p:extLst>
      <p:ext uri="{BB962C8B-B14F-4D97-AF65-F5344CB8AC3E}">
        <p14:creationId xmlns:p14="http://schemas.microsoft.com/office/powerpoint/2010/main" val="153822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395536" y="1353012"/>
            <a:ext cx="8001000" cy="551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1066800" lvl="1">
              <a:lnSpc>
                <a:spcPct val="150000"/>
              </a:lnSpc>
              <a:spcAft>
                <a:spcPts val="1200"/>
              </a:spcAft>
            </a:pPr>
            <a:r>
              <a:rPr lang="zh-CN" altLang="en-US" dirty="0">
                <a:latin typeface="微软雅黑" panose="020B0503020204020204" pitchFamily="34" charset="-122"/>
                <a:ea typeface="微软雅黑" panose="020B0503020204020204" pitchFamily="34" charset="-122"/>
              </a:rPr>
              <a:t>宏块、</a:t>
            </a:r>
            <a:r>
              <a:rPr lang="zh-CN" altLang="en-US" dirty="0" smtClean="0">
                <a:latin typeface="微软雅黑" panose="020B0503020204020204" pitchFamily="34" charset="-122"/>
                <a:ea typeface="微软雅黑" panose="020B0503020204020204" pitchFamily="34" charset="-122"/>
              </a:rPr>
              <a:t>片</a:t>
            </a:r>
            <a:endParaRPr lang="en-US" altLang="zh-CN" dirty="0">
              <a:latin typeface="微软雅黑" panose="020B0503020204020204" pitchFamily="34" charset="-122"/>
              <a:ea typeface="微软雅黑" panose="020B0503020204020204" pitchFamily="34" charset="-122"/>
            </a:endParaRPr>
          </a:p>
          <a:p>
            <a:pPr lvl="1">
              <a:spcBef>
                <a:spcPct val="20000"/>
              </a:spcBef>
            </a:pPr>
            <a:r>
              <a:rPr lang="zh-CN" altLang="en-US" sz="2000" dirty="0" smtClean="0">
                <a:latin typeface="楷体_GB2312" pitchFamily="49" charset="-122"/>
                <a:ea typeface="楷体_GB2312" pitchFamily="49" charset="-122"/>
              </a:rPr>
              <a:t> </a:t>
            </a:r>
            <a:r>
              <a:rPr lang="zh-CN" altLang="en-US" b="0" dirty="0">
                <a:latin typeface="微软雅黑" panose="020B0503020204020204" pitchFamily="34" charset="-122"/>
                <a:ea typeface="微软雅黑" panose="020B0503020204020204" pitchFamily="34" charset="-122"/>
              </a:rPr>
              <a:t>一个编码图像通常划分成若干宏块组成，一个宏块由一个</a:t>
            </a:r>
            <a:r>
              <a:rPr lang="en-US" altLang="zh-CN" b="0" dirty="0">
                <a:latin typeface="微软雅黑" panose="020B0503020204020204" pitchFamily="34" charset="-122"/>
                <a:ea typeface="微软雅黑" panose="020B0503020204020204" pitchFamily="34" charset="-122"/>
              </a:rPr>
              <a:t>16×16</a:t>
            </a:r>
            <a:r>
              <a:rPr lang="zh-CN" altLang="en-US" b="0" dirty="0">
                <a:latin typeface="微软雅黑" panose="020B0503020204020204" pitchFamily="34" charset="-122"/>
                <a:ea typeface="微软雅黑" panose="020B0503020204020204" pitchFamily="34" charset="-122"/>
              </a:rPr>
              <a:t>亮度像素和附加的一个</a:t>
            </a:r>
            <a:r>
              <a:rPr lang="en-US" altLang="zh-CN" b="0" dirty="0">
                <a:latin typeface="微软雅黑" panose="020B0503020204020204" pitchFamily="34" charset="-122"/>
                <a:ea typeface="微软雅黑" panose="020B0503020204020204" pitchFamily="34" charset="-122"/>
              </a:rPr>
              <a:t>8×8 </a:t>
            </a:r>
            <a:r>
              <a:rPr lang="en-US" altLang="zh-CN" b="0" dirty="0" err="1">
                <a:latin typeface="微软雅黑" panose="020B0503020204020204" pitchFamily="34" charset="-122"/>
                <a:ea typeface="微软雅黑" panose="020B0503020204020204" pitchFamily="34" charset="-122"/>
              </a:rPr>
              <a:t>Cb</a:t>
            </a:r>
            <a:r>
              <a:rPr lang="zh-CN" altLang="en-US" b="0" dirty="0">
                <a:latin typeface="微软雅黑" panose="020B0503020204020204" pitchFamily="34" charset="-122"/>
                <a:ea typeface="微软雅黑" panose="020B0503020204020204" pitchFamily="34" charset="-122"/>
              </a:rPr>
              <a:t>和一个</a:t>
            </a:r>
            <a:r>
              <a:rPr lang="en-US" altLang="zh-CN" b="0" dirty="0">
                <a:latin typeface="微软雅黑" panose="020B0503020204020204" pitchFamily="34" charset="-122"/>
                <a:ea typeface="微软雅黑" panose="020B0503020204020204" pitchFamily="34" charset="-122"/>
              </a:rPr>
              <a:t>8×8 Cr</a:t>
            </a:r>
            <a:r>
              <a:rPr lang="zh-CN" altLang="en-US" b="0" dirty="0">
                <a:latin typeface="微软雅黑" panose="020B0503020204020204" pitchFamily="34" charset="-122"/>
                <a:ea typeface="微软雅黑" panose="020B0503020204020204" pitchFamily="34" charset="-122"/>
              </a:rPr>
              <a:t>彩色像素块组成。每个图象中，若干宏块被排列成片的形式。</a:t>
            </a:r>
          </a:p>
          <a:p>
            <a:pPr marL="1066800" lvl="1" indent="-609600">
              <a:spcBef>
                <a:spcPct val="20000"/>
              </a:spcBef>
              <a:buFontTx/>
              <a:buChar char="–"/>
            </a:pPr>
            <a:r>
              <a:rPr lang="en-US" altLang="zh-CN" b="0" dirty="0">
                <a:latin typeface="微软雅黑" panose="020B0503020204020204" pitchFamily="34" charset="-122"/>
                <a:ea typeface="微软雅黑" panose="020B0503020204020204" pitchFamily="34" charset="-122"/>
              </a:rPr>
              <a:t>I</a:t>
            </a:r>
            <a:r>
              <a:rPr lang="zh-CN" altLang="en-US" b="0" dirty="0">
                <a:latin typeface="微软雅黑" panose="020B0503020204020204" pitchFamily="34" charset="-122"/>
                <a:ea typeface="微软雅黑" panose="020B0503020204020204" pitchFamily="34" charset="-122"/>
              </a:rPr>
              <a:t>片只包含</a:t>
            </a:r>
            <a:r>
              <a:rPr lang="en-US" altLang="zh-CN" b="0" dirty="0">
                <a:latin typeface="微软雅黑" panose="020B0503020204020204" pitchFamily="34" charset="-122"/>
                <a:ea typeface="微软雅黑" panose="020B0503020204020204" pitchFamily="34" charset="-122"/>
              </a:rPr>
              <a:t>I</a:t>
            </a:r>
            <a:r>
              <a:rPr lang="zh-CN" altLang="en-US" b="0" dirty="0">
                <a:latin typeface="微软雅黑" panose="020B0503020204020204" pitchFamily="34" charset="-122"/>
                <a:ea typeface="微软雅黑" panose="020B0503020204020204" pitchFamily="34" charset="-122"/>
              </a:rPr>
              <a:t>宏块，</a:t>
            </a:r>
            <a:r>
              <a:rPr lang="en-US" altLang="zh-CN" b="0" dirty="0">
                <a:latin typeface="微软雅黑" panose="020B0503020204020204" pitchFamily="34" charset="-122"/>
                <a:ea typeface="微软雅黑" panose="020B0503020204020204" pitchFamily="34" charset="-122"/>
              </a:rPr>
              <a:t>P</a:t>
            </a:r>
            <a:r>
              <a:rPr lang="zh-CN" altLang="en-US" b="0" dirty="0">
                <a:latin typeface="微软雅黑" panose="020B0503020204020204" pitchFamily="34" charset="-122"/>
                <a:ea typeface="微软雅黑" panose="020B0503020204020204" pitchFamily="34" charset="-122"/>
              </a:rPr>
              <a:t>片可包含</a:t>
            </a:r>
            <a:r>
              <a:rPr lang="en-US" altLang="zh-CN" b="0" dirty="0">
                <a:latin typeface="微软雅黑" panose="020B0503020204020204" pitchFamily="34" charset="-122"/>
                <a:ea typeface="微软雅黑" panose="020B0503020204020204" pitchFamily="34" charset="-122"/>
              </a:rPr>
              <a:t>P</a:t>
            </a:r>
            <a:r>
              <a:rPr lang="zh-CN" altLang="en-US" b="0" dirty="0">
                <a:latin typeface="微软雅黑" panose="020B0503020204020204" pitchFamily="34" charset="-122"/>
                <a:ea typeface="微软雅黑" panose="020B0503020204020204" pitchFamily="34" charset="-122"/>
              </a:rPr>
              <a:t>和</a:t>
            </a:r>
            <a:r>
              <a:rPr lang="en-US" altLang="zh-CN" b="0" dirty="0">
                <a:latin typeface="微软雅黑" panose="020B0503020204020204" pitchFamily="34" charset="-122"/>
                <a:ea typeface="微软雅黑" panose="020B0503020204020204" pitchFamily="34" charset="-122"/>
              </a:rPr>
              <a:t>I</a:t>
            </a:r>
            <a:r>
              <a:rPr lang="zh-CN" altLang="en-US" b="0" dirty="0">
                <a:latin typeface="微软雅黑" panose="020B0503020204020204" pitchFamily="34" charset="-122"/>
                <a:ea typeface="微软雅黑" panose="020B0503020204020204" pitchFamily="34" charset="-122"/>
              </a:rPr>
              <a:t>宏块，而</a:t>
            </a:r>
            <a:r>
              <a:rPr lang="en-US" altLang="zh-CN" b="0" dirty="0">
                <a:latin typeface="微软雅黑" panose="020B0503020204020204" pitchFamily="34" charset="-122"/>
                <a:ea typeface="微软雅黑" panose="020B0503020204020204" pitchFamily="34" charset="-122"/>
              </a:rPr>
              <a:t>B</a:t>
            </a:r>
            <a:r>
              <a:rPr lang="zh-CN" altLang="en-US" b="0" dirty="0">
                <a:latin typeface="微软雅黑" panose="020B0503020204020204" pitchFamily="34" charset="-122"/>
                <a:ea typeface="微软雅黑" panose="020B0503020204020204" pitchFamily="34" charset="-122"/>
              </a:rPr>
              <a:t>片可包含</a:t>
            </a:r>
            <a:r>
              <a:rPr lang="en-US" altLang="zh-CN" b="0" dirty="0">
                <a:latin typeface="微软雅黑" panose="020B0503020204020204" pitchFamily="34" charset="-122"/>
                <a:ea typeface="微软雅黑" panose="020B0503020204020204" pitchFamily="34" charset="-122"/>
              </a:rPr>
              <a:t>B</a:t>
            </a:r>
            <a:r>
              <a:rPr lang="zh-CN" altLang="en-US" b="0" dirty="0">
                <a:latin typeface="微软雅黑" panose="020B0503020204020204" pitchFamily="34" charset="-122"/>
                <a:ea typeface="微软雅黑" panose="020B0503020204020204" pitchFamily="34" charset="-122"/>
              </a:rPr>
              <a:t>和</a:t>
            </a:r>
            <a:r>
              <a:rPr lang="en-US" altLang="zh-CN" b="0" dirty="0">
                <a:latin typeface="微软雅黑" panose="020B0503020204020204" pitchFamily="34" charset="-122"/>
                <a:ea typeface="微软雅黑" panose="020B0503020204020204" pitchFamily="34" charset="-122"/>
              </a:rPr>
              <a:t>I</a:t>
            </a:r>
            <a:r>
              <a:rPr lang="zh-CN" altLang="en-US" b="0" dirty="0">
                <a:latin typeface="微软雅黑" panose="020B0503020204020204" pitchFamily="34" charset="-122"/>
                <a:ea typeface="微软雅黑" panose="020B0503020204020204" pitchFamily="34" charset="-122"/>
              </a:rPr>
              <a:t>宏块。</a:t>
            </a:r>
          </a:p>
          <a:p>
            <a:pPr marL="1066800" lvl="1" indent="-609600">
              <a:spcBef>
                <a:spcPct val="20000"/>
              </a:spcBef>
              <a:buFontTx/>
              <a:buChar char="–"/>
            </a:pPr>
            <a:r>
              <a:rPr lang="en-US" altLang="zh-CN" b="0" dirty="0">
                <a:latin typeface="微软雅黑" panose="020B0503020204020204" pitchFamily="34" charset="-122"/>
                <a:ea typeface="微软雅黑" panose="020B0503020204020204" pitchFamily="34" charset="-122"/>
              </a:rPr>
              <a:t>I</a:t>
            </a:r>
            <a:r>
              <a:rPr lang="zh-CN" altLang="en-US" b="0" dirty="0">
                <a:latin typeface="微软雅黑" panose="020B0503020204020204" pitchFamily="34" charset="-122"/>
                <a:ea typeface="微软雅黑" panose="020B0503020204020204" pitchFamily="34" charset="-122"/>
              </a:rPr>
              <a:t>宏块利用从当前片中已解码的像素作为参考进行帧内预测。</a:t>
            </a:r>
          </a:p>
          <a:p>
            <a:pPr marL="1066800" lvl="1" indent="-609600">
              <a:spcBef>
                <a:spcPct val="20000"/>
              </a:spcBef>
              <a:buFontTx/>
              <a:buChar char="–"/>
            </a:pPr>
            <a:r>
              <a:rPr lang="en-US" altLang="zh-CN" b="0" dirty="0">
                <a:latin typeface="微软雅黑" panose="020B0503020204020204" pitchFamily="34" charset="-122"/>
                <a:ea typeface="微软雅黑" panose="020B0503020204020204" pitchFamily="34" charset="-122"/>
              </a:rPr>
              <a:t>P</a:t>
            </a:r>
            <a:r>
              <a:rPr lang="zh-CN" altLang="en-US" b="0" dirty="0">
                <a:latin typeface="微软雅黑" panose="020B0503020204020204" pitchFamily="34" charset="-122"/>
                <a:ea typeface="微软雅黑" panose="020B0503020204020204" pitchFamily="34" charset="-122"/>
              </a:rPr>
              <a:t>宏块利用前面已编码图象作为参考图象进行帧内</a:t>
            </a:r>
            <a:r>
              <a:rPr lang="zh-CN" altLang="en-US" b="0" dirty="0" smtClean="0">
                <a:latin typeface="微软雅黑" panose="020B0503020204020204" pitchFamily="34" charset="-122"/>
                <a:ea typeface="微软雅黑" panose="020B0503020204020204" pitchFamily="34" charset="-122"/>
              </a:rPr>
              <a:t>预测。</a:t>
            </a:r>
            <a:endParaRPr lang="en-US" altLang="zh-CN" b="0" dirty="0" smtClean="0">
              <a:latin typeface="微软雅黑" panose="020B0503020204020204" pitchFamily="34" charset="-122"/>
              <a:ea typeface="微软雅黑" panose="020B0503020204020204" pitchFamily="34" charset="-122"/>
            </a:endParaRPr>
          </a:p>
          <a:p>
            <a:pPr marL="1066800" lvl="1" indent="-609600">
              <a:spcBef>
                <a:spcPct val="20000"/>
              </a:spcBef>
              <a:buFontTx/>
              <a:buChar char="–"/>
            </a:pPr>
            <a:endParaRPr lang="zh-CN" altLang="en-US" b="0" dirty="0">
              <a:latin typeface="微软雅黑" panose="020B0503020204020204" pitchFamily="34" charset="-122"/>
              <a:ea typeface="微软雅黑" panose="020B0503020204020204" pitchFamily="34" charset="-122"/>
            </a:endParaRPr>
          </a:p>
          <a:p>
            <a:pPr lvl="1">
              <a:spcBef>
                <a:spcPct val="20000"/>
              </a:spcBef>
            </a:pPr>
            <a:r>
              <a:rPr lang="zh-CN" altLang="en-US" b="0" dirty="0">
                <a:latin typeface="微软雅黑" panose="020B0503020204020204" pitchFamily="34" charset="-122"/>
                <a:ea typeface="微软雅黑" panose="020B0503020204020204" pitchFamily="34" charset="-122"/>
              </a:rPr>
              <a:t>一个帧内编码的宏块可进一步作宏块的分割：即</a:t>
            </a:r>
            <a:r>
              <a:rPr lang="en-US" altLang="zh-CN" b="0" dirty="0">
                <a:latin typeface="微软雅黑" panose="020B0503020204020204" pitchFamily="34" charset="-122"/>
                <a:ea typeface="微软雅黑" panose="020B0503020204020204" pitchFamily="34" charset="-122"/>
              </a:rPr>
              <a:t>16×16</a:t>
            </a:r>
            <a:r>
              <a:rPr lang="zh-CN" altLang="en-US" b="0" dirty="0">
                <a:latin typeface="微软雅黑" panose="020B0503020204020204" pitchFamily="34" charset="-122"/>
                <a:ea typeface="微软雅黑" panose="020B0503020204020204" pitchFamily="34" charset="-122"/>
              </a:rPr>
              <a:t>、</a:t>
            </a:r>
            <a:r>
              <a:rPr lang="en-US" altLang="zh-CN" b="0" dirty="0">
                <a:latin typeface="微软雅黑" panose="020B0503020204020204" pitchFamily="34" charset="-122"/>
                <a:ea typeface="微软雅黑" panose="020B0503020204020204" pitchFamily="34" charset="-122"/>
              </a:rPr>
              <a:t>16×8</a:t>
            </a:r>
            <a:r>
              <a:rPr lang="zh-CN" altLang="en-US" b="0" dirty="0">
                <a:latin typeface="微软雅黑" panose="020B0503020204020204" pitchFamily="34" charset="-122"/>
                <a:ea typeface="微软雅黑" panose="020B0503020204020204" pitchFamily="34" charset="-122"/>
              </a:rPr>
              <a:t>、</a:t>
            </a:r>
            <a:r>
              <a:rPr lang="en-US" altLang="zh-CN" b="0" dirty="0">
                <a:latin typeface="微软雅黑" panose="020B0503020204020204" pitchFamily="34" charset="-122"/>
                <a:ea typeface="微软雅黑" panose="020B0503020204020204" pitchFamily="34" charset="-122"/>
              </a:rPr>
              <a:t>8×16</a:t>
            </a:r>
            <a:r>
              <a:rPr lang="zh-CN" altLang="en-US" b="0" dirty="0">
                <a:latin typeface="微软雅黑" panose="020B0503020204020204" pitchFamily="34" charset="-122"/>
                <a:ea typeface="微软雅黑" panose="020B0503020204020204" pitchFamily="34" charset="-122"/>
              </a:rPr>
              <a:t>或</a:t>
            </a:r>
            <a:r>
              <a:rPr lang="en-US" altLang="zh-CN" b="0" dirty="0">
                <a:latin typeface="微软雅黑" panose="020B0503020204020204" pitchFamily="34" charset="-122"/>
                <a:ea typeface="微软雅黑" panose="020B0503020204020204" pitchFamily="34" charset="-122"/>
              </a:rPr>
              <a:t>8×8</a:t>
            </a:r>
            <a:r>
              <a:rPr lang="zh-CN" altLang="en-US" b="0" dirty="0">
                <a:latin typeface="微软雅黑" panose="020B0503020204020204" pitchFamily="34" charset="-122"/>
                <a:ea typeface="微软雅黑" panose="020B0503020204020204" pitchFamily="34" charset="-122"/>
              </a:rPr>
              <a:t>亮度像素块（以及附带的彩色像素）；如果选了</a:t>
            </a:r>
            <a:r>
              <a:rPr lang="en-US" altLang="zh-CN" b="0" dirty="0">
                <a:latin typeface="微软雅黑" panose="020B0503020204020204" pitchFamily="34" charset="-122"/>
                <a:ea typeface="微软雅黑" panose="020B0503020204020204" pitchFamily="34" charset="-122"/>
              </a:rPr>
              <a:t>8×8</a:t>
            </a:r>
            <a:r>
              <a:rPr lang="zh-CN" altLang="en-US" b="0" dirty="0">
                <a:latin typeface="微软雅黑" panose="020B0503020204020204" pitchFamily="34" charset="-122"/>
                <a:ea typeface="微软雅黑" panose="020B0503020204020204" pitchFamily="34" charset="-122"/>
              </a:rPr>
              <a:t>的子宏块，则可再分成各种子宏块的分割，其尺寸为</a:t>
            </a:r>
            <a:r>
              <a:rPr lang="en-US" altLang="zh-CN" b="0" dirty="0">
                <a:latin typeface="微软雅黑" panose="020B0503020204020204" pitchFamily="34" charset="-122"/>
                <a:ea typeface="微软雅黑" panose="020B0503020204020204" pitchFamily="34" charset="-122"/>
              </a:rPr>
              <a:t>8×8</a:t>
            </a:r>
            <a:r>
              <a:rPr lang="zh-CN" altLang="en-US" b="0" dirty="0">
                <a:latin typeface="微软雅黑" panose="020B0503020204020204" pitchFamily="34" charset="-122"/>
                <a:ea typeface="微软雅黑" panose="020B0503020204020204" pitchFamily="34" charset="-122"/>
              </a:rPr>
              <a:t>、</a:t>
            </a:r>
            <a:r>
              <a:rPr lang="en-US" altLang="zh-CN" b="0" dirty="0">
                <a:latin typeface="微软雅黑" panose="020B0503020204020204" pitchFamily="34" charset="-122"/>
                <a:ea typeface="微软雅黑" panose="020B0503020204020204" pitchFamily="34" charset="-122"/>
              </a:rPr>
              <a:t>8×4</a:t>
            </a:r>
            <a:r>
              <a:rPr lang="zh-CN" altLang="en-US" b="0" dirty="0">
                <a:latin typeface="微软雅黑" panose="020B0503020204020204" pitchFamily="34" charset="-122"/>
                <a:ea typeface="微软雅黑" panose="020B0503020204020204" pitchFamily="34" charset="-122"/>
              </a:rPr>
              <a:t>、</a:t>
            </a:r>
            <a:r>
              <a:rPr lang="en-US" altLang="zh-CN" b="0" dirty="0">
                <a:latin typeface="微软雅黑" panose="020B0503020204020204" pitchFamily="34" charset="-122"/>
                <a:ea typeface="微软雅黑" panose="020B0503020204020204" pitchFamily="34" charset="-122"/>
              </a:rPr>
              <a:t>4×8</a:t>
            </a:r>
            <a:r>
              <a:rPr lang="zh-CN" altLang="en-US" b="0" dirty="0">
                <a:latin typeface="微软雅黑" panose="020B0503020204020204" pitchFamily="34" charset="-122"/>
                <a:ea typeface="微软雅黑" panose="020B0503020204020204" pitchFamily="34" charset="-122"/>
              </a:rPr>
              <a:t>或</a:t>
            </a:r>
            <a:r>
              <a:rPr lang="en-US" altLang="zh-CN" b="0" dirty="0">
                <a:latin typeface="微软雅黑" panose="020B0503020204020204" pitchFamily="34" charset="-122"/>
                <a:ea typeface="微软雅黑" panose="020B0503020204020204" pitchFamily="34" charset="-122"/>
              </a:rPr>
              <a:t>4×4</a:t>
            </a:r>
            <a:r>
              <a:rPr lang="zh-CN" altLang="en-US" b="0" dirty="0">
                <a:latin typeface="微软雅黑" panose="020B0503020204020204" pitchFamily="34" charset="-122"/>
                <a:ea typeface="微软雅黑" panose="020B0503020204020204" pitchFamily="34" charset="-122"/>
              </a:rPr>
              <a:t>亮度像素块（以及附带的彩色像素）。</a:t>
            </a:r>
          </a:p>
          <a:p>
            <a:pPr lvl="1">
              <a:spcBef>
                <a:spcPct val="20000"/>
              </a:spcBef>
            </a:pPr>
            <a:r>
              <a:rPr lang="en-US" altLang="zh-CN" b="0" dirty="0">
                <a:latin typeface="微软雅黑" panose="020B0503020204020204" pitchFamily="34" charset="-122"/>
                <a:ea typeface="微软雅黑" panose="020B0503020204020204" pitchFamily="34" charset="-122"/>
              </a:rPr>
              <a:t>B</a:t>
            </a:r>
            <a:r>
              <a:rPr lang="zh-CN" altLang="en-US" b="0" dirty="0">
                <a:latin typeface="微软雅黑" panose="020B0503020204020204" pitchFamily="34" charset="-122"/>
                <a:ea typeface="微软雅黑" panose="020B0503020204020204" pitchFamily="34" charset="-122"/>
              </a:rPr>
              <a:t>宏块则利用双向的参考图象（当前和未来的已编码图象帧）进行帧内预测</a:t>
            </a:r>
            <a:r>
              <a:rPr lang="zh-CN" altLang="en-US" b="0" dirty="0" smtClean="0">
                <a:latin typeface="微软雅黑" panose="020B0503020204020204" pitchFamily="34" charset="-122"/>
                <a:ea typeface="微软雅黑" panose="020B0503020204020204" pitchFamily="34" charset="-122"/>
              </a:rPr>
              <a:t>。</a:t>
            </a:r>
            <a:endParaRPr lang="zh-CN" altLang="en-US" b="0" dirty="0">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288032" y="188640"/>
            <a:ext cx="6876256" cy="666328"/>
          </a:xfrm>
        </p:spPr>
        <p:txBody>
          <a:bodyPr/>
          <a:lstStyle/>
          <a:p>
            <a:pPr algn="l"/>
            <a:r>
              <a:rPr lang="zh-CN" altLang="en-US" sz="3600" b="1" kern="1200" dirty="0" smtClean="0">
                <a:solidFill>
                  <a:srgbClr val="0184B7"/>
                </a:solidFill>
                <a:latin typeface="Arial" pitchFamily="34" charset="0"/>
                <a:ea typeface="宋体" pitchFamily="2" charset="-122"/>
                <a:cs typeface="+mn-cs"/>
              </a:rPr>
              <a:t>图像编码的一些知识（</a:t>
            </a:r>
            <a:r>
              <a:rPr lang="en-US" altLang="zh-CN" sz="3600" b="1" kern="1200" dirty="0" smtClean="0">
                <a:solidFill>
                  <a:srgbClr val="0184B7"/>
                </a:solidFill>
                <a:latin typeface="Arial" pitchFamily="34" charset="0"/>
                <a:ea typeface="宋体" pitchFamily="2" charset="-122"/>
                <a:cs typeface="+mn-cs"/>
              </a:rPr>
              <a:t>H.264</a:t>
            </a:r>
            <a:r>
              <a:rPr lang="zh-CN" altLang="en-US" sz="3600" b="1" kern="1200" dirty="0" smtClean="0">
                <a:solidFill>
                  <a:srgbClr val="0184B7"/>
                </a:solidFill>
                <a:latin typeface="Arial" pitchFamily="34" charset="0"/>
                <a:ea typeface="宋体" pitchFamily="2" charset="-122"/>
                <a:cs typeface="+mn-cs"/>
              </a:rPr>
              <a:t>）</a:t>
            </a:r>
            <a:endParaRPr lang="zh-CN" altLang="en-US" sz="3600" b="1" kern="1200" dirty="0">
              <a:solidFill>
                <a:srgbClr val="0184B7"/>
              </a:solidFill>
              <a:latin typeface="Arial" pitchFamily="34" charset="0"/>
              <a:ea typeface="宋体" pitchFamily="2" charset="-122"/>
              <a:cs typeface="+mn-cs"/>
            </a:endParaRPr>
          </a:p>
        </p:txBody>
      </p:sp>
    </p:spTree>
    <p:extLst>
      <p:ext uri="{BB962C8B-B14F-4D97-AF65-F5344CB8AC3E}">
        <p14:creationId xmlns:p14="http://schemas.microsoft.com/office/powerpoint/2010/main" val="7257254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AutoShape 5" descr="http://imgt0.bdstatic.com/it/u=823379247,539673663&amp;fm=90&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31" name="AutoShape 7" descr="http://imgt0.bdstatic.com/it/u=823379247,539673663&amp;fm=90&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33" name="AutoShape 9" descr="http://imgt0.bdstatic.com/it/u=823379247,539673663&amp;fm=90&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3" name="矩形 2"/>
          <p:cNvSpPr/>
          <p:nvPr/>
        </p:nvSpPr>
        <p:spPr>
          <a:xfrm>
            <a:off x="144111" y="1196752"/>
            <a:ext cx="8728522" cy="6986528"/>
          </a:xfrm>
          <a:prstGeom prst="rect">
            <a:avLst/>
          </a:prstGeom>
        </p:spPr>
        <p:txBody>
          <a:bodyPr wrap="square">
            <a:spAutoFit/>
          </a:bodyPr>
          <a:lstStyle/>
          <a:p>
            <a:pPr indent="450850">
              <a:lnSpc>
                <a:spcPct val="150000"/>
              </a:lnSpc>
              <a:spcAft>
                <a:spcPts val="1200"/>
              </a:spcAft>
            </a:pPr>
            <a:r>
              <a:rPr lang="zh-CN" altLang="zh-CN" dirty="0" smtClean="0">
                <a:latin typeface="微软雅黑" panose="020B0503020204020204" pitchFamily="34" charset="-122"/>
                <a:ea typeface="微软雅黑" panose="020B0503020204020204" pitchFamily="34" charset="-122"/>
              </a:rPr>
              <a:t>几种</a:t>
            </a:r>
            <a:r>
              <a:rPr lang="zh-CN" altLang="zh-CN" dirty="0">
                <a:latin typeface="微软雅黑" panose="020B0503020204020204" pitchFamily="34" charset="-122"/>
                <a:ea typeface="微软雅黑" panose="020B0503020204020204" pitchFamily="34" charset="-122"/>
              </a:rPr>
              <a:t>帧（</a:t>
            </a:r>
            <a:r>
              <a:rPr lang="en-US" altLang="zh-CN" dirty="0">
                <a:latin typeface="微软雅黑" panose="020B0503020204020204" pitchFamily="34" charset="-122"/>
                <a:ea typeface="微软雅黑" panose="020B0503020204020204" pitchFamily="34" charset="-122"/>
              </a:rPr>
              <a:t>I</a:t>
            </a:r>
            <a:r>
              <a:rPr lang="zh-CN" altLang="zh-CN" dirty="0">
                <a:latin typeface="微软雅黑" panose="020B0503020204020204" pitchFamily="34" charset="-122"/>
                <a:ea typeface="微软雅黑" panose="020B0503020204020204" pitchFamily="34" charset="-122"/>
              </a:rPr>
              <a:t>帧，</a:t>
            </a:r>
            <a:r>
              <a:rPr lang="en-US" altLang="zh-CN" dirty="0">
                <a:latin typeface="微软雅黑" panose="020B0503020204020204" pitchFamily="34" charset="-122"/>
                <a:ea typeface="微软雅黑" panose="020B0503020204020204" pitchFamily="34" charset="-122"/>
              </a:rPr>
              <a:t>P</a:t>
            </a:r>
            <a:r>
              <a:rPr lang="zh-CN" altLang="zh-CN" dirty="0">
                <a:latin typeface="微软雅黑" panose="020B0503020204020204" pitchFamily="34" charset="-122"/>
                <a:ea typeface="微软雅黑" panose="020B0503020204020204" pitchFamily="34" charset="-122"/>
              </a:rPr>
              <a:t>帧，</a:t>
            </a:r>
            <a:r>
              <a:rPr lang="en-US" altLang="zh-CN" dirty="0">
                <a:latin typeface="微软雅黑" panose="020B0503020204020204" pitchFamily="34" charset="-122"/>
                <a:ea typeface="微软雅黑" panose="020B0503020204020204" pitchFamily="34" charset="-122"/>
              </a:rPr>
              <a:t>B</a:t>
            </a:r>
            <a:r>
              <a:rPr lang="zh-CN" altLang="zh-CN" dirty="0">
                <a:latin typeface="微软雅黑" panose="020B0503020204020204" pitchFamily="34" charset="-122"/>
                <a:ea typeface="微软雅黑" panose="020B0503020204020204" pitchFamily="34" charset="-122"/>
              </a:rPr>
              <a:t>帧</a:t>
            </a:r>
            <a:r>
              <a:rPr lang="zh-CN" altLang="zh-CN" dirty="0" smtClean="0">
                <a:latin typeface="微软雅黑" panose="020B0503020204020204" pitchFamily="34" charset="-122"/>
                <a:ea typeface="微软雅黑" panose="020B0503020204020204" pitchFamily="34" charset="-122"/>
              </a:rPr>
              <a:t>）</a:t>
            </a:r>
            <a:endParaRPr lang="zh-CN" altLang="zh-CN" dirty="0">
              <a:latin typeface="微软雅黑" panose="020B0503020204020204" pitchFamily="34" charset="-122"/>
              <a:ea typeface="微软雅黑" panose="020B0503020204020204" pitchFamily="34" charset="-122"/>
            </a:endParaRPr>
          </a:p>
          <a:p>
            <a:pPr indent="450850">
              <a:lnSpc>
                <a:spcPct val="150000"/>
              </a:lnSpc>
              <a:spcAft>
                <a:spcPts val="1200"/>
              </a:spcAft>
            </a:pPr>
            <a:r>
              <a:rPr lang="en-US" altLang="zh-CN" b="0" dirty="0" smtClean="0">
                <a:latin typeface="微软雅黑" panose="020B0503020204020204" pitchFamily="34" charset="-122"/>
                <a:ea typeface="微软雅黑" panose="020B0503020204020204" pitchFamily="34" charset="-122"/>
              </a:rPr>
              <a:t>I</a:t>
            </a:r>
            <a:r>
              <a:rPr lang="zh-CN" altLang="zh-CN" b="0" dirty="0">
                <a:latin typeface="微软雅黑" panose="020B0503020204020204" pitchFamily="34" charset="-122"/>
                <a:ea typeface="微软雅黑" panose="020B0503020204020204" pitchFamily="34" charset="-122"/>
              </a:rPr>
              <a:t>帧是帧内编码，不需要运动补偿预测，</a:t>
            </a:r>
            <a:r>
              <a:rPr lang="en-US" altLang="zh-CN" b="0" dirty="0">
                <a:latin typeface="微软雅黑" panose="020B0503020204020204" pitchFamily="34" charset="-122"/>
                <a:ea typeface="微软雅黑" panose="020B0503020204020204" pitchFamily="34" charset="-122"/>
              </a:rPr>
              <a:t>I</a:t>
            </a:r>
            <a:r>
              <a:rPr lang="zh-CN" altLang="zh-CN" b="0" dirty="0">
                <a:latin typeface="微软雅黑" panose="020B0503020204020204" pitchFamily="34" charset="-122"/>
                <a:ea typeface="微软雅黑" panose="020B0503020204020204" pitchFamily="34" charset="-122"/>
              </a:rPr>
              <a:t>帧图像作为进一步预测图像的参考。</a:t>
            </a:r>
            <a:r>
              <a:rPr lang="en-US" altLang="zh-CN" b="0" dirty="0">
                <a:latin typeface="微软雅黑" panose="020B0503020204020204" pitchFamily="34" charset="-122"/>
                <a:ea typeface="微软雅黑" panose="020B0503020204020204" pitchFamily="34" charset="-122"/>
              </a:rPr>
              <a:t>P</a:t>
            </a:r>
            <a:r>
              <a:rPr lang="zh-CN" altLang="zh-CN" b="0" dirty="0">
                <a:latin typeface="微软雅黑" panose="020B0503020204020204" pitchFamily="34" charset="-122"/>
                <a:ea typeface="微软雅黑" panose="020B0503020204020204" pitchFamily="34" charset="-122"/>
              </a:rPr>
              <a:t>帧图像是从参考图像中使用运动补偿预测的帧间编码图（</a:t>
            </a:r>
            <a:r>
              <a:rPr lang="en-US" altLang="zh-CN" b="0" dirty="0">
                <a:latin typeface="微软雅黑" panose="020B0503020204020204" pitchFamily="34" charset="-122"/>
                <a:ea typeface="微软雅黑" panose="020B0503020204020204" pitchFamily="34" charset="-122"/>
              </a:rPr>
              <a:t>P</a:t>
            </a:r>
            <a:r>
              <a:rPr lang="zh-CN" altLang="zh-CN" b="0" dirty="0">
                <a:latin typeface="微软雅黑" panose="020B0503020204020204" pitchFamily="34" charset="-122"/>
                <a:ea typeface="微软雅黑" panose="020B0503020204020204" pitchFamily="34" charset="-122"/>
              </a:rPr>
              <a:t>帧或</a:t>
            </a:r>
            <a:r>
              <a:rPr lang="en-US" altLang="zh-CN" b="0" dirty="0">
                <a:latin typeface="微软雅黑" panose="020B0503020204020204" pitchFamily="34" charset="-122"/>
                <a:ea typeface="微软雅黑" panose="020B0503020204020204" pitchFamily="34" charset="-122"/>
              </a:rPr>
              <a:t>I</a:t>
            </a:r>
            <a:r>
              <a:rPr lang="zh-CN" altLang="zh-CN" b="0" dirty="0">
                <a:latin typeface="微软雅黑" panose="020B0503020204020204" pitchFamily="34" charset="-122"/>
                <a:ea typeface="微软雅黑" panose="020B0503020204020204" pitchFamily="34" charset="-122"/>
              </a:rPr>
              <a:t>帧来预测</a:t>
            </a:r>
            <a:r>
              <a:rPr lang="en-US" altLang="zh-CN" b="0" dirty="0">
                <a:latin typeface="微软雅黑" panose="020B0503020204020204" pitchFamily="34" charset="-122"/>
                <a:ea typeface="微软雅黑" panose="020B0503020204020204" pitchFamily="34" charset="-122"/>
              </a:rPr>
              <a:t>P</a:t>
            </a:r>
            <a:r>
              <a:rPr lang="zh-CN" altLang="zh-CN" b="0" dirty="0">
                <a:latin typeface="微软雅黑" panose="020B0503020204020204" pitchFamily="34" charset="-122"/>
                <a:ea typeface="微软雅黑" panose="020B0503020204020204" pitchFamily="34" charset="-122"/>
              </a:rPr>
              <a:t>帧），因此</a:t>
            </a:r>
            <a:r>
              <a:rPr lang="en-US" altLang="zh-CN" b="0" dirty="0">
                <a:latin typeface="微软雅黑" panose="020B0503020204020204" pitchFamily="34" charset="-122"/>
                <a:ea typeface="微软雅黑" panose="020B0503020204020204" pitchFamily="34" charset="-122"/>
              </a:rPr>
              <a:t>P</a:t>
            </a:r>
            <a:r>
              <a:rPr lang="zh-CN" altLang="zh-CN" b="0" dirty="0">
                <a:latin typeface="微软雅黑" panose="020B0503020204020204" pitchFamily="34" charset="-122"/>
                <a:ea typeface="微软雅黑" panose="020B0503020204020204" pitchFamily="34" charset="-122"/>
              </a:rPr>
              <a:t>帧采用前向预测方法，</a:t>
            </a:r>
            <a:r>
              <a:rPr lang="en-US" altLang="zh-CN" b="0" dirty="0">
                <a:latin typeface="微软雅黑" panose="020B0503020204020204" pitchFamily="34" charset="-122"/>
                <a:ea typeface="微软雅黑" panose="020B0503020204020204" pitchFamily="34" charset="-122"/>
              </a:rPr>
              <a:t>P</a:t>
            </a:r>
            <a:r>
              <a:rPr lang="zh-CN" altLang="zh-CN" b="0" dirty="0">
                <a:latin typeface="微软雅黑" panose="020B0503020204020204" pitchFamily="34" charset="-122"/>
                <a:ea typeface="微软雅黑" panose="020B0503020204020204" pitchFamily="34" charset="-122"/>
              </a:rPr>
              <a:t>帧本身可以作为将来预测的参考图像（</a:t>
            </a:r>
            <a:r>
              <a:rPr lang="en-US" altLang="zh-CN" b="0" dirty="0">
                <a:latin typeface="微软雅黑" panose="020B0503020204020204" pitchFamily="34" charset="-122"/>
                <a:ea typeface="微软雅黑" panose="020B0503020204020204" pitchFamily="34" charset="-122"/>
              </a:rPr>
              <a:t>P</a:t>
            </a:r>
            <a:r>
              <a:rPr lang="zh-CN" altLang="zh-CN" b="0" dirty="0">
                <a:latin typeface="微软雅黑" panose="020B0503020204020204" pitchFamily="34" charset="-122"/>
                <a:ea typeface="微软雅黑" panose="020B0503020204020204" pitchFamily="34" charset="-122"/>
              </a:rPr>
              <a:t>帧或</a:t>
            </a:r>
            <a:r>
              <a:rPr lang="en-US" altLang="zh-CN" b="0" dirty="0">
                <a:latin typeface="微软雅黑" panose="020B0503020204020204" pitchFamily="34" charset="-122"/>
                <a:ea typeface="微软雅黑" panose="020B0503020204020204" pitchFamily="34" charset="-122"/>
              </a:rPr>
              <a:t>B</a:t>
            </a:r>
            <a:r>
              <a:rPr lang="zh-CN" altLang="zh-CN" b="0" dirty="0">
                <a:latin typeface="微软雅黑" panose="020B0503020204020204" pitchFamily="34" charset="-122"/>
                <a:ea typeface="微软雅黑" panose="020B0503020204020204" pitchFamily="34" charset="-122"/>
              </a:rPr>
              <a:t>帧）。</a:t>
            </a:r>
            <a:r>
              <a:rPr lang="en-US" altLang="zh-CN" b="0" dirty="0">
                <a:latin typeface="微软雅黑" panose="020B0503020204020204" pitchFamily="34" charset="-122"/>
                <a:ea typeface="微软雅黑" panose="020B0503020204020204" pitchFamily="34" charset="-122"/>
              </a:rPr>
              <a:t>B</a:t>
            </a:r>
            <a:r>
              <a:rPr lang="zh-CN" altLang="zh-CN" b="0" dirty="0">
                <a:latin typeface="微软雅黑" panose="020B0503020204020204" pitchFamily="34" charset="-122"/>
                <a:ea typeface="微软雅黑" panose="020B0503020204020204" pitchFamily="34" charset="-122"/>
              </a:rPr>
              <a:t>帧是帧间编码图，使用两个参考图像进行运动补偿和预测：在当前</a:t>
            </a:r>
            <a:r>
              <a:rPr lang="en-US" altLang="zh-CN" b="0" dirty="0">
                <a:latin typeface="微软雅黑" panose="020B0503020204020204" pitchFamily="34" charset="-122"/>
                <a:ea typeface="微软雅黑" panose="020B0503020204020204" pitchFamily="34" charset="-122"/>
              </a:rPr>
              <a:t>B</a:t>
            </a:r>
            <a:r>
              <a:rPr lang="zh-CN" altLang="zh-CN" b="0" dirty="0">
                <a:latin typeface="微软雅黑" panose="020B0503020204020204" pitchFamily="34" charset="-122"/>
                <a:ea typeface="微软雅黑" panose="020B0503020204020204" pitchFamily="34" charset="-122"/>
              </a:rPr>
              <a:t>帧前面或后面的</a:t>
            </a:r>
            <a:r>
              <a:rPr lang="en-US" altLang="zh-CN" b="0" dirty="0">
                <a:latin typeface="微软雅黑" panose="020B0503020204020204" pitchFamily="34" charset="-122"/>
                <a:ea typeface="微软雅黑" panose="020B0503020204020204" pitchFamily="34" charset="-122"/>
              </a:rPr>
              <a:t>P</a:t>
            </a:r>
            <a:r>
              <a:rPr lang="zh-CN" altLang="zh-CN" b="0" dirty="0">
                <a:latin typeface="微软雅黑" panose="020B0503020204020204" pitchFamily="34" charset="-122"/>
                <a:ea typeface="微软雅黑" panose="020B0503020204020204" pitchFamily="34" charset="-122"/>
              </a:rPr>
              <a:t>帧和</a:t>
            </a:r>
            <a:r>
              <a:rPr lang="en-US" altLang="zh-CN" b="0" dirty="0">
                <a:latin typeface="微软雅黑" panose="020B0503020204020204" pitchFamily="34" charset="-122"/>
                <a:ea typeface="微软雅黑" panose="020B0503020204020204" pitchFamily="34" charset="-122"/>
              </a:rPr>
              <a:t>/</a:t>
            </a:r>
            <a:r>
              <a:rPr lang="zh-CN" altLang="zh-CN" b="0" dirty="0">
                <a:latin typeface="微软雅黑" panose="020B0503020204020204" pitchFamily="34" charset="-122"/>
                <a:ea typeface="微软雅黑" panose="020B0503020204020204" pitchFamily="34" charset="-122"/>
              </a:rPr>
              <a:t>或</a:t>
            </a:r>
            <a:r>
              <a:rPr lang="en-US" altLang="zh-CN" b="0" dirty="0">
                <a:latin typeface="微软雅黑" panose="020B0503020204020204" pitchFamily="34" charset="-122"/>
                <a:ea typeface="微软雅黑" panose="020B0503020204020204" pitchFamily="34" charset="-122"/>
              </a:rPr>
              <a:t>I</a:t>
            </a:r>
            <a:r>
              <a:rPr lang="zh-CN" altLang="zh-CN" b="0" dirty="0">
                <a:latin typeface="微软雅黑" panose="020B0503020204020204" pitchFamily="34" charset="-122"/>
                <a:ea typeface="微软雅黑" panose="020B0503020204020204" pitchFamily="34" charset="-122"/>
              </a:rPr>
              <a:t>帧</a:t>
            </a:r>
            <a:r>
              <a:rPr lang="zh-CN" altLang="zh-CN" b="0" dirty="0" smtClean="0">
                <a:latin typeface="微软雅黑" panose="020B0503020204020204" pitchFamily="34" charset="-122"/>
                <a:ea typeface="微软雅黑" panose="020B0503020204020204" pitchFamily="34" charset="-122"/>
              </a:rPr>
              <a:t>。</a:t>
            </a:r>
            <a:endParaRPr lang="en-US" altLang="zh-CN" b="0" dirty="0" smtClean="0">
              <a:latin typeface="微软雅黑" panose="020B0503020204020204" pitchFamily="34" charset="-122"/>
              <a:ea typeface="微软雅黑" panose="020B0503020204020204" pitchFamily="34" charset="-122"/>
            </a:endParaRPr>
          </a:p>
          <a:p>
            <a:pPr indent="450850">
              <a:lnSpc>
                <a:spcPct val="150000"/>
              </a:lnSpc>
              <a:spcAft>
                <a:spcPts val="1200"/>
              </a:spcAft>
            </a:pPr>
            <a:r>
              <a:rPr lang="en-US" altLang="zh-CN" b="0" dirty="0" smtClean="0">
                <a:latin typeface="微软雅黑" panose="020B0503020204020204" pitchFamily="34" charset="-122"/>
                <a:ea typeface="微软雅黑" panose="020B0503020204020204" pitchFamily="34" charset="-122"/>
              </a:rPr>
              <a:t>(</a:t>
            </a:r>
            <a:r>
              <a:rPr lang="zh-CN" altLang="zh-CN" b="0" dirty="0" smtClean="0">
                <a:latin typeface="微软雅黑" panose="020B0503020204020204" pitchFamily="34" charset="-122"/>
                <a:ea typeface="微软雅黑" panose="020B0503020204020204" pitchFamily="34" charset="-122"/>
              </a:rPr>
              <a:t>一</a:t>
            </a:r>
            <a:r>
              <a:rPr lang="zh-CN" altLang="zh-CN" b="0" dirty="0">
                <a:latin typeface="微软雅黑" panose="020B0503020204020204" pitchFamily="34" charset="-122"/>
                <a:ea typeface="微软雅黑" panose="020B0503020204020204" pitchFamily="34" charset="-122"/>
              </a:rPr>
              <a:t>个编码图像通常划分为若干块组成，一个宏块由一个</a:t>
            </a:r>
            <a:r>
              <a:rPr lang="en-US" altLang="zh-CN" b="0" dirty="0">
                <a:latin typeface="微软雅黑" panose="020B0503020204020204" pitchFamily="34" charset="-122"/>
                <a:ea typeface="微软雅黑" panose="020B0503020204020204" pitchFamily="34" charset="-122"/>
              </a:rPr>
              <a:t>16*16</a:t>
            </a:r>
            <a:r>
              <a:rPr lang="zh-CN" altLang="zh-CN" b="0" dirty="0">
                <a:latin typeface="微软雅黑" panose="020B0503020204020204" pitchFamily="34" charset="-122"/>
                <a:ea typeface="微软雅黑" panose="020B0503020204020204" pitchFamily="34" charset="-122"/>
              </a:rPr>
              <a:t>亮度像素和附加的一个</a:t>
            </a:r>
            <a:r>
              <a:rPr lang="en-US" altLang="zh-CN" b="0" dirty="0">
                <a:latin typeface="微软雅黑" panose="020B0503020204020204" pitchFamily="34" charset="-122"/>
                <a:ea typeface="微软雅黑" panose="020B0503020204020204" pitchFamily="34" charset="-122"/>
              </a:rPr>
              <a:t>8*8Cb</a:t>
            </a:r>
            <a:r>
              <a:rPr lang="zh-CN" altLang="zh-CN" b="0" dirty="0">
                <a:latin typeface="微软雅黑" panose="020B0503020204020204" pitchFamily="34" charset="-122"/>
                <a:ea typeface="微软雅黑" panose="020B0503020204020204" pitchFamily="34" charset="-122"/>
              </a:rPr>
              <a:t>和一个</a:t>
            </a:r>
            <a:r>
              <a:rPr lang="en-US" altLang="zh-CN" b="0" dirty="0">
                <a:latin typeface="微软雅黑" panose="020B0503020204020204" pitchFamily="34" charset="-122"/>
                <a:ea typeface="微软雅黑" panose="020B0503020204020204" pitchFamily="34" charset="-122"/>
              </a:rPr>
              <a:t>8*8Cr</a:t>
            </a:r>
            <a:r>
              <a:rPr lang="zh-CN" altLang="zh-CN" b="0" dirty="0">
                <a:latin typeface="微软雅黑" panose="020B0503020204020204" pitchFamily="34" charset="-122"/>
                <a:ea typeface="微软雅黑" panose="020B0503020204020204" pitchFamily="34" charset="-122"/>
              </a:rPr>
              <a:t>彩色像素块组成。每个图像中，若干宏块被排列成片的形式。</a:t>
            </a:r>
            <a:r>
              <a:rPr lang="en-US" altLang="zh-CN" b="0" dirty="0">
                <a:latin typeface="微软雅黑" panose="020B0503020204020204" pitchFamily="34" charset="-122"/>
                <a:ea typeface="微软雅黑" panose="020B0503020204020204" pitchFamily="34" charset="-122"/>
              </a:rPr>
              <a:t>I</a:t>
            </a:r>
            <a:r>
              <a:rPr lang="zh-CN" altLang="zh-CN" b="0" dirty="0">
                <a:latin typeface="微软雅黑" panose="020B0503020204020204" pitchFamily="34" charset="-122"/>
                <a:ea typeface="微软雅黑" panose="020B0503020204020204" pitchFamily="34" charset="-122"/>
              </a:rPr>
              <a:t>片只包含</a:t>
            </a:r>
            <a:r>
              <a:rPr lang="en-US" altLang="zh-CN" b="0" dirty="0">
                <a:latin typeface="微软雅黑" panose="020B0503020204020204" pitchFamily="34" charset="-122"/>
                <a:ea typeface="微软雅黑" panose="020B0503020204020204" pitchFamily="34" charset="-122"/>
              </a:rPr>
              <a:t>I</a:t>
            </a:r>
            <a:r>
              <a:rPr lang="zh-CN" altLang="zh-CN" b="0" dirty="0">
                <a:latin typeface="微软雅黑" panose="020B0503020204020204" pitchFamily="34" charset="-122"/>
                <a:ea typeface="微软雅黑" panose="020B0503020204020204" pitchFamily="34" charset="-122"/>
              </a:rPr>
              <a:t>宏块</a:t>
            </a:r>
            <a:r>
              <a:rPr lang="en-US" altLang="zh-CN" b="0" dirty="0">
                <a:latin typeface="微软雅黑" panose="020B0503020204020204" pitchFamily="34" charset="-122"/>
                <a:ea typeface="微软雅黑" panose="020B0503020204020204" pitchFamily="34" charset="-122"/>
              </a:rPr>
              <a:t>,P</a:t>
            </a:r>
            <a:r>
              <a:rPr lang="zh-CN" altLang="zh-CN" b="0" dirty="0">
                <a:latin typeface="微软雅黑" panose="020B0503020204020204" pitchFamily="34" charset="-122"/>
                <a:ea typeface="微软雅黑" panose="020B0503020204020204" pitchFamily="34" charset="-122"/>
              </a:rPr>
              <a:t>片可包含</a:t>
            </a:r>
            <a:r>
              <a:rPr lang="en-US" altLang="zh-CN" b="0" dirty="0">
                <a:latin typeface="微软雅黑" panose="020B0503020204020204" pitchFamily="34" charset="-122"/>
                <a:ea typeface="微软雅黑" panose="020B0503020204020204" pitchFamily="34" charset="-122"/>
              </a:rPr>
              <a:t>P</a:t>
            </a:r>
            <a:r>
              <a:rPr lang="zh-CN" altLang="zh-CN" b="0" dirty="0">
                <a:latin typeface="微软雅黑" panose="020B0503020204020204" pitchFamily="34" charset="-122"/>
                <a:ea typeface="微软雅黑" panose="020B0503020204020204" pitchFamily="34" charset="-122"/>
              </a:rPr>
              <a:t>和</a:t>
            </a:r>
            <a:r>
              <a:rPr lang="en-US" altLang="zh-CN" b="0" dirty="0">
                <a:latin typeface="微软雅黑" panose="020B0503020204020204" pitchFamily="34" charset="-122"/>
                <a:ea typeface="微软雅黑" panose="020B0503020204020204" pitchFamily="34" charset="-122"/>
              </a:rPr>
              <a:t>I</a:t>
            </a:r>
            <a:r>
              <a:rPr lang="zh-CN" altLang="zh-CN" b="0" dirty="0">
                <a:latin typeface="微软雅黑" panose="020B0503020204020204" pitchFamily="34" charset="-122"/>
                <a:ea typeface="微软雅黑" panose="020B0503020204020204" pitchFamily="34" charset="-122"/>
              </a:rPr>
              <a:t>宏块，而</a:t>
            </a:r>
            <a:r>
              <a:rPr lang="en-US" altLang="zh-CN" b="0" dirty="0">
                <a:latin typeface="微软雅黑" panose="020B0503020204020204" pitchFamily="34" charset="-122"/>
                <a:ea typeface="微软雅黑" panose="020B0503020204020204" pitchFamily="34" charset="-122"/>
              </a:rPr>
              <a:t>B</a:t>
            </a:r>
            <a:r>
              <a:rPr lang="zh-CN" altLang="zh-CN" b="0" dirty="0">
                <a:latin typeface="微软雅黑" panose="020B0503020204020204" pitchFamily="34" charset="-122"/>
                <a:ea typeface="微软雅黑" panose="020B0503020204020204" pitchFamily="34" charset="-122"/>
              </a:rPr>
              <a:t>片可包含</a:t>
            </a:r>
            <a:r>
              <a:rPr lang="en-US" altLang="zh-CN" b="0" dirty="0">
                <a:latin typeface="微软雅黑" panose="020B0503020204020204" pitchFamily="34" charset="-122"/>
                <a:ea typeface="微软雅黑" panose="020B0503020204020204" pitchFamily="34" charset="-122"/>
              </a:rPr>
              <a:t>B</a:t>
            </a:r>
            <a:r>
              <a:rPr lang="zh-CN" altLang="zh-CN" b="0" dirty="0">
                <a:latin typeface="微软雅黑" panose="020B0503020204020204" pitchFamily="34" charset="-122"/>
                <a:ea typeface="微软雅黑" panose="020B0503020204020204" pitchFamily="34" charset="-122"/>
              </a:rPr>
              <a:t>和</a:t>
            </a:r>
            <a:r>
              <a:rPr lang="en-US" altLang="zh-CN" b="0" dirty="0">
                <a:latin typeface="微软雅黑" panose="020B0503020204020204" pitchFamily="34" charset="-122"/>
                <a:ea typeface="微软雅黑" panose="020B0503020204020204" pitchFamily="34" charset="-122"/>
              </a:rPr>
              <a:t>I</a:t>
            </a:r>
            <a:r>
              <a:rPr lang="zh-CN" altLang="zh-CN" b="0" dirty="0">
                <a:latin typeface="微软雅黑" panose="020B0503020204020204" pitchFamily="34" charset="-122"/>
                <a:ea typeface="微软雅黑" panose="020B0503020204020204" pitchFamily="34" charset="-122"/>
              </a:rPr>
              <a:t>宏块</a:t>
            </a:r>
            <a:r>
              <a:rPr lang="zh-CN" altLang="zh-CN" b="0" dirty="0" smtClean="0">
                <a:latin typeface="微软雅黑" panose="020B0503020204020204" pitchFamily="34" charset="-122"/>
                <a:ea typeface="微软雅黑" panose="020B0503020204020204" pitchFamily="34" charset="-122"/>
              </a:rPr>
              <a:t>。</a:t>
            </a:r>
            <a:r>
              <a:rPr lang="en-US" altLang="zh-CN" b="0" dirty="0" smtClean="0">
                <a:latin typeface="微软雅黑" panose="020B0503020204020204" pitchFamily="34" charset="-122"/>
                <a:ea typeface="微软雅黑" panose="020B0503020204020204" pitchFamily="34" charset="-122"/>
              </a:rPr>
              <a:t>)</a:t>
            </a:r>
            <a:endParaRPr lang="zh-CN" altLang="zh-CN" b="0" dirty="0">
              <a:latin typeface="微软雅黑" panose="020B0503020204020204" pitchFamily="34" charset="-122"/>
              <a:ea typeface="微软雅黑" panose="020B0503020204020204" pitchFamily="34" charset="-122"/>
            </a:endParaRPr>
          </a:p>
          <a:p>
            <a:pPr indent="450850">
              <a:lnSpc>
                <a:spcPct val="150000"/>
              </a:lnSpc>
              <a:spcAft>
                <a:spcPts val="1200"/>
              </a:spcAft>
            </a:pPr>
            <a:endParaRPr lang="zh-CN" altLang="en-US" b="0" dirty="0">
              <a:latin typeface="微软雅黑" panose="020B0503020204020204" pitchFamily="34" charset="-122"/>
              <a:ea typeface="微软雅黑" panose="020B0503020204020204" pitchFamily="34" charset="-122"/>
            </a:endParaRPr>
          </a:p>
          <a:p>
            <a:pPr indent="450850">
              <a:lnSpc>
                <a:spcPct val="150000"/>
              </a:lnSpc>
              <a:spcAft>
                <a:spcPts val="1200"/>
              </a:spcAft>
            </a:pPr>
            <a:endParaRPr lang="en-US" altLang="zh-CN" b="0" dirty="0">
              <a:latin typeface="微软雅黑" panose="020B0503020204020204" pitchFamily="34" charset="-122"/>
              <a:ea typeface="微软雅黑" panose="020B0503020204020204" pitchFamily="34" charset="-122"/>
            </a:endParaRPr>
          </a:p>
          <a:p>
            <a:pPr indent="450850">
              <a:lnSpc>
                <a:spcPct val="150000"/>
              </a:lnSpc>
              <a:spcAft>
                <a:spcPts val="1200"/>
              </a:spcAft>
            </a:pPr>
            <a:endParaRPr lang="en-US" altLang="zh-CN" dirty="0">
              <a:latin typeface="微软雅黑" panose="020B0503020204020204" pitchFamily="34" charset="-122"/>
              <a:ea typeface="微软雅黑" panose="020B0503020204020204" pitchFamily="34" charset="-122"/>
            </a:endParaRPr>
          </a:p>
          <a:p>
            <a:pPr indent="450850">
              <a:lnSpc>
                <a:spcPct val="150000"/>
              </a:lnSpc>
              <a:spcAft>
                <a:spcPts val="1200"/>
              </a:spcAft>
            </a:pPr>
            <a:endParaRPr lang="en-US" altLang="zh-CN" b="0" dirty="0">
              <a:latin typeface="微软雅黑" panose="020B0503020204020204" pitchFamily="34" charset="-122"/>
              <a:ea typeface="微软雅黑" panose="020B0503020204020204" pitchFamily="34" charset="-122"/>
            </a:endParaRPr>
          </a:p>
          <a:p>
            <a:pPr indent="450850">
              <a:lnSpc>
                <a:spcPct val="150000"/>
              </a:lnSpc>
              <a:spcAft>
                <a:spcPts val="1200"/>
              </a:spcAft>
            </a:pPr>
            <a:endParaRPr lang="zh-CN" altLang="en-US" dirty="0">
              <a:latin typeface="微软雅黑" panose="020B0503020204020204" pitchFamily="34" charset="-122"/>
              <a:ea typeface="微软雅黑" panose="020B0503020204020204" pitchFamily="34" charset="-122"/>
            </a:endParaRPr>
          </a:p>
        </p:txBody>
      </p:sp>
      <p:sp>
        <p:nvSpPr>
          <p:cNvPr id="8" name="灯片编号占位符 1"/>
          <p:cNvSpPr>
            <a:spLocks noGrp="1"/>
          </p:cNvSpPr>
          <p:nvPr>
            <p:ph type="sldNum" sz="quarter" idx="11"/>
          </p:nvPr>
        </p:nvSpPr>
        <p:spPr>
          <a:xfrm>
            <a:off x="6553200" y="6248400"/>
            <a:ext cx="1905000" cy="457200"/>
          </a:xfrm>
        </p:spPr>
        <p:txBody>
          <a:bodyPr/>
          <a:lstStyle/>
          <a:p>
            <a:fld id="{080877BF-6D31-4E48-B933-90223EB641D9}" type="slidenum">
              <a:rPr lang="en-US" altLang="zh-CN" sz="1400" smtClean="0"/>
              <a:pPr/>
              <a:t>26</a:t>
            </a:fld>
            <a:endParaRPr lang="en-US" altLang="zh-CN" sz="1400" dirty="0"/>
          </a:p>
        </p:txBody>
      </p:sp>
      <p:sp>
        <p:nvSpPr>
          <p:cNvPr id="9" name="标题 1"/>
          <p:cNvSpPr>
            <a:spLocks noGrp="1"/>
          </p:cNvSpPr>
          <p:nvPr>
            <p:ph type="title"/>
          </p:nvPr>
        </p:nvSpPr>
        <p:spPr>
          <a:xfrm>
            <a:off x="288032" y="188640"/>
            <a:ext cx="6876256" cy="666328"/>
          </a:xfrm>
        </p:spPr>
        <p:txBody>
          <a:bodyPr/>
          <a:lstStyle/>
          <a:p>
            <a:pPr algn="l"/>
            <a:r>
              <a:rPr lang="zh-CN" altLang="en-US" sz="3600" b="1" kern="1200" dirty="0" smtClean="0">
                <a:solidFill>
                  <a:srgbClr val="0184B7"/>
                </a:solidFill>
                <a:latin typeface="Arial" pitchFamily="34" charset="0"/>
                <a:ea typeface="宋体" pitchFamily="2" charset="-122"/>
                <a:cs typeface="+mn-cs"/>
              </a:rPr>
              <a:t>图像编码的一些知识（</a:t>
            </a:r>
            <a:r>
              <a:rPr lang="en-US" altLang="zh-CN" sz="3600" b="1" kern="1200" dirty="0" smtClean="0">
                <a:solidFill>
                  <a:srgbClr val="0184B7"/>
                </a:solidFill>
                <a:latin typeface="Arial" pitchFamily="34" charset="0"/>
                <a:ea typeface="宋体" pitchFamily="2" charset="-122"/>
                <a:cs typeface="+mn-cs"/>
              </a:rPr>
              <a:t>H.264</a:t>
            </a:r>
            <a:r>
              <a:rPr lang="zh-CN" altLang="en-US" sz="3600" b="1" kern="1200" dirty="0" smtClean="0">
                <a:solidFill>
                  <a:srgbClr val="0184B7"/>
                </a:solidFill>
                <a:latin typeface="Arial" pitchFamily="34" charset="0"/>
                <a:ea typeface="宋体" pitchFamily="2" charset="-122"/>
                <a:cs typeface="+mn-cs"/>
              </a:rPr>
              <a:t>）</a:t>
            </a:r>
            <a:endParaRPr lang="zh-CN" altLang="en-US" sz="3600" b="1" kern="1200" dirty="0">
              <a:solidFill>
                <a:srgbClr val="0184B7"/>
              </a:solidFill>
              <a:latin typeface="Arial" pitchFamily="34" charset="0"/>
              <a:ea typeface="宋体" pitchFamily="2" charset="-122"/>
              <a:cs typeface="+mn-cs"/>
            </a:endParaRPr>
          </a:p>
        </p:txBody>
      </p:sp>
    </p:spTree>
    <p:extLst>
      <p:ext uri="{BB962C8B-B14F-4D97-AF65-F5344CB8AC3E}">
        <p14:creationId xmlns:p14="http://schemas.microsoft.com/office/powerpoint/2010/main" val="1341044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ChangeArrowheads="1"/>
          </p:cNvSpPr>
          <p:nvPr/>
        </p:nvSpPr>
        <p:spPr bwMode="auto">
          <a:xfrm>
            <a:off x="533400" y="914400"/>
            <a:ext cx="8001000" cy="551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1066800" lvl="1" indent="-685800">
              <a:lnSpc>
                <a:spcPct val="150000"/>
              </a:lnSpc>
              <a:spcAft>
                <a:spcPts val="1200"/>
              </a:spcAft>
            </a:pPr>
            <a:r>
              <a:rPr lang="zh-CN" altLang="en-US" dirty="0">
                <a:latin typeface="微软雅黑" panose="020B0503020204020204" pitchFamily="34" charset="-122"/>
                <a:ea typeface="微软雅黑" panose="020B0503020204020204" pitchFamily="34" charset="-122"/>
              </a:rPr>
              <a:t>档次和级 </a:t>
            </a:r>
          </a:p>
          <a:p>
            <a:pPr lvl="1">
              <a:spcBef>
                <a:spcPct val="20000"/>
              </a:spcBef>
            </a:pPr>
            <a:r>
              <a:rPr lang="en-US" altLang="zh-CN" b="0" dirty="0">
                <a:latin typeface="微软雅黑" panose="020B0503020204020204" pitchFamily="34" charset="-122"/>
                <a:ea typeface="微软雅黑" panose="020B0503020204020204" pitchFamily="34" charset="-122"/>
              </a:rPr>
              <a:t>H.264</a:t>
            </a:r>
            <a:r>
              <a:rPr lang="zh-CN" altLang="en-US" b="0" dirty="0">
                <a:latin typeface="微软雅黑" panose="020B0503020204020204" pitchFamily="34" charset="-122"/>
                <a:ea typeface="微软雅黑" panose="020B0503020204020204" pitchFamily="34" charset="-122"/>
              </a:rPr>
              <a:t>规定了三种档次，每个档次支持一组特定的编码功能，并支持一类特定的应用。</a:t>
            </a:r>
          </a:p>
          <a:p>
            <a:pPr marL="1066800" lvl="1" indent="-609600">
              <a:spcBef>
                <a:spcPct val="20000"/>
              </a:spcBef>
              <a:buFontTx/>
              <a:buChar char="–"/>
            </a:pPr>
            <a:r>
              <a:rPr lang="zh-CN" altLang="en-US" b="0" dirty="0" smtClean="0">
                <a:latin typeface="微软雅黑" panose="020B0503020204020204" pitchFamily="34" charset="-122"/>
                <a:ea typeface="微软雅黑" panose="020B0503020204020204" pitchFamily="34" charset="-122"/>
              </a:rPr>
              <a:t>基本</a:t>
            </a:r>
            <a:r>
              <a:rPr lang="zh-CN" altLang="en-US" b="0" dirty="0">
                <a:latin typeface="微软雅黑" panose="020B0503020204020204" pitchFamily="34" charset="-122"/>
                <a:ea typeface="微软雅黑" panose="020B0503020204020204" pitchFamily="34" charset="-122"/>
              </a:rPr>
              <a:t>档次：利用</a:t>
            </a:r>
            <a:r>
              <a:rPr lang="en-US" altLang="zh-CN" b="0" dirty="0">
                <a:latin typeface="微软雅黑" panose="020B0503020204020204" pitchFamily="34" charset="-122"/>
                <a:ea typeface="微软雅黑" panose="020B0503020204020204" pitchFamily="34" charset="-122"/>
              </a:rPr>
              <a:t>I</a:t>
            </a:r>
            <a:r>
              <a:rPr lang="zh-CN" altLang="en-US" b="0" dirty="0">
                <a:latin typeface="微软雅黑" panose="020B0503020204020204" pitchFamily="34" charset="-122"/>
                <a:ea typeface="微软雅黑" panose="020B0503020204020204" pitchFamily="34" charset="-122"/>
              </a:rPr>
              <a:t>片和</a:t>
            </a:r>
            <a:r>
              <a:rPr lang="en-US" altLang="zh-CN" b="0" dirty="0">
                <a:latin typeface="微软雅黑" panose="020B0503020204020204" pitchFamily="34" charset="-122"/>
                <a:ea typeface="微软雅黑" panose="020B0503020204020204" pitchFamily="34" charset="-122"/>
              </a:rPr>
              <a:t>P</a:t>
            </a:r>
            <a:r>
              <a:rPr lang="zh-CN" altLang="en-US" b="0" dirty="0">
                <a:latin typeface="微软雅黑" panose="020B0503020204020204" pitchFamily="34" charset="-122"/>
                <a:ea typeface="微软雅黑" panose="020B0503020204020204" pitchFamily="34" charset="-122"/>
              </a:rPr>
              <a:t>片支持帧内和帧间编码，支持利用基于上下文的自适应的变长编码进行的熵编码（</a:t>
            </a:r>
            <a:r>
              <a:rPr lang="en-US" altLang="zh-CN" b="0" dirty="0">
                <a:latin typeface="微软雅黑" panose="020B0503020204020204" pitchFamily="34" charset="-122"/>
                <a:ea typeface="微软雅黑" panose="020B0503020204020204" pitchFamily="34" charset="-122"/>
              </a:rPr>
              <a:t>CAVLC</a:t>
            </a:r>
            <a:r>
              <a:rPr lang="zh-CN" altLang="en-US" b="0" dirty="0">
                <a:latin typeface="微软雅黑" panose="020B0503020204020204" pitchFamily="34" charset="-122"/>
                <a:ea typeface="微软雅黑" panose="020B0503020204020204" pitchFamily="34" charset="-122"/>
              </a:rPr>
              <a:t>）。主要用于可视电话、会议电视、无线通信等实时视频通信；</a:t>
            </a:r>
          </a:p>
          <a:p>
            <a:pPr marL="1066800" lvl="1" indent="-609600">
              <a:spcBef>
                <a:spcPct val="20000"/>
              </a:spcBef>
              <a:buFontTx/>
              <a:buChar char="–"/>
            </a:pPr>
            <a:r>
              <a:rPr lang="zh-CN" altLang="en-US" b="0" dirty="0" smtClean="0">
                <a:latin typeface="微软雅黑" panose="020B0503020204020204" pitchFamily="34" charset="-122"/>
                <a:ea typeface="微软雅黑" panose="020B0503020204020204" pitchFamily="34" charset="-122"/>
              </a:rPr>
              <a:t>主要</a:t>
            </a:r>
            <a:r>
              <a:rPr lang="zh-CN" altLang="en-US" b="0" dirty="0">
                <a:latin typeface="微软雅黑" panose="020B0503020204020204" pitchFamily="34" charset="-122"/>
                <a:ea typeface="微软雅黑" panose="020B0503020204020204" pitchFamily="34" charset="-122"/>
              </a:rPr>
              <a:t>档次：支持隔行视频，采用</a:t>
            </a:r>
            <a:r>
              <a:rPr lang="en-US" altLang="zh-CN" b="0" dirty="0">
                <a:latin typeface="微软雅黑" panose="020B0503020204020204" pitchFamily="34" charset="-122"/>
                <a:ea typeface="微软雅黑" panose="020B0503020204020204" pitchFamily="34" charset="-122"/>
              </a:rPr>
              <a:t>B</a:t>
            </a:r>
            <a:r>
              <a:rPr lang="zh-CN" altLang="en-US" b="0" dirty="0">
                <a:latin typeface="微软雅黑" panose="020B0503020204020204" pitchFamily="34" charset="-122"/>
                <a:ea typeface="微软雅黑" panose="020B0503020204020204" pitchFamily="34" charset="-122"/>
              </a:rPr>
              <a:t>片的帧间编码和采用加权预测的帧内编码；支持利用基于上下文的自适应的算术编码（</a:t>
            </a:r>
            <a:r>
              <a:rPr lang="en-US" altLang="zh-CN" b="0" dirty="0">
                <a:latin typeface="微软雅黑" panose="020B0503020204020204" pitchFamily="34" charset="-122"/>
                <a:ea typeface="微软雅黑" panose="020B0503020204020204" pitchFamily="34" charset="-122"/>
              </a:rPr>
              <a:t>CABAC</a:t>
            </a:r>
            <a:r>
              <a:rPr lang="zh-CN" altLang="en-US" b="0" dirty="0">
                <a:latin typeface="微软雅黑" panose="020B0503020204020204" pitchFamily="34" charset="-122"/>
                <a:ea typeface="微软雅黑" panose="020B0503020204020204" pitchFamily="34" charset="-122"/>
              </a:rPr>
              <a:t>）。主要用于数字广播电视与数字视频存储；</a:t>
            </a:r>
          </a:p>
          <a:p>
            <a:pPr marL="1066800" lvl="1" indent="-609600">
              <a:spcBef>
                <a:spcPct val="20000"/>
              </a:spcBef>
              <a:buFontTx/>
              <a:buChar char="–"/>
            </a:pPr>
            <a:r>
              <a:rPr lang="zh-CN" altLang="en-US" b="0" dirty="0" smtClean="0">
                <a:latin typeface="微软雅黑" panose="020B0503020204020204" pitchFamily="34" charset="-122"/>
                <a:ea typeface="微软雅黑" panose="020B0503020204020204" pitchFamily="34" charset="-122"/>
              </a:rPr>
              <a:t>扩展</a:t>
            </a:r>
            <a:r>
              <a:rPr lang="zh-CN" altLang="en-US" b="0" dirty="0">
                <a:latin typeface="微软雅黑" panose="020B0503020204020204" pitchFamily="34" charset="-122"/>
                <a:ea typeface="微软雅黑" panose="020B0503020204020204" pitchFamily="34" charset="-122"/>
              </a:rPr>
              <a:t>档次：支持码流之间有效的切换（</a:t>
            </a:r>
            <a:r>
              <a:rPr lang="en-US" altLang="zh-CN" b="0" dirty="0">
                <a:latin typeface="微软雅黑" panose="020B0503020204020204" pitchFamily="34" charset="-122"/>
                <a:ea typeface="微软雅黑" panose="020B0503020204020204" pitchFamily="34" charset="-122"/>
              </a:rPr>
              <a:t>SP</a:t>
            </a:r>
            <a:r>
              <a:rPr lang="zh-CN" altLang="en-US" b="0" dirty="0">
                <a:latin typeface="微软雅黑" panose="020B0503020204020204" pitchFamily="34" charset="-122"/>
                <a:ea typeface="微软雅黑" panose="020B0503020204020204" pitchFamily="34" charset="-122"/>
              </a:rPr>
              <a:t>和</a:t>
            </a:r>
            <a:r>
              <a:rPr lang="en-US" altLang="zh-CN" b="0" dirty="0">
                <a:latin typeface="微软雅黑" panose="020B0503020204020204" pitchFamily="34" charset="-122"/>
                <a:ea typeface="微软雅黑" panose="020B0503020204020204" pitchFamily="34" charset="-122"/>
              </a:rPr>
              <a:t>SI</a:t>
            </a:r>
            <a:r>
              <a:rPr lang="zh-CN" altLang="en-US" b="0" dirty="0">
                <a:latin typeface="微软雅黑" panose="020B0503020204020204" pitchFamily="34" charset="-122"/>
                <a:ea typeface="微软雅黑" panose="020B0503020204020204" pitchFamily="34" charset="-122"/>
              </a:rPr>
              <a:t>片）、改进误码性能（数据分割），但不支持隔行视频和</a:t>
            </a:r>
            <a:r>
              <a:rPr lang="en-US" altLang="zh-CN" b="0" dirty="0">
                <a:latin typeface="微软雅黑" panose="020B0503020204020204" pitchFamily="34" charset="-122"/>
                <a:ea typeface="微软雅黑" panose="020B0503020204020204" pitchFamily="34" charset="-122"/>
              </a:rPr>
              <a:t>CABAC</a:t>
            </a:r>
            <a:r>
              <a:rPr lang="zh-CN" altLang="en-US" b="0" dirty="0">
                <a:latin typeface="微软雅黑" panose="020B0503020204020204" pitchFamily="34" charset="-122"/>
                <a:ea typeface="微软雅黑" panose="020B0503020204020204" pitchFamily="34" charset="-122"/>
              </a:rPr>
              <a:t>。主要用于网络的视频流，如视频点播</a:t>
            </a:r>
          </a:p>
          <a:p>
            <a:pPr marL="1066800" lvl="1" indent="-609600">
              <a:spcBef>
                <a:spcPct val="20000"/>
              </a:spcBef>
              <a:buFontTx/>
              <a:buChar char="–"/>
            </a:pPr>
            <a:r>
              <a:rPr lang="zh-CN" altLang="en-US" b="0" dirty="0">
                <a:latin typeface="微软雅黑" panose="020B0503020204020204" pitchFamily="34" charset="-122"/>
                <a:ea typeface="微软雅黑" panose="020B0503020204020204" pitchFamily="34" charset="-122"/>
              </a:rPr>
              <a:t>下</a:t>
            </a:r>
            <a:r>
              <a:rPr lang="zh-CN" altLang="en-US" b="0" dirty="0" smtClean="0">
                <a:latin typeface="微软雅黑" panose="020B0503020204020204" pitchFamily="34" charset="-122"/>
                <a:ea typeface="微软雅黑" panose="020B0503020204020204" pitchFamily="34" charset="-122"/>
              </a:rPr>
              <a:t>图为</a:t>
            </a:r>
            <a:r>
              <a:rPr lang="en-US" altLang="zh-CN" b="0" dirty="0">
                <a:latin typeface="微软雅黑" panose="020B0503020204020204" pitchFamily="34" charset="-122"/>
                <a:ea typeface="微软雅黑" panose="020B0503020204020204" pitchFamily="34" charset="-122"/>
              </a:rPr>
              <a:t>H.264</a:t>
            </a:r>
            <a:r>
              <a:rPr lang="zh-CN" altLang="en-US" b="0" dirty="0">
                <a:latin typeface="微软雅黑" panose="020B0503020204020204" pitchFamily="34" charset="-122"/>
                <a:ea typeface="微软雅黑" panose="020B0503020204020204" pitchFamily="34" charset="-122"/>
              </a:rPr>
              <a:t>各个档次具有的不同功能，可见扩展档次包括了基本档次的所有功能，而不能包括主要档次的。每一档次设置不同参数（如取样速率、图像尺寸、编码比特率等），得到编解码器性能不同的级。</a:t>
            </a:r>
          </a:p>
        </p:txBody>
      </p:sp>
      <p:sp>
        <p:nvSpPr>
          <p:cNvPr id="5" name="标题 1"/>
          <p:cNvSpPr>
            <a:spLocks noGrp="1"/>
          </p:cNvSpPr>
          <p:nvPr>
            <p:ph type="title"/>
          </p:nvPr>
        </p:nvSpPr>
        <p:spPr>
          <a:xfrm>
            <a:off x="288032" y="188640"/>
            <a:ext cx="6876256" cy="666328"/>
          </a:xfrm>
        </p:spPr>
        <p:txBody>
          <a:bodyPr/>
          <a:lstStyle/>
          <a:p>
            <a:pPr algn="l"/>
            <a:r>
              <a:rPr lang="zh-CN" altLang="en-US" sz="3600" b="1" kern="1200" dirty="0" smtClean="0">
                <a:solidFill>
                  <a:srgbClr val="0184B7"/>
                </a:solidFill>
                <a:latin typeface="Arial" pitchFamily="34" charset="0"/>
                <a:ea typeface="宋体" pitchFamily="2" charset="-122"/>
                <a:cs typeface="+mn-cs"/>
              </a:rPr>
              <a:t>图像编码的一些知识（</a:t>
            </a:r>
            <a:r>
              <a:rPr lang="en-US" altLang="zh-CN" sz="3600" b="1" kern="1200" dirty="0" smtClean="0">
                <a:solidFill>
                  <a:srgbClr val="0184B7"/>
                </a:solidFill>
                <a:latin typeface="Arial" pitchFamily="34" charset="0"/>
                <a:ea typeface="宋体" pitchFamily="2" charset="-122"/>
                <a:cs typeface="+mn-cs"/>
              </a:rPr>
              <a:t>H.264</a:t>
            </a:r>
            <a:r>
              <a:rPr lang="zh-CN" altLang="en-US" sz="3600" b="1" kern="1200" dirty="0" smtClean="0">
                <a:solidFill>
                  <a:srgbClr val="0184B7"/>
                </a:solidFill>
                <a:latin typeface="Arial" pitchFamily="34" charset="0"/>
                <a:ea typeface="宋体" pitchFamily="2" charset="-122"/>
                <a:cs typeface="+mn-cs"/>
              </a:rPr>
              <a:t>）</a:t>
            </a:r>
            <a:endParaRPr lang="zh-CN" altLang="en-US" sz="3600" b="1" kern="1200" dirty="0">
              <a:solidFill>
                <a:srgbClr val="0184B7"/>
              </a:solidFill>
              <a:latin typeface="Arial" pitchFamily="34" charset="0"/>
              <a:ea typeface="宋体" pitchFamily="2" charset="-122"/>
              <a:cs typeface="+mn-cs"/>
            </a:endParaRPr>
          </a:p>
        </p:txBody>
      </p:sp>
    </p:spTree>
    <p:extLst>
      <p:ext uri="{BB962C8B-B14F-4D97-AF65-F5344CB8AC3E}">
        <p14:creationId xmlns:p14="http://schemas.microsoft.com/office/powerpoint/2010/main" val="28020492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ChangeArrowheads="1"/>
          </p:cNvSpPr>
          <p:nvPr/>
        </p:nvSpPr>
        <p:spPr bwMode="auto">
          <a:xfrm>
            <a:off x="533400" y="914400"/>
            <a:ext cx="8001000" cy="551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85800" indent="-685800">
              <a:lnSpc>
                <a:spcPct val="80000"/>
              </a:lnSpc>
              <a:spcBef>
                <a:spcPct val="20000"/>
              </a:spcBef>
            </a:pPr>
            <a:endParaRPr lang="zh-CN" altLang="en-US" sz="2800">
              <a:latin typeface="楷体_GB2312" pitchFamily="49" charset="-122"/>
              <a:ea typeface="楷体_GB2312" pitchFamily="49" charset="-122"/>
            </a:endParaRPr>
          </a:p>
        </p:txBody>
      </p:sp>
      <p:sp>
        <p:nvSpPr>
          <p:cNvPr id="13316" name="Rectangle 5"/>
          <p:cNvSpPr>
            <a:spLocks noChangeArrowheads="1"/>
          </p:cNvSpPr>
          <p:nvPr/>
        </p:nvSpPr>
        <p:spPr bwMode="auto">
          <a:xfrm>
            <a:off x="0" y="12620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pic>
        <p:nvPicPr>
          <p:cNvPr id="1331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1620043"/>
            <a:ext cx="513080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Rectangle 6"/>
          <p:cNvSpPr>
            <a:spLocks noChangeArrowheads="1"/>
          </p:cNvSpPr>
          <p:nvPr/>
        </p:nvSpPr>
        <p:spPr bwMode="auto">
          <a:xfrm>
            <a:off x="179512" y="3861048"/>
            <a:ext cx="18367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zh-CN" sz="1600" b="0" dirty="0" smtClean="0">
                <a:latin typeface="Times New Roman" pitchFamily="18" charset="0"/>
                <a:ea typeface="宋体" charset="-122"/>
                <a:cs typeface="Times New Roman" pitchFamily="18" charset="0"/>
              </a:rPr>
              <a:t>H.264</a:t>
            </a:r>
            <a:r>
              <a:rPr lang="zh-CN" altLang="en-US" sz="1600" b="0" dirty="0">
                <a:latin typeface="Times New Roman" pitchFamily="18" charset="0"/>
                <a:ea typeface="宋体" charset="-122"/>
                <a:cs typeface="Times New Roman" pitchFamily="18" charset="0"/>
              </a:rPr>
              <a:t>档次</a:t>
            </a:r>
          </a:p>
        </p:txBody>
      </p:sp>
      <p:sp>
        <p:nvSpPr>
          <p:cNvPr id="8" name="标题 1"/>
          <p:cNvSpPr>
            <a:spLocks noGrp="1"/>
          </p:cNvSpPr>
          <p:nvPr>
            <p:ph type="title"/>
          </p:nvPr>
        </p:nvSpPr>
        <p:spPr>
          <a:xfrm>
            <a:off x="288032" y="188640"/>
            <a:ext cx="6876256" cy="666328"/>
          </a:xfrm>
        </p:spPr>
        <p:txBody>
          <a:bodyPr/>
          <a:lstStyle/>
          <a:p>
            <a:pPr algn="l"/>
            <a:r>
              <a:rPr lang="zh-CN" altLang="en-US" sz="3600" b="1" kern="1200" dirty="0" smtClean="0">
                <a:solidFill>
                  <a:srgbClr val="0184B7"/>
                </a:solidFill>
                <a:latin typeface="Arial" pitchFamily="34" charset="0"/>
                <a:ea typeface="宋体" pitchFamily="2" charset="-122"/>
                <a:cs typeface="+mn-cs"/>
              </a:rPr>
              <a:t>图像编码的一些知识（</a:t>
            </a:r>
            <a:r>
              <a:rPr lang="en-US" altLang="zh-CN" sz="3600" b="1" kern="1200" dirty="0" smtClean="0">
                <a:solidFill>
                  <a:srgbClr val="0184B7"/>
                </a:solidFill>
                <a:latin typeface="Arial" pitchFamily="34" charset="0"/>
                <a:ea typeface="宋体" pitchFamily="2" charset="-122"/>
                <a:cs typeface="+mn-cs"/>
              </a:rPr>
              <a:t>H.264</a:t>
            </a:r>
            <a:r>
              <a:rPr lang="zh-CN" altLang="en-US" sz="3600" b="1" kern="1200" dirty="0" smtClean="0">
                <a:solidFill>
                  <a:srgbClr val="0184B7"/>
                </a:solidFill>
                <a:latin typeface="Arial" pitchFamily="34" charset="0"/>
                <a:ea typeface="宋体" pitchFamily="2" charset="-122"/>
                <a:cs typeface="+mn-cs"/>
              </a:rPr>
              <a:t>）</a:t>
            </a:r>
            <a:endParaRPr lang="zh-CN" altLang="en-US" sz="3600" b="1" kern="1200" dirty="0">
              <a:solidFill>
                <a:srgbClr val="0184B7"/>
              </a:solidFill>
              <a:latin typeface="Arial" pitchFamily="34" charset="0"/>
              <a:ea typeface="宋体" pitchFamily="2" charset="-122"/>
              <a:cs typeface="+mn-cs"/>
            </a:endParaRPr>
          </a:p>
        </p:txBody>
      </p:sp>
    </p:spTree>
    <p:extLst>
      <p:ext uri="{BB962C8B-B14F-4D97-AF65-F5344CB8AC3E}">
        <p14:creationId xmlns:p14="http://schemas.microsoft.com/office/powerpoint/2010/main" val="38592309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ChangeArrowheads="1"/>
          </p:cNvSpPr>
          <p:nvPr/>
        </p:nvSpPr>
        <p:spPr bwMode="auto">
          <a:xfrm>
            <a:off x="509467" y="1341437"/>
            <a:ext cx="8001000" cy="551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1066800" lvl="1" indent="-685800">
              <a:lnSpc>
                <a:spcPct val="150000"/>
              </a:lnSpc>
              <a:spcAft>
                <a:spcPts val="1200"/>
              </a:spcAft>
            </a:pPr>
            <a:r>
              <a:rPr lang="zh-CN" altLang="en-US" dirty="0">
                <a:latin typeface="微软雅黑" panose="020B0503020204020204" pitchFamily="34" charset="-122"/>
                <a:ea typeface="微软雅黑" panose="020B0503020204020204" pitchFamily="34" charset="-122"/>
              </a:rPr>
              <a:t>参考图像  </a:t>
            </a:r>
          </a:p>
          <a:p>
            <a:pPr marL="1066800" lvl="1" indent="-609600">
              <a:spcBef>
                <a:spcPct val="20000"/>
              </a:spcBef>
              <a:buFontTx/>
              <a:buChar char="–"/>
            </a:pPr>
            <a:r>
              <a:rPr lang="zh-CN" altLang="en-US" b="0" dirty="0">
                <a:latin typeface="微软雅黑" panose="020B0503020204020204" pitchFamily="34" charset="-122"/>
                <a:ea typeface="微软雅黑" panose="020B0503020204020204" pitchFamily="34" charset="-122"/>
              </a:rPr>
              <a:t>可从一组前面或后面已编码图像中选出一个或两个与当前最匹配的图像作为帧间编码间的参数图像</a:t>
            </a:r>
            <a:r>
              <a:rPr lang="zh-CN" altLang="en-US" b="0" dirty="0" smtClean="0">
                <a:latin typeface="微软雅黑" panose="020B0503020204020204" pitchFamily="34" charset="-122"/>
                <a:ea typeface="微软雅黑" panose="020B0503020204020204" pitchFamily="34" charset="-122"/>
              </a:rPr>
              <a:t>，</a:t>
            </a:r>
            <a:endParaRPr lang="en-US" altLang="zh-CN" b="0" dirty="0" smtClean="0">
              <a:latin typeface="微软雅黑" panose="020B0503020204020204" pitchFamily="34" charset="-122"/>
              <a:ea typeface="微软雅黑" panose="020B0503020204020204" pitchFamily="34" charset="-122"/>
            </a:endParaRPr>
          </a:p>
          <a:p>
            <a:pPr marL="1066800" lvl="1" indent="-609600">
              <a:spcBef>
                <a:spcPct val="20000"/>
              </a:spcBef>
              <a:buFontTx/>
              <a:buChar char="–"/>
            </a:pPr>
            <a:endParaRPr lang="zh-CN" altLang="en-US" b="0" dirty="0">
              <a:latin typeface="微软雅黑" panose="020B0503020204020204" pitchFamily="34" charset="-122"/>
              <a:ea typeface="微软雅黑" panose="020B0503020204020204" pitchFamily="34" charset="-122"/>
            </a:endParaRPr>
          </a:p>
          <a:p>
            <a:pPr marL="1066800" lvl="1" indent="-609600">
              <a:spcBef>
                <a:spcPct val="20000"/>
              </a:spcBef>
              <a:buFontTx/>
              <a:buChar char="–"/>
            </a:pPr>
            <a:r>
              <a:rPr lang="en-US" altLang="zh-CN" b="0" dirty="0">
                <a:latin typeface="微软雅黑" panose="020B0503020204020204" pitchFamily="34" charset="-122"/>
                <a:ea typeface="微软雅黑" panose="020B0503020204020204" pitchFamily="34" charset="-122"/>
              </a:rPr>
              <a:t>H.264</a:t>
            </a:r>
            <a:r>
              <a:rPr lang="zh-CN" altLang="en-US" b="0" dirty="0">
                <a:latin typeface="微软雅黑" panose="020B0503020204020204" pitchFamily="34" charset="-122"/>
                <a:ea typeface="微软雅黑" panose="020B0503020204020204" pitchFamily="34" charset="-122"/>
              </a:rPr>
              <a:t>中最多可从</a:t>
            </a:r>
            <a:r>
              <a:rPr lang="en-US" altLang="zh-CN" b="0" dirty="0">
                <a:latin typeface="微软雅黑" panose="020B0503020204020204" pitchFamily="34" charset="-122"/>
                <a:ea typeface="微软雅黑" panose="020B0503020204020204" pitchFamily="34" charset="-122"/>
              </a:rPr>
              <a:t>15</a:t>
            </a:r>
            <a:r>
              <a:rPr lang="zh-CN" altLang="en-US" b="0" dirty="0">
                <a:latin typeface="微软雅黑" panose="020B0503020204020204" pitchFamily="34" charset="-122"/>
                <a:ea typeface="微软雅黑" panose="020B0503020204020204" pitchFamily="34" charset="-122"/>
              </a:rPr>
              <a:t>个参考图像中进行选择，选出最佳的匹配图像</a:t>
            </a:r>
            <a:r>
              <a:rPr lang="zh-CN" altLang="en-US" b="0" dirty="0" smtClean="0">
                <a:latin typeface="微软雅黑" panose="020B0503020204020204" pitchFamily="34" charset="-122"/>
                <a:ea typeface="微软雅黑" panose="020B0503020204020204" pitchFamily="34" charset="-122"/>
              </a:rPr>
              <a:t>。</a:t>
            </a:r>
            <a:endParaRPr lang="en-US" altLang="zh-CN" b="0" dirty="0" smtClean="0">
              <a:latin typeface="微软雅黑" panose="020B0503020204020204" pitchFamily="34" charset="-122"/>
              <a:ea typeface="微软雅黑" panose="020B0503020204020204" pitchFamily="34" charset="-122"/>
            </a:endParaRPr>
          </a:p>
          <a:p>
            <a:pPr marL="1066800" lvl="1" indent="-609600">
              <a:spcBef>
                <a:spcPct val="20000"/>
              </a:spcBef>
              <a:buFontTx/>
              <a:buChar char="–"/>
            </a:pPr>
            <a:endParaRPr lang="zh-CN" altLang="en-US" b="0" dirty="0">
              <a:latin typeface="微软雅黑" panose="020B0503020204020204" pitchFamily="34" charset="-122"/>
              <a:ea typeface="微软雅黑" panose="020B0503020204020204" pitchFamily="34" charset="-122"/>
            </a:endParaRPr>
          </a:p>
          <a:p>
            <a:pPr marL="1066800" lvl="1" indent="-609600">
              <a:spcBef>
                <a:spcPct val="20000"/>
              </a:spcBef>
              <a:buFontTx/>
              <a:buChar char="–"/>
            </a:pPr>
            <a:r>
              <a:rPr lang="zh-CN" altLang="en-US" b="0" dirty="0">
                <a:latin typeface="微软雅黑" panose="020B0503020204020204" pitchFamily="34" charset="-122"/>
                <a:ea typeface="微软雅黑" panose="020B0503020204020204" pitchFamily="34" charset="-122"/>
              </a:rPr>
              <a:t>对于</a:t>
            </a:r>
            <a:r>
              <a:rPr lang="en-US" altLang="zh-CN" b="0" dirty="0">
                <a:latin typeface="微软雅黑" panose="020B0503020204020204" pitchFamily="34" charset="-122"/>
                <a:ea typeface="微软雅黑" panose="020B0503020204020204" pitchFamily="34" charset="-122"/>
              </a:rPr>
              <a:t>P</a:t>
            </a:r>
            <a:r>
              <a:rPr lang="zh-CN" altLang="en-US" b="0" dirty="0">
                <a:latin typeface="微软雅黑" panose="020B0503020204020204" pitchFamily="34" charset="-122"/>
                <a:ea typeface="微软雅黑" panose="020B0503020204020204" pitchFamily="34" charset="-122"/>
              </a:rPr>
              <a:t>片中帧间编码宏块可从表“</a:t>
            </a:r>
            <a:r>
              <a:rPr lang="en-US" altLang="zh-CN" b="0" dirty="0">
                <a:latin typeface="微软雅黑" panose="020B0503020204020204" pitchFamily="34" charset="-122"/>
                <a:ea typeface="微软雅黑" panose="020B0503020204020204" pitchFamily="34" charset="-122"/>
              </a:rPr>
              <a:t>0”</a:t>
            </a:r>
            <a:r>
              <a:rPr lang="zh-CN" altLang="en-US" b="0" dirty="0">
                <a:latin typeface="微软雅黑" panose="020B0503020204020204" pitchFamily="34" charset="-122"/>
                <a:ea typeface="微软雅黑" panose="020B0503020204020204" pitchFamily="34" charset="-122"/>
              </a:rPr>
              <a:t>中选择参数图像；对于</a:t>
            </a:r>
            <a:r>
              <a:rPr lang="en-US" altLang="zh-CN" b="0" dirty="0">
                <a:latin typeface="微软雅黑" panose="020B0503020204020204" pitchFamily="34" charset="-122"/>
                <a:ea typeface="微软雅黑" panose="020B0503020204020204" pitchFamily="34" charset="-122"/>
              </a:rPr>
              <a:t>B</a:t>
            </a:r>
            <a:r>
              <a:rPr lang="zh-CN" altLang="en-US" b="0" dirty="0">
                <a:latin typeface="微软雅黑" panose="020B0503020204020204" pitchFamily="34" charset="-122"/>
                <a:ea typeface="微软雅黑" panose="020B0503020204020204" pitchFamily="34" charset="-122"/>
              </a:rPr>
              <a:t>片中的帧间编码宏块和宏块分割的预测，可从表“</a:t>
            </a:r>
            <a:r>
              <a:rPr lang="en-US" altLang="zh-CN" b="0" dirty="0">
                <a:latin typeface="微软雅黑" panose="020B0503020204020204" pitchFamily="34" charset="-122"/>
                <a:ea typeface="微软雅黑" panose="020B0503020204020204" pitchFamily="34" charset="-122"/>
              </a:rPr>
              <a:t>0”</a:t>
            </a:r>
            <a:r>
              <a:rPr lang="zh-CN" altLang="en-US" b="0" dirty="0">
                <a:latin typeface="微软雅黑" panose="020B0503020204020204" pitchFamily="34" charset="-122"/>
                <a:ea typeface="微软雅黑" panose="020B0503020204020204" pitchFamily="34" charset="-122"/>
              </a:rPr>
              <a:t>和“</a:t>
            </a:r>
            <a:r>
              <a:rPr lang="en-US" altLang="zh-CN" b="0" dirty="0">
                <a:latin typeface="微软雅黑" panose="020B0503020204020204" pitchFamily="34" charset="-122"/>
                <a:ea typeface="微软雅黑" panose="020B0503020204020204" pitchFamily="34" charset="-122"/>
              </a:rPr>
              <a:t>1”</a:t>
            </a:r>
            <a:r>
              <a:rPr lang="zh-CN" altLang="en-US" b="0" dirty="0">
                <a:latin typeface="微软雅黑" panose="020B0503020204020204" pitchFamily="34" charset="-122"/>
                <a:ea typeface="微软雅黑" panose="020B0503020204020204" pitchFamily="34" charset="-122"/>
              </a:rPr>
              <a:t>中选择参考图像。</a:t>
            </a:r>
            <a:endParaRPr lang="en-US" altLang="zh-CN" b="0" dirty="0">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288032" y="188640"/>
            <a:ext cx="6876256" cy="666328"/>
          </a:xfrm>
        </p:spPr>
        <p:txBody>
          <a:bodyPr/>
          <a:lstStyle/>
          <a:p>
            <a:pPr algn="l"/>
            <a:r>
              <a:rPr lang="zh-CN" altLang="en-US" sz="3600" b="1" kern="1200" dirty="0" smtClean="0">
                <a:solidFill>
                  <a:srgbClr val="0184B7"/>
                </a:solidFill>
                <a:latin typeface="Arial" pitchFamily="34" charset="0"/>
                <a:ea typeface="宋体" pitchFamily="2" charset="-122"/>
                <a:cs typeface="+mn-cs"/>
              </a:rPr>
              <a:t>图像编码的一些知识（</a:t>
            </a:r>
            <a:r>
              <a:rPr lang="en-US" altLang="zh-CN" sz="3600" b="1" kern="1200" dirty="0" smtClean="0">
                <a:solidFill>
                  <a:srgbClr val="0184B7"/>
                </a:solidFill>
                <a:latin typeface="Arial" pitchFamily="34" charset="0"/>
                <a:ea typeface="宋体" pitchFamily="2" charset="-122"/>
                <a:cs typeface="+mn-cs"/>
              </a:rPr>
              <a:t>H.264</a:t>
            </a:r>
            <a:r>
              <a:rPr lang="zh-CN" altLang="en-US" sz="3600" b="1" kern="1200" dirty="0" smtClean="0">
                <a:solidFill>
                  <a:srgbClr val="0184B7"/>
                </a:solidFill>
                <a:latin typeface="Arial" pitchFamily="34" charset="0"/>
                <a:ea typeface="宋体" pitchFamily="2" charset="-122"/>
                <a:cs typeface="+mn-cs"/>
              </a:rPr>
              <a:t>）</a:t>
            </a:r>
            <a:endParaRPr lang="zh-CN" altLang="en-US" sz="3600" b="1" kern="1200" dirty="0">
              <a:solidFill>
                <a:srgbClr val="0184B7"/>
              </a:solidFill>
              <a:latin typeface="Arial" pitchFamily="34" charset="0"/>
              <a:ea typeface="宋体" pitchFamily="2" charset="-122"/>
              <a:cs typeface="+mn-cs"/>
            </a:endParaRPr>
          </a:p>
        </p:txBody>
      </p:sp>
    </p:spTree>
    <p:extLst>
      <p:ext uri="{BB962C8B-B14F-4D97-AF65-F5344CB8AC3E}">
        <p14:creationId xmlns:p14="http://schemas.microsoft.com/office/powerpoint/2010/main" val="33240987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p:cNvSpPr>
            <a:spLocks noGrp="1"/>
          </p:cNvSpPr>
          <p:nvPr>
            <p:ph type="sldNum" sz="quarter" idx="11"/>
          </p:nvPr>
        </p:nvSpPr>
        <p:spPr>
          <a:xfrm>
            <a:off x="6553200" y="6248400"/>
            <a:ext cx="1905000" cy="457200"/>
          </a:xfrm>
        </p:spPr>
        <p:txBody>
          <a:bodyPr/>
          <a:lstStyle/>
          <a:p>
            <a:fld id="{080877BF-6D31-4E48-B933-90223EB641D9}" type="slidenum">
              <a:rPr lang="en-US" altLang="zh-CN" smtClean="0"/>
              <a:pPr/>
              <a:t>3</a:t>
            </a:fld>
            <a:endParaRPr lang="en-US" altLang="zh-CN" dirty="0"/>
          </a:p>
        </p:txBody>
      </p:sp>
      <p:sp>
        <p:nvSpPr>
          <p:cNvPr id="2" name="矩形 1"/>
          <p:cNvSpPr/>
          <p:nvPr/>
        </p:nvSpPr>
        <p:spPr>
          <a:xfrm>
            <a:off x="395288" y="2204864"/>
            <a:ext cx="8411288" cy="3447098"/>
          </a:xfrm>
          <a:prstGeom prst="rect">
            <a:avLst/>
          </a:prstGeom>
        </p:spPr>
        <p:txBody>
          <a:bodyPr wrap="square">
            <a:spAutoFit/>
          </a:bodyPr>
          <a:lstStyle/>
          <a:p>
            <a:pPr marL="342900" indent="-342900" algn="l">
              <a:lnSpc>
                <a:spcPct val="150000"/>
              </a:lnSpc>
              <a:spcAft>
                <a:spcPts val="1200"/>
              </a:spcAft>
              <a:buFont typeface="Wingdings" panose="05000000000000000000" pitchFamily="2" charset="2"/>
              <a:buChar char="l"/>
            </a:pPr>
            <a:r>
              <a:rPr lang="zh-CN" altLang="zh-CN" sz="2000" dirty="0">
                <a:solidFill>
                  <a:srgbClr val="000000"/>
                </a:solidFill>
                <a:latin typeface="微软雅黑" pitchFamily="34" charset="-122"/>
                <a:ea typeface="微软雅黑" pitchFamily="34" charset="-122"/>
              </a:rPr>
              <a:t>高清晰度</a:t>
            </a:r>
            <a:r>
              <a:rPr lang="en-US" altLang="zh-CN" sz="2000" dirty="0">
                <a:solidFill>
                  <a:srgbClr val="000000"/>
                </a:solidFill>
                <a:latin typeface="微软雅黑" pitchFamily="34" charset="-122"/>
                <a:ea typeface="微软雅黑" pitchFamily="34" charset="-122"/>
              </a:rPr>
              <a:t>(Higher Definition)</a:t>
            </a:r>
            <a:r>
              <a:rPr lang="zh-CN" altLang="zh-CN" sz="2000" dirty="0">
                <a:solidFill>
                  <a:srgbClr val="000000"/>
                </a:solidFill>
                <a:latin typeface="微软雅黑" pitchFamily="34" charset="-122"/>
                <a:ea typeface="微软雅黑" pitchFamily="34" charset="-122"/>
              </a:rPr>
              <a:t>：</a:t>
            </a:r>
            <a:r>
              <a:rPr lang="zh-CN" altLang="zh-CN" sz="1800" b="0" dirty="0">
                <a:latin typeface="微软雅黑" panose="020B0503020204020204" pitchFamily="34" charset="-122"/>
                <a:ea typeface="微软雅黑" panose="020B0503020204020204" pitchFamily="34" charset="-122"/>
              </a:rPr>
              <a:t>数字视频的应用格式从</a:t>
            </a:r>
            <a:r>
              <a:rPr lang="en-US" altLang="zh-CN" sz="1800" b="0" dirty="0">
                <a:latin typeface="微软雅黑" panose="020B0503020204020204" pitchFamily="34" charset="-122"/>
                <a:ea typeface="微软雅黑" panose="020B0503020204020204" pitchFamily="34" charset="-122"/>
              </a:rPr>
              <a:t>720 P</a:t>
            </a:r>
            <a:r>
              <a:rPr lang="zh-CN" altLang="zh-CN" sz="1800" b="0" dirty="0">
                <a:latin typeface="微软雅黑" panose="020B0503020204020204" pitchFamily="34" charset="-122"/>
                <a:ea typeface="微软雅黑" panose="020B0503020204020204" pitchFamily="34" charset="-122"/>
              </a:rPr>
              <a:t>向</a:t>
            </a:r>
            <a:r>
              <a:rPr lang="en-US" altLang="zh-CN" sz="1800" b="0" dirty="0">
                <a:latin typeface="微软雅黑" panose="020B0503020204020204" pitchFamily="34" charset="-122"/>
                <a:ea typeface="微软雅黑" panose="020B0503020204020204" pitchFamily="34" charset="-122"/>
              </a:rPr>
              <a:t>1080 P</a:t>
            </a:r>
            <a:r>
              <a:rPr lang="zh-CN" altLang="zh-CN" sz="1800" b="0" dirty="0">
                <a:latin typeface="微软雅黑" panose="020B0503020204020204" pitchFamily="34" charset="-122"/>
                <a:ea typeface="微软雅黑" panose="020B0503020204020204" pitchFamily="34" charset="-122"/>
              </a:rPr>
              <a:t>全面升级，在一些视频应用领域甚至出现了</a:t>
            </a:r>
            <a:r>
              <a:rPr lang="en-US" altLang="zh-CN" sz="1800" b="0" dirty="0">
                <a:latin typeface="微软雅黑" panose="020B0503020204020204" pitchFamily="34" charset="-122"/>
                <a:ea typeface="微软雅黑" panose="020B0503020204020204" pitchFamily="34" charset="-122"/>
              </a:rPr>
              <a:t>4K x 2K</a:t>
            </a:r>
            <a:r>
              <a:rPr lang="zh-CN" altLang="zh-CN" sz="1800" b="0" dirty="0">
                <a:latin typeface="微软雅黑" panose="020B0503020204020204" pitchFamily="34" charset="-122"/>
                <a:ea typeface="微软雅黑" panose="020B0503020204020204" pitchFamily="34" charset="-122"/>
              </a:rPr>
              <a:t>、</a:t>
            </a:r>
            <a:r>
              <a:rPr lang="en-US" altLang="zh-CN" sz="1800" b="0" dirty="0">
                <a:latin typeface="微软雅黑" panose="020B0503020204020204" pitchFamily="34" charset="-122"/>
                <a:ea typeface="微软雅黑" panose="020B0503020204020204" pitchFamily="34" charset="-122"/>
              </a:rPr>
              <a:t>8K x 4K</a:t>
            </a:r>
            <a:r>
              <a:rPr lang="zh-CN" altLang="zh-CN" sz="1800" b="0" dirty="0">
                <a:latin typeface="微软雅黑" panose="020B0503020204020204" pitchFamily="34" charset="-122"/>
                <a:ea typeface="微软雅黑" panose="020B0503020204020204" pitchFamily="34" charset="-122"/>
              </a:rPr>
              <a:t>的数字视频格式</a:t>
            </a:r>
            <a:r>
              <a:rPr lang="en-US" altLang="zh-CN" sz="1800" b="0" dirty="0">
                <a:latin typeface="微软雅黑" panose="020B0503020204020204" pitchFamily="34" charset="-122"/>
                <a:ea typeface="微软雅黑" panose="020B0503020204020204" pitchFamily="34" charset="-122"/>
              </a:rPr>
              <a:t>;</a:t>
            </a:r>
            <a:endParaRPr lang="zh-CN" altLang="zh-CN" sz="1800" b="0" dirty="0">
              <a:latin typeface="微软雅黑" panose="020B0503020204020204" pitchFamily="34" charset="-122"/>
              <a:ea typeface="微软雅黑" panose="020B0503020204020204" pitchFamily="34" charset="-122"/>
            </a:endParaRPr>
          </a:p>
          <a:p>
            <a:pPr marL="285750" indent="-285750" algn="l">
              <a:lnSpc>
                <a:spcPct val="150000"/>
              </a:lnSpc>
              <a:spcAft>
                <a:spcPts val="1200"/>
              </a:spcAft>
              <a:buFont typeface="Wingdings" panose="05000000000000000000" pitchFamily="2" charset="2"/>
              <a:buChar char="l"/>
            </a:pPr>
            <a:r>
              <a:rPr lang="zh-CN" altLang="zh-CN" sz="2000" dirty="0">
                <a:solidFill>
                  <a:srgbClr val="000000"/>
                </a:solidFill>
                <a:latin typeface="微软雅黑" pitchFamily="34" charset="-122"/>
                <a:ea typeface="微软雅黑" pitchFamily="34" charset="-122"/>
              </a:rPr>
              <a:t>高帧率</a:t>
            </a:r>
            <a:r>
              <a:rPr lang="en-US" altLang="zh-CN" sz="2000" dirty="0">
                <a:solidFill>
                  <a:srgbClr val="000000"/>
                </a:solidFill>
                <a:latin typeface="微软雅黑" pitchFamily="34" charset="-122"/>
                <a:ea typeface="微软雅黑" pitchFamily="34" charset="-122"/>
              </a:rPr>
              <a:t>(Higher frame rate )</a:t>
            </a:r>
            <a:r>
              <a:rPr lang="zh-CN" altLang="zh-CN" sz="2000" dirty="0">
                <a:solidFill>
                  <a:srgbClr val="000000"/>
                </a:solidFill>
                <a:latin typeface="微软雅黑" pitchFamily="34" charset="-122"/>
                <a:ea typeface="微软雅黑" pitchFamily="34" charset="-122"/>
              </a:rPr>
              <a:t>：</a:t>
            </a:r>
            <a:r>
              <a:rPr lang="zh-CN" altLang="zh-CN" sz="1800" b="0" dirty="0">
                <a:latin typeface="微软雅黑" panose="020B0503020204020204" pitchFamily="34" charset="-122"/>
                <a:ea typeface="微软雅黑" panose="020B0503020204020204" pitchFamily="34" charset="-122"/>
              </a:rPr>
              <a:t>数字视频帧率从</a:t>
            </a:r>
            <a:r>
              <a:rPr lang="en-US" altLang="zh-CN" sz="1800" b="0" dirty="0">
                <a:latin typeface="微软雅黑" panose="020B0503020204020204" pitchFamily="34" charset="-122"/>
                <a:ea typeface="微软雅黑" panose="020B0503020204020204" pitchFamily="34" charset="-122"/>
              </a:rPr>
              <a:t>30 fps</a:t>
            </a:r>
            <a:r>
              <a:rPr lang="zh-CN" altLang="zh-CN" sz="1800" b="0" dirty="0">
                <a:latin typeface="微软雅黑" panose="020B0503020204020204" pitchFamily="34" charset="-122"/>
                <a:ea typeface="微软雅黑" panose="020B0503020204020204" pitchFamily="34" charset="-122"/>
              </a:rPr>
              <a:t>向</a:t>
            </a:r>
            <a:r>
              <a:rPr lang="en-US" altLang="zh-CN" sz="1800" b="0" dirty="0">
                <a:latin typeface="微软雅黑" panose="020B0503020204020204" pitchFamily="34" charset="-122"/>
                <a:ea typeface="微软雅黑" panose="020B0503020204020204" pitchFamily="34" charset="-122"/>
              </a:rPr>
              <a:t>60fps</a:t>
            </a:r>
            <a:r>
              <a:rPr lang="zh-CN" altLang="zh-CN" sz="1800" b="0" dirty="0">
                <a:latin typeface="微软雅黑" panose="020B0503020204020204" pitchFamily="34" charset="-122"/>
                <a:ea typeface="微软雅黑" panose="020B0503020204020204" pitchFamily="34" charset="-122"/>
              </a:rPr>
              <a:t>、</a:t>
            </a:r>
            <a:r>
              <a:rPr lang="en-US" altLang="zh-CN" sz="1800" b="0" dirty="0">
                <a:latin typeface="微软雅黑" panose="020B0503020204020204" pitchFamily="34" charset="-122"/>
                <a:ea typeface="微软雅黑" panose="020B0503020204020204" pitchFamily="34" charset="-122"/>
              </a:rPr>
              <a:t>120fps</a:t>
            </a:r>
            <a:r>
              <a:rPr lang="zh-CN" altLang="zh-CN" sz="1800" b="0" dirty="0">
                <a:latin typeface="微软雅黑" panose="020B0503020204020204" pitchFamily="34" charset="-122"/>
                <a:ea typeface="微软雅黑" panose="020B0503020204020204" pitchFamily="34" charset="-122"/>
              </a:rPr>
              <a:t>甚至</a:t>
            </a:r>
            <a:r>
              <a:rPr lang="en-US" altLang="zh-CN" sz="1800" b="0" dirty="0">
                <a:latin typeface="微软雅黑" panose="020B0503020204020204" pitchFamily="34" charset="-122"/>
                <a:ea typeface="微软雅黑" panose="020B0503020204020204" pitchFamily="34" charset="-122"/>
              </a:rPr>
              <a:t>240fps</a:t>
            </a:r>
            <a:r>
              <a:rPr lang="zh-CN" altLang="zh-CN" sz="1800" b="0" dirty="0">
                <a:latin typeface="微软雅黑" panose="020B0503020204020204" pitchFamily="34" charset="-122"/>
                <a:ea typeface="微软雅黑" panose="020B0503020204020204" pitchFamily="34" charset="-122"/>
              </a:rPr>
              <a:t>的应用场景升级</a:t>
            </a:r>
            <a:r>
              <a:rPr lang="en-US" altLang="zh-CN" sz="1800" b="0" dirty="0">
                <a:latin typeface="微软雅黑" panose="020B0503020204020204" pitchFamily="34" charset="-122"/>
                <a:ea typeface="微软雅黑" panose="020B0503020204020204" pitchFamily="34" charset="-122"/>
              </a:rPr>
              <a:t>;</a:t>
            </a:r>
            <a:endParaRPr lang="zh-CN" altLang="zh-CN" sz="1800" b="0" dirty="0">
              <a:latin typeface="微软雅黑" panose="020B0503020204020204" pitchFamily="34" charset="-122"/>
              <a:ea typeface="微软雅黑" panose="020B0503020204020204" pitchFamily="34" charset="-122"/>
            </a:endParaRPr>
          </a:p>
          <a:p>
            <a:pPr marL="285750" indent="-285750" algn="l">
              <a:lnSpc>
                <a:spcPct val="150000"/>
              </a:lnSpc>
              <a:spcAft>
                <a:spcPts val="1200"/>
              </a:spcAft>
              <a:buFont typeface="Wingdings" panose="05000000000000000000" pitchFamily="2" charset="2"/>
              <a:buChar char="l"/>
            </a:pPr>
            <a:r>
              <a:rPr lang="zh-CN" altLang="zh-CN" sz="2000" dirty="0">
                <a:solidFill>
                  <a:srgbClr val="000000"/>
                </a:solidFill>
                <a:latin typeface="微软雅黑" pitchFamily="34" charset="-122"/>
                <a:ea typeface="微软雅黑" pitchFamily="34" charset="-122"/>
              </a:rPr>
              <a:t>高压缩率</a:t>
            </a:r>
            <a:r>
              <a:rPr lang="en-US" altLang="zh-CN" sz="2000" dirty="0">
                <a:solidFill>
                  <a:srgbClr val="000000"/>
                </a:solidFill>
                <a:latin typeface="微软雅黑" pitchFamily="34" charset="-122"/>
                <a:ea typeface="微软雅黑" pitchFamily="34" charset="-122"/>
              </a:rPr>
              <a:t>(Higher Compression rate )</a:t>
            </a:r>
            <a:r>
              <a:rPr lang="zh-CN" altLang="zh-CN" sz="2000" dirty="0">
                <a:solidFill>
                  <a:srgbClr val="000000"/>
                </a:solidFill>
                <a:latin typeface="微软雅黑" pitchFamily="34" charset="-122"/>
                <a:ea typeface="微软雅黑" pitchFamily="34" charset="-122"/>
              </a:rPr>
              <a:t>：</a:t>
            </a:r>
            <a:r>
              <a:rPr lang="zh-CN" altLang="zh-CN" sz="1800" b="0" dirty="0">
                <a:latin typeface="微软雅黑" panose="020B0503020204020204" pitchFamily="34" charset="-122"/>
                <a:ea typeface="微软雅黑" panose="020B0503020204020204" pitchFamily="34" charset="-122"/>
              </a:rPr>
              <a:t>传输带宽和存储空间一直是视频应用中最为关键的资源，因此，在有限的空间和管道中获得最佳的视频体验一直是用户的不懈追求</a:t>
            </a:r>
            <a:r>
              <a:rPr lang="zh-CN" altLang="zh-CN" sz="1800" b="0" dirty="0" smtClean="0">
                <a:latin typeface="微软雅黑" panose="020B0503020204020204" pitchFamily="34" charset="-122"/>
                <a:ea typeface="微软雅黑" panose="020B0503020204020204" pitchFamily="34" charset="-122"/>
              </a:rPr>
              <a:t>。</a:t>
            </a:r>
            <a:r>
              <a:rPr lang="zh-CN" altLang="zh-CN" sz="1800" b="0" dirty="0">
                <a:latin typeface="微软雅黑" panose="020B0503020204020204" pitchFamily="34" charset="-122"/>
                <a:ea typeface="微软雅黑" panose="020B0503020204020204" pitchFamily="34" charset="-122"/>
              </a:rPr>
              <a:t>　　</a:t>
            </a:r>
            <a:endParaRPr lang="zh-CN" altLang="en-US" sz="1800" b="0" dirty="0">
              <a:latin typeface="微软雅黑" panose="020B0503020204020204" pitchFamily="34" charset="-122"/>
              <a:ea typeface="微软雅黑" panose="020B0503020204020204" pitchFamily="34" charset="-122"/>
            </a:endParaRPr>
          </a:p>
        </p:txBody>
      </p:sp>
      <p:sp>
        <p:nvSpPr>
          <p:cNvPr id="6" name="标题 1"/>
          <p:cNvSpPr>
            <a:spLocks noChangeArrowheads="1"/>
          </p:cNvSpPr>
          <p:nvPr/>
        </p:nvSpPr>
        <p:spPr bwMode="auto">
          <a:xfrm>
            <a:off x="395288" y="404813"/>
            <a:ext cx="8229600"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z="3600" dirty="0" smtClean="0">
                <a:solidFill>
                  <a:srgbClr val="0184B7"/>
                </a:solidFill>
              </a:rPr>
              <a:t>研究背景</a:t>
            </a:r>
            <a:endParaRPr lang="zh-CN" altLang="zh-CN" sz="3600" dirty="0">
              <a:solidFill>
                <a:srgbClr val="0184B7"/>
              </a:solidFill>
            </a:endParaRPr>
          </a:p>
          <a:p>
            <a:endParaRPr lang="zh-CN" altLang="en-US" sz="3200" dirty="0">
              <a:solidFill>
                <a:srgbClr val="000000"/>
              </a:solidFill>
              <a:latin typeface="楷体_GB2312" charset="-122"/>
              <a:ea typeface="楷体_GB2312" charset="-122"/>
              <a:sym typeface="楷体_GB2312" charset="-122"/>
            </a:endParaRPr>
          </a:p>
        </p:txBody>
      </p:sp>
      <p:sp>
        <p:nvSpPr>
          <p:cNvPr id="7" name="矩形 2"/>
          <p:cNvSpPr>
            <a:spLocks noChangeArrowheads="1"/>
          </p:cNvSpPr>
          <p:nvPr/>
        </p:nvSpPr>
        <p:spPr bwMode="auto">
          <a:xfrm>
            <a:off x="539552" y="1340768"/>
            <a:ext cx="7696200" cy="529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ts val="3400"/>
              </a:lnSpc>
              <a:buClr>
                <a:srgbClr val="0070C0"/>
              </a:buClr>
            </a:pPr>
            <a:r>
              <a:rPr lang="zh-CN" altLang="zh-CN" sz="3600" dirty="0" smtClean="0">
                <a:solidFill>
                  <a:srgbClr val="000000"/>
                </a:solidFill>
                <a:latin typeface="微软雅黑" pitchFamily="34" charset="-122"/>
                <a:ea typeface="微软雅黑" pitchFamily="34" charset="-122"/>
              </a:rPr>
              <a:t>视频应用</a:t>
            </a:r>
            <a:r>
              <a:rPr lang="zh-CN" altLang="en-US" sz="3600" dirty="0" smtClean="0">
                <a:solidFill>
                  <a:srgbClr val="000000"/>
                </a:solidFill>
                <a:latin typeface="微软雅黑" pitchFamily="34" charset="-122"/>
                <a:ea typeface="微软雅黑" pitchFamily="34" charset="-122"/>
              </a:rPr>
              <a:t>发展</a:t>
            </a:r>
            <a:r>
              <a:rPr lang="zh-CN" altLang="zh-CN" sz="3600" dirty="0" smtClean="0">
                <a:solidFill>
                  <a:srgbClr val="000000"/>
                </a:solidFill>
                <a:latin typeface="微软雅黑" pitchFamily="34" charset="-122"/>
                <a:ea typeface="微软雅黑" pitchFamily="34" charset="-122"/>
              </a:rPr>
              <a:t>的</a:t>
            </a:r>
            <a:r>
              <a:rPr lang="zh-CN" altLang="en-US" sz="3600" dirty="0" smtClean="0">
                <a:solidFill>
                  <a:srgbClr val="000000"/>
                </a:solidFill>
                <a:latin typeface="微软雅黑" pitchFamily="34" charset="-122"/>
                <a:ea typeface="微软雅黑" pitchFamily="34" charset="-122"/>
              </a:rPr>
              <a:t>总体</a:t>
            </a:r>
            <a:r>
              <a:rPr lang="zh-CN" altLang="zh-CN" sz="3600" dirty="0" smtClean="0">
                <a:solidFill>
                  <a:srgbClr val="000000"/>
                </a:solidFill>
                <a:latin typeface="微软雅黑" pitchFamily="34" charset="-122"/>
                <a:ea typeface="微软雅黑" pitchFamily="34" charset="-122"/>
              </a:rPr>
              <a:t>趋势</a:t>
            </a:r>
            <a:endParaRPr lang="en-US" altLang="zh-CN" sz="3600" dirty="0">
              <a:solidFill>
                <a:srgbClr val="000000"/>
              </a:solidFill>
              <a:latin typeface="微软雅黑" pitchFamily="34" charset="-122"/>
              <a:ea typeface="微软雅黑" pitchFamily="34" charset="-122"/>
            </a:endParaRPr>
          </a:p>
        </p:txBody>
      </p:sp>
    </p:spTree>
    <p:extLst>
      <p:ext uri="{BB962C8B-B14F-4D97-AF65-F5344CB8AC3E}">
        <p14:creationId xmlns:p14="http://schemas.microsoft.com/office/powerpoint/2010/main" val="2099281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ChangeArrowheads="1"/>
          </p:cNvSpPr>
          <p:nvPr/>
        </p:nvSpPr>
        <p:spPr bwMode="auto">
          <a:xfrm>
            <a:off x="533400" y="914400"/>
            <a:ext cx="8001000" cy="551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1066800" lvl="1" indent="-685800">
              <a:lnSpc>
                <a:spcPct val="150000"/>
              </a:lnSpc>
              <a:spcAft>
                <a:spcPts val="1200"/>
              </a:spcAft>
            </a:pPr>
            <a:r>
              <a:rPr lang="zh-CN" altLang="en-US" dirty="0">
                <a:latin typeface="微软雅黑" panose="020B0503020204020204" pitchFamily="34" charset="-122"/>
                <a:ea typeface="微软雅黑" panose="020B0503020204020204" pitchFamily="34" charset="-122"/>
              </a:rPr>
              <a:t> 片和片组   </a:t>
            </a:r>
          </a:p>
          <a:p>
            <a:pPr marL="1066800" lvl="1" indent="-609600">
              <a:spcBef>
                <a:spcPct val="20000"/>
              </a:spcBef>
              <a:buFontTx/>
              <a:buChar char="–"/>
            </a:pPr>
            <a:r>
              <a:rPr lang="zh-CN" altLang="en-US" sz="2400" dirty="0">
                <a:solidFill>
                  <a:srgbClr val="FF0000"/>
                </a:solidFill>
                <a:latin typeface="楷体_GB2312" pitchFamily="49" charset="-122"/>
                <a:ea typeface="楷体_GB2312" pitchFamily="49" charset="-122"/>
              </a:rPr>
              <a:t>片</a:t>
            </a:r>
          </a:p>
          <a:p>
            <a:pPr marL="1066800" lvl="1" indent="-609600">
              <a:spcBef>
                <a:spcPct val="20000"/>
              </a:spcBef>
              <a:buFontTx/>
              <a:buChar char="–"/>
            </a:pPr>
            <a:r>
              <a:rPr lang="zh-CN" altLang="en-US" b="0" dirty="0">
                <a:latin typeface="微软雅黑" panose="020B0503020204020204" pitchFamily="34" charset="-122"/>
                <a:ea typeface="微软雅黑" panose="020B0503020204020204" pitchFamily="34" charset="-122"/>
              </a:rPr>
              <a:t>一个视频图像可编码成一个或更多个片，每片包含整数个宏块（</a:t>
            </a:r>
            <a:r>
              <a:rPr lang="en-US" altLang="zh-CN" b="0" dirty="0">
                <a:latin typeface="微软雅黑" panose="020B0503020204020204" pitchFamily="34" charset="-122"/>
                <a:ea typeface="微软雅黑" panose="020B0503020204020204" pitchFamily="34" charset="-122"/>
              </a:rPr>
              <a:t>MB</a:t>
            </a:r>
            <a:r>
              <a:rPr lang="zh-CN" altLang="en-US" b="0" dirty="0">
                <a:latin typeface="微软雅黑" panose="020B0503020204020204" pitchFamily="34" charset="-122"/>
                <a:ea typeface="微软雅黑" panose="020B0503020204020204" pitchFamily="34" charset="-122"/>
              </a:rPr>
              <a:t>），即每片至少一个</a:t>
            </a:r>
            <a:r>
              <a:rPr lang="en-US" altLang="zh-CN" b="0" dirty="0">
                <a:latin typeface="微软雅黑" panose="020B0503020204020204" pitchFamily="34" charset="-122"/>
                <a:ea typeface="微软雅黑" panose="020B0503020204020204" pitchFamily="34" charset="-122"/>
              </a:rPr>
              <a:t>MB</a:t>
            </a:r>
            <a:r>
              <a:rPr lang="zh-CN" altLang="en-US" b="0" dirty="0">
                <a:latin typeface="微软雅黑" panose="020B0503020204020204" pitchFamily="34" charset="-122"/>
                <a:ea typeface="微软雅黑" panose="020B0503020204020204" pitchFamily="34" charset="-122"/>
              </a:rPr>
              <a:t>，最多时每片包含整个图像的宏块</a:t>
            </a:r>
            <a:r>
              <a:rPr lang="zh-CN" altLang="en-US" b="0" dirty="0" smtClean="0">
                <a:latin typeface="微软雅黑" panose="020B0503020204020204" pitchFamily="34" charset="-122"/>
                <a:ea typeface="微软雅黑" panose="020B0503020204020204" pitchFamily="34" charset="-122"/>
              </a:rPr>
              <a:t>。</a:t>
            </a:r>
            <a:endParaRPr lang="en-US" altLang="zh-CN" b="0" dirty="0" smtClean="0">
              <a:latin typeface="微软雅黑" panose="020B0503020204020204" pitchFamily="34" charset="-122"/>
              <a:ea typeface="微软雅黑" panose="020B0503020204020204" pitchFamily="34" charset="-122"/>
            </a:endParaRPr>
          </a:p>
          <a:p>
            <a:pPr marL="1066800" lvl="1" indent="-609600">
              <a:spcBef>
                <a:spcPct val="20000"/>
              </a:spcBef>
              <a:buFontTx/>
              <a:buChar char="–"/>
            </a:pPr>
            <a:endParaRPr lang="zh-CN" altLang="en-US" b="0" dirty="0">
              <a:latin typeface="微软雅黑" panose="020B0503020204020204" pitchFamily="34" charset="-122"/>
              <a:ea typeface="微软雅黑" panose="020B0503020204020204" pitchFamily="34" charset="-122"/>
            </a:endParaRPr>
          </a:p>
          <a:p>
            <a:pPr marL="1066800" lvl="1" indent="-609600">
              <a:spcBef>
                <a:spcPct val="20000"/>
              </a:spcBef>
              <a:buFontTx/>
              <a:buChar char="–"/>
            </a:pPr>
            <a:r>
              <a:rPr lang="zh-CN" altLang="en-US" b="0" dirty="0">
                <a:latin typeface="微软雅黑" panose="020B0503020204020204" pitchFamily="34" charset="-122"/>
                <a:ea typeface="微软雅黑" panose="020B0503020204020204" pitchFamily="34" charset="-122"/>
              </a:rPr>
              <a:t>设片的目的是为了限制误码的扩散和传输，使编码片相互间是独立的。某片的预测不能以其它片中的宏块为参考图像，这样某一片中的预测误差才不会传播到其它片中去</a:t>
            </a:r>
            <a:r>
              <a:rPr lang="zh-CN" altLang="en-US" b="0" dirty="0" smtClean="0">
                <a:latin typeface="微软雅黑" panose="020B0503020204020204" pitchFamily="34" charset="-122"/>
                <a:ea typeface="微软雅黑" panose="020B0503020204020204" pitchFamily="34" charset="-122"/>
              </a:rPr>
              <a:t>。</a:t>
            </a:r>
            <a:endParaRPr lang="en-US" altLang="zh-CN" b="0" dirty="0" smtClean="0">
              <a:latin typeface="微软雅黑" panose="020B0503020204020204" pitchFamily="34" charset="-122"/>
              <a:ea typeface="微软雅黑" panose="020B0503020204020204" pitchFamily="34" charset="-122"/>
            </a:endParaRPr>
          </a:p>
          <a:p>
            <a:pPr marL="1066800" lvl="1" indent="-609600">
              <a:spcBef>
                <a:spcPct val="20000"/>
              </a:spcBef>
              <a:buFontTx/>
              <a:buChar char="–"/>
            </a:pPr>
            <a:endParaRPr lang="zh-CN" altLang="en-US" b="0" dirty="0">
              <a:latin typeface="微软雅黑" panose="020B0503020204020204" pitchFamily="34" charset="-122"/>
              <a:ea typeface="微软雅黑" panose="020B0503020204020204" pitchFamily="34" charset="-122"/>
            </a:endParaRPr>
          </a:p>
          <a:p>
            <a:pPr marL="1066800" lvl="1" indent="-609600">
              <a:spcBef>
                <a:spcPct val="20000"/>
              </a:spcBef>
              <a:buFontTx/>
              <a:buChar char="–"/>
            </a:pPr>
            <a:r>
              <a:rPr lang="zh-CN" altLang="en-US" b="0" dirty="0">
                <a:latin typeface="微软雅黑" panose="020B0503020204020204" pitchFamily="34" charset="-122"/>
                <a:ea typeface="微软雅黑" panose="020B0503020204020204" pitchFamily="34" charset="-122"/>
              </a:rPr>
              <a:t>  编码片共有</a:t>
            </a:r>
            <a:r>
              <a:rPr lang="en-US" altLang="zh-CN" b="0" dirty="0">
                <a:latin typeface="微软雅黑" panose="020B0503020204020204" pitchFamily="34" charset="-122"/>
                <a:ea typeface="微软雅黑" panose="020B0503020204020204" pitchFamily="34" charset="-122"/>
              </a:rPr>
              <a:t>5</a:t>
            </a:r>
            <a:r>
              <a:rPr lang="zh-CN" altLang="en-US" b="0" dirty="0">
                <a:latin typeface="微软雅黑" panose="020B0503020204020204" pitchFamily="34" charset="-122"/>
                <a:ea typeface="微软雅黑" panose="020B0503020204020204" pitchFamily="34" charset="-122"/>
              </a:rPr>
              <a:t>种不同类型，</a:t>
            </a:r>
            <a:r>
              <a:rPr lang="en-US" altLang="zh-CN" b="0" dirty="0">
                <a:latin typeface="微软雅黑" panose="020B0503020204020204" pitchFamily="34" charset="-122"/>
                <a:ea typeface="微软雅黑" panose="020B0503020204020204" pitchFamily="34" charset="-122"/>
              </a:rPr>
              <a:t>I</a:t>
            </a:r>
            <a:r>
              <a:rPr lang="zh-CN" altLang="en-US" b="0" dirty="0">
                <a:latin typeface="微软雅黑" panose="020B0503020204020204" pitchFamily="34" charset="-122"/>
                <a:ea typeface="微软雅黑" panose="020B0503020204020204" pitchFamily="34" charset="-122"/>
              </a:rPr>
              <a:t>片、</a:t>
            </a:r>
            <a:r>
              <a:rPr lang="en-US" altLang="zh-CN" b="0" dirty="0">
                <a:latin typeface="微软雅黑" panose="020B0503020204020204" pitchFamily="34" charset="-122"/>
                <a:ea typeface="微软雅黑" panose="020B0503020204020204" pitchFamily="34" charset="-122"/>
              </a:rPr>
              <a:t>P</a:t>
            </a:r>
            <a:r>
              <a:rPr lang="zh-CN" altLang="en-US" b="0" dirty="0">
                <a:latin typeface="微软雅黑" panose="020B0503020204020204" pitchFamily="34" charset="-122"/>
                <a:ea typeface="微软雅黑" panose="020B0503020204020204" pitchFamily="34" charset="-122"/>
              </a:rPr>
              <a:t>片、</a:t>
            </a:r>
            <a:r>
              <a:rPr lang="en-US" altLang="zh-CN" b="0" dirty="0">
                <a:latin typeface="微软雅黑" panose="020B0503020204020204" pitchFamily="34" charset="-122"/>
                <a:ea typeface="微软雅黑" panose="020B0503020204020204" pitchFamily="34" charset="-122"/>
              </a:rPr>
              <a:t>B</a:t>
            </a:r>
            <a:r>
              <a:rPr lang="zh-CN" altLang="en-US" b="0" dirty="0">
                <a:latin typeface="微软雅黑" panose="020B0503020204020204" pitchFamily="34" charset="-122"/>
                <a:ea typeface="微软雅黑" panose="020B0503020204020204" pitchFamily="34" charset="-122"/>
              </a:rPr>
              <a:t>片外，还有</a:t>
            </a:r>
            <a:r>
              <a:rPr lang="en-US" altLang="zh-CN" b="0" dirty="0">
                <a:latin typeface="微软雅黑" panose="020B0503020204020204" pitchFamily="34" charset="-122"/>
                <a:ea typeface="微软雅黑" panose="020B0503020204020204" pitchFamily="34" charset="-122"/>
              </a:rPr>
              <a:t>SP</a:t>
            </a:r>
            <a:r>
              <a:rPr lang="zh-CN" altLang="en-US" b="0" dirty="0">
                <a:latin typeface="微软雅黑" panose="020B0503020204020204" pitchFamily="34" charset="-122"/>
                <a:ea typeface="微软雅黑" panose="020B0503020204020204" pitchFamily="34" charset="-122"/>
              </a:rPr>
              <a:t>片和</a:t>
            </a:r>
            <a:r>
              <a:rPr lang="en-US" altLang="zh-CN" b="0" dirty="0">
                <a:latin typeface="微软雅黑" panose="020B0503020204020204" pitchFamily="34" charset="-122"/>
                <a:ea typeface="微软雅黑" panose="020B0503020204020204" pitchFamily="34" charset="-122"/>
              </a:rPr>
              <a:t>SI</a:t>
            </a:r>
            <a:r>
              <a:rPr lang="zh-CN" altLang="en-US" b="0" dirty="0">
                <a:latin typeface="微软雅黑" panose="020B0503020204020204" pitchFamily="34" charset="-122"/>
                <a:ea typeface="微软雅黑" panose="020B0503020204020204" pitchFamily="34" charset="-122"/>
              </a:rPr>
              <a:t>片。其中</a:t>
            </a:r>
            <a:r>
              <a:rPr lang="en-US" altLang="zh-CN" b="0" dirty="0">
                <a:latin typeface="微软雅黑" panose="020B0503020204020204" pitchFamily="34" charset="-122"/>
                <a:ea typeface="微软雅黑" panose="020B0503020204020204" pitchFamily="34" charset="-122"/>
              </a:rPr>
              <a:t>SP</a:t>
            </a:r>
            <a:r>
              <a:rPr lang="zh-CN" altLang="en-US" b="0" dirty="0">
                <a:latin typeface="微软雅黑" panose="020B0503020204020204" pitchFamily="34" charset="-122"/>
                <a:ea typeface="微软雅黑" panose="020B0503020204020204" pitchFamily="34" charset="-122"/>
              </a:rPr>
              <a:t>（切换</a:t>
            </a:r>
            <a:r>
              <a:rPr lang="en-US" altLang="zh-CN" b="0" dirty="0">
                <a:latin typeface="微软雅黑" panose="020B0503020204020204" pitchFamily="34" charset="-122"/>
                <a:ea typeface="微软雅黑" panose="020B0503020204020204" pitchFamily="34" charset="-122"/>
              </a:rPr>
              <a:t>P</a:t>
            </a:r>
            <a:r>
              <a:rPr lang="zh-CN" altLang="en-US" b="0" dirty="0">
                <a:latin typeface="微软雅黑" panose="020B0503020204020204" pitchFamily="34" charset="-122"/>
                <a:ea typeface="微软雅黑" panose="020B0503020204020204" pitchFamily="34" charset="-122"/>
              </a:rPr>
              <a:t>）是用于不同编码流之间的切换。</a:t>
            </a:r>
            <a:endParaRPr lang="en-US" altLang="zh-CN" b="0" dirty="0">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288032" y="188640"/>
            <a:ext cx="6876256" cy="666328"/>
          </a:xfrm>
        </p:spPr>
        <p:txBody>
          <a:bodyPr/>
          <a:lstStyle/>
          <a:p>
            <a:pPr algn="l"/>
            <a:r>
              <a:rPr lang="zh-CN" altLang="en-US" sz="3600" b="1" kern="1200" dirty="0" smtClean="0">
                <a:solidFill>
                  <a:srgbClr val="0184B7"/>
                </a:solidFill>
                <a:latin typeface="Arial" pitchFamily="34" charset="0"/>
                <a:ea typeface="宋体" pitchFamily="2" charset="-122"/>
                <a:cs typeface="+mn-cs"/>
              </a:rPr>
              <a:t>图像编码的一些知识（</a:t>
            </a:r>
            <a:r>
              <a:rPr lang="en-US" altLang="zh-CN" sz="3600" b="1" kern="1200" dirty="0" smtClean="0">
                <a:solidFill>
                  <a:srgbClr val="0184B7"/>
                </a:solidFill>
                <a:latin typeface="Arial" pitchFamily="34" charset="0"/>
                <a:ea typeface="宋体" pitchFamily="2" charset="-122"/>
                <a:cs typeface="+mn-cs"/>
              </a:rPr>
              <a:t>H.264</a:t>
            </a:r>
            <a:r>
              <a:rPr lang="zh-CN" altLang="en-US" sz="3600" b="1" kern="1200" dirty="0" smtClean="0">
                <a:solidFill>
                  <a:srgbClr val="0184B7"/>
                </a:solidFill>
                <a:latin typeface="Arial" pitchFamily="34" charset="0"/>
                <a:ea typeface="宋体" pitchFamily="2" charset="-122"/>
                <a:cs typeface="+mn-cs"/>
              </a:rPr>
              <a:t>）</a:t>
            </a:r>
            <a:endParaRPr lang="zh-CN" altLang="en-US" sz="3600" b="1" kern="1200" dirty="0">
              <a:solidFill>
                <a:srgbClr val="0184B7"/>
              </a:solidFill>
              <a:latin typeface="Arial" pitchFamily="34" charset="0"/>
              <a:ea typeface="宋体" pitchFamily="2" charset="-122"/>
              <a:cs typeface="+mn-cs"/>
            </a:endParaRPr>
          </a:p>
        </p:txBody>
      </p:sp>
    </p:spTree>
    <p:extLst>
      <p:ext uri="{BB962C8B-B14F-4D97-AF65-F5344CB8AC3E}">
        <p14:creationId xmlns:p14="http://schemas.microsoft.com/office/powerpoint/2010/main" val="30940242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ChangeArrowheads="1"/>
          </p:cNvSpPr>
          <p:nvPr/>
        </p:nvSpPr>
        <p:spPr bwMode="auto">
          <a:xfrm>
            <a:off x="533400" y="914400"/>
            <a:ext cx="8001000" cy="551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85800" indent="-685800">
              <a:lnSpc>
                <a:spcPct val="80000"/>
              </a:lnSpc>
              <a:spcBef>
                <a:spcPct val="20000"/>
              </a:spcBef>
            </a:pPr>
            <a:r>
              <a:rPr lang="zh-CN" altLang="en-US" sz="3200">
                <a:latin typeface="隶书" pitchFamily="49" charset="-122"/>
              </a:rPr>
              <a:t> </a:t>
            </a:r>
          </a:p>
        </p:txBody>
      </p:sp>
      <p:sp>
        <p:nvSpPr>
          <p:cNvPr id="17412" name="Rectangle 5"/>
          <p:cNvSpPr>
            <a:spLocks noChangeArrowheads="1"/>
          </p:cNvSpPr>
          <p:nvPr/>
        </p:nvSpPr>
        <p:spPr bwMode="auto">
          <a:xfrm>
            <a:off x="0" y="19462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sz="2400" b="0">
              <a:latin typeface="Times New Roman" pitchFamily="18" charset="0"/>
              <a:ea typeface="宋体" charset="-122"/>
            </a:endParaRPr>
          </a:p>
        </p:txBody>
      </p:sp>
      <p:pic>
        <p:nvPicPr>
          <p:cNvPr id="1741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8100" y="1628775"/>
            <a:ext cx="6432550" cy="319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Rectangle 6"/>
          <p:cNvSpPr>
            <a:spLocks noChangeArrowheads="1"/>
          </p:cNvSpPr>
          <p:nvPr/>
        </p:nvSpPr>
        <p:spPr bwMode="auto">
          <a:xfrm>
            <a:off x="3175000" y="5702886"/>
            <a:ext cx="192552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indent="200025"/>
            <a:r>
              <a:rPr lang="zh-CN" altLang="en-US" sz="1600" b="0" dirty="0" smtClean="0">
                <a:latin typeface="Times New Roman" pitchFamily="18" charset="0"/>
                <a:ea typeface="宋体" charset="-122"/>
                <a:cs typeface="Times New Roman" pitchFamily="18" charset="0"/>
              </a:rPr>
              <a:t>图</a:t>
            </a:r>
            <a:r>
              <a:rPr lang="en-US" altLang="zh-CN" sz="1600" b="0" dirty="0" smtClean="0">
                <a:latin typeface="Times New Roman" pitchFamily="18" charset="0"/>
                <a:ea typeface="宋体" charset="-122"/>
                <a:cs typeface="Times New Roman" pitchFamily="18" charset="0"/>
              </a:rPr>
              <a:t>  </a:t>
            </a:r>
            <a:r>
              <a:rPr lang="zh-CN" altLang="en-US" sz="1600" b="0" dirty="0">
                <a:latin typeface="Times New Roman" pitchFamily="18" charset="0"/>
                <a:ea typeface="宋体" charset="-122"/>
                <a:cs typeface="Times New Roman" pitchFamily="18" charset="0"/>
              </a:rPr>
              <a:t>片的句法结构</a:t>
            </a:r>
          </a:p>
        </p:txBody>
      </p:sp>
      <p:sp>
        <p:nvSpPr>
          <p:cNvPr id="8" name="标题 1"/>
          <p:cNvSpPr>
            <a:spLocks noGrp="1"/>
          </p:cNvSpPr>
          <p:nvPr>
            <p:ph type="title"/>
          </p:nvPr>
        </p:nvSpPr>
        <p:spPr>
          <a:xfrm>
            <a:off x="288032" y="188640"/>
            <a:ext cx="6876256" cy="666328"/>
          </a:xfrm>
        </p:spPr>
        <p:txBody>
          <a:bodyPr/>
          <a:lstStyle/>
          <a:p>
            <a:pPr algn="l"/>
            <a:r>
              <a:rPr lang="zh-CN" altLang="en-US" sz="3600" b="1" kern="1200" dirty="0" smtClean="0">
                <a:solidFill>
                  <a:srgbClr val="0184B7"/>
                </a:solidFill>
                <a:latin typeface="Arial" pitchFamily="34" charset="0"/>
                <a:ea typeface="宋体" pitchFamily="2" charset="-122"/>
                <a:cs typeface="+mn-cs"/>
              </a:rPr>
              <a:t>图像编码的一些知识（</a:t>
            </a:r>
            <a:r>
              <a:rPr lang="en-US" altLang="zh-CN" sz="3600" b="1" kern="1200" dirty="0" smtClean="0">
                <a:solidFill>
                  <a:srgbClr val="0184B7"/>
                </a:solidFill>
                <a:latin typeface="Arial" pitchFamily="34" charset="0"/>
                <a:ea typeface="宋体" pitchFamily="2" charset="-122"/>
                <a:cs typeface="+mn-cs"/>
              </a:rPr>
              <a:t>H.264</a:t>
            </a:r>
            <a:r>
              <a:rPr lang="zh-CN" altLang="en-US" sz="3600" b="1" kern="1200" dirty="0" smtClean="0">
                <a:solidFill>
                  <a:srgbClr val="0184B7"/>
                </a:solidFill>
                <a:latin typeface="Arial" pitchFamily="34" charset="0"/>
                <a:ea typeface="宋体" pitchFamily="2" charset="-122"/>
                <a:cs typeface="+mn-cs"/>
              </a:rPr>
              <a:t>）</a:t>
            </a:r>
            <a:endParaRPr lang="zh-CN" altLang="en-US" sz="3600" b="1" kern="1200" dirty="0">
              <a:solidFill>
                <a:srgbClr val="0184B7"/>
              </a:solidFill>
              <a:latin typeface="Arial" pitchFamily="34" charset="0"/>
              <a:ea typeface="宋体" pitchFamily="2" charset="-122"/>
              <a:cs typeface="+mn-cs"/>
            </a:endParaRPr>
          </a:p>
        </p:txBody>
      </p:sp>
    </p:spTree>
    <p:extLst>
      <p:ext uri="{BB962C8B-B14F-4D97-AF65-F5344CB8AC3E}">
        <p14:creationId xmlns:p14="http://schemas.microsoft.com/office/powerpoint/2010/main" val="11502712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ChangeArrowheads="1"/>
          </p:cNvSpPr>
          <p:nvPr/>
        </p:nvSpPr>
        <p:spPr bwMode="auto">
          <a:xfrm>
            <a:off x="543860" y="1412776"/>
            <a:ext cx="8229600" cy="551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1066800" lvl="1" indent="-685800">
              <a:lnSpc>
                <a:spcPct val="150000"/>
              </a:lnSpc>
              <a:spcAft>
                <a:spcPts val="1200"/>
              </a:spcAft>
            </a:pPr>
            <a:r>
              <a:rPr lang="zh-CN" altLang="en-US" dirty="0">
                <a:latin typeface="微软雅黑" panose="020B0503020204020204" pitchFamily="34" charset="-122"/>
                <a:ea typeface="微软雅黑" panose="020B0503020204020204" pitchFamily="34" charset="-122"/>
              </a:rPr>
              <a:t> 片和片组   </a:t>
            </a:r>
          </a:p>
          <a:p>
            <a:pPr marL="1066800" lvl="1" indent="-609600">
              <a:spcBef>
                <a:spcPct val="20000"/>
              </a:spcBef>
              <a:buFontTx/>
              <a:buChar char="–"/>
            </a:pPr>
            <a:r>
              <a:rPr lang="zh-CN" altLang="en-US" sz="2400" dirty="0">
                <a:solidFill>
                  <a:srgbClr val="FF0000"/>
                </a:solidFill>
                <a:latin typeface="楷体_GB2312" pitchFamily="49" charset="-122"/>
                <a:ea typeface="楷体_GB2312" pitchFamily="49" charset="-122"/>
              </a:rPr>
              <a:t>片组 </a:t>
            </a:r>
          </a:p>
          <a:p>
            <a:pPr marL="1066800" lvl="1" indent="-609600">
              <a:spcBef>
                <a:spcPct val="20000"/>
              </a:spcBef>
              <a:buFontTx/>
              <a:buChar char="–"/>
            </a:pPr>
            <a:r>
              <a:rPr lang="zh-CN" altLang="en-US" b="0" dirty="0" smtClean="0">
                <a:latin typeface="微软雅黑" panose="020B0503020204020204" pitchFamily="34" charset="-122"/>
                <a:ea typeface="微软雅黑" panose="020B0503020204020204" pitchFamily="34" charset="-122"/>
              </a:rPr>
              <a:t>片</a:t>
            </a:r>
            <a:r>
              <a:rPr lang="zh-CN" altLang="en-US" b="0" dirty="0">
                <a:latin typeface="微软雅黑" panose="020B0503020204020204" pitchFamily="34" charset="-122"/>
                <a:ea typeface="微软雅黑" panose="020B0503020204020204" pitchFamily="34" charset="-122"/>
              </a:rPr>
              <a:t>组是一个编码图象中若干</a:t>
            </a:r>
            <a:r>
              <a:rPr lang="en-US" altLang="zh-CN" b="0" dirty="0">
                <a:latin typeface="微软雅黑" panose="020B0503020204020204" pitchFamily="34" charset="-122"/>
                <a:ea typeface="微软雅黑" panose="020B0503020204020204" pitchFamily="34" charset="-122"/>
              </a:rPr>
              <a:t>MB</a:t>
            </a:r>
            <a:r>
              <a:rPr lang="zh-CN" altLang="en-US" b="0" dirty="0">
                <a:latin typeface="微软雅黑" panose="020B0503020204020204" pitchFamily="34" charset="-122"/>
                <a:ea typeface="微软雅黑" panose="020B0503020204020204" pitchFamily="34" charset="-122"/>
              </a:rPr>
              <a:t>的一个子集，它可包含一个或若干个片。</a:t>
            </a:r>
          </a:p>
          <a:p>
            <a:pPr marL="1066800" lvl="1" indent="-609600">
              <a:spcBef>
                <a:spcPct val="20000"/>
              </a:spcBef>
              <a:buFontTx/>
              <a:buChar char="–"/>
            </a:pPr>
            <a:r>
              <a:rPr lang="zh-CN" altLang="en-US" b="0" dirty="0">
                <a:latin typeface="微软雅黑" panose="020B0503020204020204" pitchFamily="34" charset="-122"/>
                <a:ea typeface="微软雅黑" panose="020B0503020204020204" pitchFamily="34" charset="-122"/>
              </a:rPr>
              <a:t>在一个片组中，每片的</a:t>
            </a:r>
            <a:r>
              <a:rPr lang="en-US" altLang="zh-CN" b="0" dirty="0">
                <a:latin typeface="微软雅黑" panose="020B0503020204020204" pitchFamily="34" charset="-122"/>
                <a:ea typeface="微软雅黑" panose="020B0503020204020204" pitchFamily="34" charset="-122"/>
              </a:rPr>
              <a:t>MB</a:t>
            </a:r>
            <a:r>
              <a:rPr lang="zh-CN" altLang="en-US" b="0" dirty="0">
                <a:latin typeface="微软雅黑" panose="020B0503020204020204" pitchFamily="34" charset="-122"/>
                <a:ea typeface="微软雅黑" panose="020B0503020204020204" pitchFamily="34" charset="-122"/>
              </a:rPr>
              <a:t>按光栅扫描次序被编码，如果每幅图象仅取一个片组，则该图象中所有的</a:t>
            </a:r>
            <a:r>
              <a:rPr lang="en-US" altLang="zh-CN" b="0" dirty="0">
                <a:latin typeface="微软雅黑" panose="020B0503020204020204" pitchFamily="34" charset="-122"/>
                <a:ea typeface="微软雅黑" panose="020B0503020204020204" pitchFamily="34" charset="-122"/>
              </a:rPr>
              <a:t>MB</a:t>
            </a:r>
            <a:r>
              <a:rPr lang="zh-CN" altLang="en-US" b="0" dirty="0">
                <a:latin typeface="微软雅黑" panose="020B0503020204020204" pitchFamily="34" charset="-122"/>
                <a:ea typeface="微软雅黑" panose="020B0503020204020204" pitchFamily="34" charset="-122"/>
              </a:rPr>
              <a:t>均按光栅扫描次序被编码。</a:t>
            </a:r>
          </a:p>
          <a:p>
            <a:pPr marL="1066800" lvl="1" indent="-609600">
              <a:spcBef>
                <a:spcPct val="20000"/>
              </a:spcBef>
              <a:buFontTx/>
              <a:buChar char="–"/>
            </a:pPr>
            <a:r>
              <a:rPr lang="zh-CN" altLang="en-US" b="0" dirty="0">
                <a:latin typeface="微软雅黑" panose="020B0503020204020204" pitchFamily="34" charset="-122"/>
                <a:ea typeface="微软雅黑" panose="020B0503020204020204" pitchFamily="34" charset="-122"/>
              </a:rPr>
              <a:t>还有一种片组，叫灵活宏块次序（</a:t>
            </a:r>
            <a:r>
              <a:rPr lang="en-US" altLang="zh-CN" b="0" dirty="0">
                <a:latin typeface="微软雅黑" panose="020B0503020204020204" pitchFamily="34" charset="-122"/>
                <a:ea typeface="微软雅黑" panose="020B0503020204020204" pitchFamily="34" charset="-122"/>
              </a:rPr>
              <a:t>FMO</a:t>
            </a:r>
            <a:r>
              <a:rPr lang="zh-CN" altLang="en-US" b="0" dirty="0">
                <a:latin typeface="微软雅黑" panose="020B0503020204020204" pitchFamily="34" charset="-122"/>
                <a:ea typeface="微软雅黑" panose="020B0503020204020204" pitchFamily="34" charset="-122"/>
              </a:rPr>
              <a:t>），它可用灵活的方法，把编码</a:t>
            </a:r>
            <a:r>
              <a:rPr lang="en-US" altLang="zh-CN" b="0" dirty="0">
                <a:latin typeface="微软雅黑" panose="020B0503020204020204" pitchFamily="34" charset="-122"/>
                <a:ea typeface="微软雅黑" panose="020B0503020204020204" pitchFamily="34" charset="-122"/>
              </a:rPr>
              <a:t>MB</a:t>
            </a:r>
            <a:r>
              <a:rPr lang="zh-CN" altLang="en-US" b="0" dirty="0">
                <a:latin typeface="微软雅黑" panose="020B0503020204020204" pitchFamily="34" charset="-122"/>
                <a:ea typeface="微软雅黑" panose="020B0503020204020204" pitchFamily="34" charset="-122"/>
              </a:rPr>
              <a:t>序列映射到解码图象中</a:t>
            </a:r>
            <a:r>
              <a:rPr lang="en-US" altLang="zh-CN" b="0" dirty="0">
                <a:latin typeface="微软雅黑" panose="020B0503020204020204" pitchFamily="34" charset="-122"/>
                <a:ea typeface="微软雅黑" panose="020B0503020204020204" pitchFamily="34" charset="-122"/>
              </a:rPr>
              <a:t>MB</a:t>
            </a:r>
            <a:r>
              <a:rPr lang="zh-CN" altLang="en-US" b="0" dirty="0">
                <a:latin typeface="微软雅黑" panose="020B0503020204020204" pitchFamily="34" charset="-122"/>
                <a:ea typeface="微软雅黑" panose="020B0503020204020204" pitchFamily="34" charset="-122"/>
              </a:rPr>
              <a:t>的分配用</a:t>
            </a:r>
            <a:r>
              <a:rPr lang="en-US" altLang="zh-CN" b="0" dirty="0">
                <a:latin typeface="微软雅黑" panose="020B0503020204020204" pitchFamily="34" charset="-122"/>
                <a:ea typeface="微软雅黑" panose="020B0503020204020204" pitchFamily="34" charset="-122"/>
              </a:rPr>
              <a:t>MB</a:t>
            </a:r>
            <a:r>
              <a:rPr lang="zh-CN" altLang="en-US" b="0" dirty="0">
                <a:latin typeface="微软雅黑" panose="020B0503020204020204" pitchFamily="34" charset="-122"/>
                <a:ea typeface="微软雅黑" panose="020B0503020204020204" pitchFamily="34" charset="-122"/>
              </a:rPr>
              <a:t>到片组之间的映射来确定，它表示每一个</a:t>
            </a:r>
            <a:r>
              <a:rPr lang="en-US" altLang="zh-CN" b="0" dirty="0">
                <a:latin typeface="微软雅黑" panose="020B0503020204020204" pitchFamily="34" charset="-122"/>
                <a:ea typeface="微软雅黑" panose="020B0503020204020204" pitchFamily="34" charset="-122"/>
              </a:rPr>
              <a:t>MB</a:t>
            </a:r>
            <a:r>
              <a:rPr lang="zh-CN" altLang="en-US" b="0" dirty="0">
                <a:latin typeface="微软雅黑" panose="020B0503020204020204" pitchFamily="34" charset="-122"/>
                <a:ea typeface="微软雅黑" panose="020B0503020204020204" pitchFamily="34" charset="-122"/>
              </a:rPr>
              <a:t>属于哪个片组。表</a:t>
            </a:r>
            <a:r>
              <a:rPr lang="en-US" altLang="zh-CN" b="0" dirty="0">
                <a:latin typeface="微软雅黑" panose="020B0503020204020204" pitchFamily="34" charset="-122"/>
                <a:ea typeface="微软雅黑" panose="020B0503020204020204" pitchFamily="34" charset="-122"/>
              </a:rPr>
              <a:t>1 </a:t>
            </a:r>
            <a:r>
              <a:rPr lang="zh-CN" altLang="en-US" b="0" dirty="0">
                <a:latin typeface="微软雅黑" panose="020B0503020204020204" pitchFamily="34" charset="-122"/>
                <a:ea typeface="微软雅黑" panose="020B0503020204020204" pitchFamily="34" charset="-122"/>
              </a:rPr>
              <a:t>为</a:t>
            </a:r>
            <a:r>
              <a:rPr lang="en-US" altLang="zh-CN" b="0" dirty="0">
                <a:latin typeface="微软雅黑" panose="020B0503020204020204" pitchFamily="34" charset="-122"/>
                <a:ea typeface="微软雅黑" panose="020B0503020204020204" pitchFamily="34" charset="-122"/>
              </a:rPr>
              <a:t>MB</a:t>
            </a:r>
            <a:r>
              <a:rPr lang="zh-CN" altLang="en-US" b="0" dirty="0">
                <a:latin typeface="微软雅黑" panose="020B0503020204020204" pitchFamily="34" charset="-122"/>
                <a:ea typeface="微软雅黑" panose="020B0503020204020204" pitchFamily="34" charset="-122"/>
              </a:rPr>
              <a:t>到片组的各种映射类型</a:t>
            </a:r>
            <a:r>
              <a:rPr lang="zh-CN" altLang="en-US" sz="2400" dirty="0">
                <a:latin typeface="楷体_GB2312" pitchFamily="49" charset="-122"/>
                <a:ea typeface="楷体_GB2312" pitchFamily="49" charset="-122"/>
              </a:rPr>
              <a:t>。</a:t>
            </a:r>
          </a:p>
        </p:txBody>
      </p:sp>
      <p:sp>
        <p:nvSpPr>
          <p:cNvPr id="5" name="标题 1"/>
          <p:cNvSpPr>
            <a:spLocks noGrp="1"/>
          </p:cNvSpPr>
          <p:nvPr>
            <p:ph type="title"/>
          </p:nvPr>
        </p:nvSpPr>
        <p:spPr>
          <a:xfrm>
            <a:off x="288032" y="188640"/>
            <a:ext cx="6876256" cy="666328"/>
          </a:xfrm>
        </p:spPr>
        <p:txBody>
          <a:bodyPr/>
          <a:lstStyle/>
          <a:p>
            <a:pPr algn="l"/>
            <a:r>
              <a:rPr lang="zh-CN" altLang="en-US" sz="3600" b="1" kern="1200" dirty="0" smtClean="0">
                <a:solidFill>
                  <a:srgbClr val="0184B7"/>
                </a:solidFill>
                <a:latin typeface="Arial" pitchFamily="34" charset="0"/>
                <a:ea typeface="宋体" pitchFamily="2" charset="-122"/>
                <a:cs typeface="+mn-cs"/>
              </a:rPr>
              <a:t>图像编码的一些知识（</a:t>
            </a:r>
            <a:r>
              <a:rPr lang="en-US" altLang="zh-CN" sz="3600" b="1" kern="1200" dirty="0" smtClean="0">
                <a:solidFill>
                  <a:srgbClr val="0184B7"/>
                </a:solidFill>
                <a:latin typeface="Arial" pitchFamily="34" charset="0"/>
                <a:ea typeface="宋体" pitchFamily="2" charset="-122"/>
                <a:cs typeface="+mn-cs"/>
              </a:rPr>
              <a:t>H.264</a:t>
            </a:r>
            <a:r>
              <a:rPr lang="zh-CN" altLang="en-US" sz="3600" b="1" kern="1200" dirty="0" smtClean="0">
                <a:solidFill>
                  <a:srgbClr val="0184B7"/>
                </a:solidFill>
                <a:latin typeface="Arial" pitchFamily="34" charset="0"/>
                <a:ea typeface="宋体" pitchFamily="2" charset="-122"/>
                <a:cs typeface="+mn-cs"/>
              </a:rPr>
              <a:t>）</a:t>
            </a:r>
            <a:endParaRPr lang="zh-CN" altLang="en-US" sz="3600" b="1" kern="1200" dirty="0">
              <a:solidFill>
                <a:srgbClr val="0184B7"/>
              </a:solidFill>
              <a:latin typeface="Arial" pitchFamily="34" charset="0"/>
              <a:ea typeface="宋体" pitchFamily="2" charset="-122"/>
              <a:cs typeface="+mn-cs"/>
            </a:endParaRPr>
          </a:p>
        </p:txBody>
      </p:sp>
    </p:spTree>
    <p:extLst>
      <p:ext uri="{BB962C8B-B14F-4D97-AF65-F5344CB8AC3E}">
        <p14:creationId xmlns:p14="http://schemas.microsoft.com/office/powerpoint/2010/main" val="6779496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ChangeArrowheads="1"/>
          </p:cNvSpPr>
          <p:nvPr/>
        </p:nvSpPr>
        <p:spPr bwMode="auto">
          <a:xfrm>
            <a:off x="533400" y="914400"/>
            <a:ext cx="8001000" cy="551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85800" indent="-685800">
              <a:lnSpc>
                <a:spcPct val="80000"/>
              </a:lnSpc>
              <a:spcBef>
                <a:spcPct val="20000"/>
              </a:spcBef>
            </a:pPr>
            <a:r>
              <a:rPr lang="zh-CN" altLang="en-US" sz="3200">
                <a:latin typeface="隶书" pitchFamily="49" charset="-122"/>
              </a:rPr>
              <a:t> </a:t>
            </a:r>
          </a:p>
        </p:txBody>
      </p:sp>
      <p:sp>
        <p:nvSpPr>
          <p:cNvPr id="19460" name="Rectangle 4"/>
          <p:cNvSpPr>
            <a:spLocks noChangeArrowheads="1"/>
          </p:cNvSpPr>
          <p:nvPr/>
        </p:nvSpPr>
        <p:spPr bwMode="auto">
          <a:xfrm>
            <a:off x="0" y="19462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sz="2400" b="0">
              <a:latin typeface="Times New Roman" pitchFamily="18" charset="0"/>
              <a:ea typeface="宋体" charset="-122"/>
            </a:endParaRPr>
          </a:p>
        </p:txBody>
      </p:sp>
      <p:sp>
        <p:nvSpPr>
          <p:cNvPr id="19461" name="Rectangle 7"/>
          <p:cNvSpPr>
            <a:spLocks noChangeArrowheads="1"/>
          </p:cNvSpPr>
          <p:nvPr/>
        </p:nvSpPr>
        <p:spPr bwMode="auto">
          <a:xfrm>
            <a:off x="2462743" y="1195973"/>
            <a:ext cx="199125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zh-CN" altLang="en-US" sz="1600" b="0" dirty="0" smtClean="0">
                <a:latin typeface="Times New Roman" pitchFamily="18" charset="0"/>
                <a:ea typeface="宋体" charset="-122"/>
                <a:cs typeface="Times New Roman" pitchFamily="18" charset="0"/>
              </a:rPr>
              <a:t>表</a:t>
            </a:r>
            <a:r>
              <a:rPr lang="en-US" altLang="zh-CN" sz="1600" b="0" dirty="0" smtClean="0">
                <a:latin typeface="Times New Roman" pitchFamily="18" charset="0"/>
                <a:ea typeface="宋体" charset="-122"/>
                <a:cs typeface="Times New Roman" pitchFamily="18" charset="0"/>
              </a:rPr>
              <a:t> </a:t>
            </a:r>
            <a:r>
              <a:rPr lang="en-US" altLang="zh-CN" sz="1600" b="0" dirty="0">
                <a:latin typeface="Times New Roman" pitchFamily="18" charset="0"/>
                <a:ea typeface="宋体" charset="-122"/>
                <a:cs typeface="Times New Roman" pitchFamily="18" charset="0"/>
              </a:rPr>
              <a:t>MB</a:t>
            </a:r>
            <a:r>
              <a:rPr lang="zh-CN" altLang="en-US" sz="1600" b="0" dirty="0">
                <a:latin typeface="Times New Roman" pitchFamily="18" charset="0"/>
                <a:ea typeface="宋体" charset="-122"/>
                <a:cs typeface="Times New Roman" pitchFamily="18" charset="0"/>
              </a:rPr>
              <a:t>到片组的映射</a:t>
            </a:r>
          </a:p>
        </p:txBody>
      </p:sp>
      <p:graphicFrame>
        <p:nvGraphicFramePr>
          <p:cNvPr id="344224" name="Group 160"/>
          <p:cNvGraphicFramePr>
            <a:graphicFrameLocks noGrp="1"/>
          </p:cNvGraphicFramePr>
          <p:nvPr>
            <p:extLst>
              <p:ext uri="{D42A27DB-BD31-4B8C-83A1-F6EECF244321}">
                <p14:modId xmlns:p14="http://schemas.microsoft.com/office/powerpoint/2010/main" val="753413471"/>
              </p:ext>
            </p:extLst>
          </p:nvPr>
        </p:nvGraphicFramePr>
        <p:xfrm>
          <a:off x="1057275" y="1916832"/>
          <a:ext cx="6956425" cy="4001771"/>
        </p:xfrm>
        <a:graphic>
          <a:graphicData uri="http://schemas.openxmlformats.org/drawingml/2006/table">
            <a:tbl>
              <a:tblPr/>
              <a:tblGrid>
                <a:gridCol w="842963"/>
                <a:gridCol w="1500187"/>
                <a:gridCol w="4613275"/>
              </a:tblGrid>
              <a:tr h="2739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zh-CN" altLang="en-US" sz="16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zh-CN" altLang="en-US" sz="16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类型</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CN" altLang="en-US"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名称</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CN" altLang="en-US"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描述</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03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CN" altLang="en-US"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交错</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16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MB</a:t>
                      </a:r>
                      <a:r>
                        <a:rPr kumimoji="1" lang="zh-CN" altLang="en-US" sz="16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游程被依次分配给每一块组</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19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CN" altLang="en-US"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散乱</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CN" altLang="en-US" sz="16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每一片组中的</a:t>
                      </a:r>
                      <a:r>
                        <a:rPr kumimoji="1" lang="en-US" altLang="zh-CN" sz="16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MB</a:t>
                      </a:r>
                      <a:r>
                        <a:rPr kumimoji="1" lang="zh-CN" altLang="en-US" sz="16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被分散在整个图象中（</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19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CN" altLang="en-US"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前景和背景</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zh-CN" sz="16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84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Box</a:t>
                      </a:r>
                      <a:r>
                        <a:rPr kumimoji="1" lang="zh-CN" altLang="en-US"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t>
                      </a:r>
                      <a:r>
                        <a:rPr kumimoji="1" lang="en-US" altLang="zh-CN"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out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CN" altLang="en-US" sz="16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从帧的中心开始，产生一个箱子，其</a:t>
                      </a:r>
                      <a:r>
                        <a:rPr kumimoji="1" lang="en-US" altLang="zh-CN" sz="16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MB</a:t>
                      </a:r>
                      <a:r>
                        <a:rPr kumimoji="1" lang="zh-CN" altLang="en-US" sz="16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属于片组</a:t>
                      </a:r>
                      <a:r>
                        <a:rPr kumimoji="1" lang="en-US" altLang="zh-CN" sz="16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0</a:t>
                      </a:r>
                      <a:r>
                        <a:rPr kumimoji="1" lang="zh-CN" altLang="en-US" sz="16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，其它</a:t>
                      </a:r>
                      <a:r>
                        <a:rPr kumimoji="1" lang="en-US" altLang="zh-CN" sz="16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MB</a:t>
                      </a:r>
                      <a:r>
                        <a:rPr kumimoji="1" lang="zh-CN" altLang="en-US" sz="16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属于片组</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84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CN" altLang="en-US"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光栅扫描</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CN" altLang="en-US" sz="16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片组</a:t>
                      </a:r>
                      <a:r>
                        <a:rPr kumimoji="1" lang="en-US" altLang="zh-CN" sz="16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0</a:t>
                      </a:r>
                      <a:r>
                        <a:rPr kumimoji="1" lang="zh-CN" altLang="en-US" sz="16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包含按光栅扫描次序从顶－左的所有</a:t>
                      </a:r>
                      <a:r>
                        <a:rPr kumimoji="1" lang="en-US" altLang="zh-CN" sz="16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MB</a:t>
                      </a:r>
                      <a:r>
                        <a:rPr kumimoji="1" lang="zh-CN" altLang="en-US" sz="16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，其余</a:t>
                      </a:r>
                      <a:r>
                        <a:rPr kumimoji="1" lang="en-US" altLang="zh-CN" sz="16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MB</a:t>
                      </a:r>
                      <a:r>
                        <a:rPr kumimoji="1" lang="zh-CN" altLang="en-US" sz="16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属片组</a:t>
                      </a:r>
                      <a:r>
                        <a:rPr kumimoji="1" lang="en-US" altLang="zh-CN" sz="16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1</a:t>
                      </a:r>
                      <a:r>
                        <a:rPr kumimoji="1" lang="zh-CN" altLang="en-US" sz="16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857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CN" altLang="en-US"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手绢</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CN" altLang="en-US" sz="16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片组</a:t>
                      </a:r>
                      <a:r>
                        <a:rPr kumimoji="1" lang="en-US" altLang="zh-CN" sz="16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0</a:t>
                      </a:r>
                      <a:r>
                        <a:rPr kumimoji="1" lang="zh-CN" altLang="en-US" sz="16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包含从顶－左垂直扫描次序的</a:t>
                      </a:r>
                      <a:r>
                        <a:rPr kumimoji="1" lang="en-US" altLang="zh-CN" sz="16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MB</a:t>
                      </a:r>
                      <a:r>
                        <a:rPr kumimoji="1" lang="zh-CN" altLang="en-US" sz="16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，其余</a:t>
                      </a:r>
                      <a:r>
                        <a:rPr kumimoji="1" lang="en-US" altLang="zh-CN" sz="16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MB</a:t>
                      </a:r>
                      <a:r>
                        <a:rPr kumimoji="1" lang="zh-CN" altLang="en-US" sz="16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属片组</a:t>
                      </a:r>
                      <a:r>
                        <a:rPr kumimoji="1" lang="en-US" altLang="zh-CN" sz="16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1</a:t>
                      </a:r>
                      <a:endParaRPr kumimoji="1" lang="zh-CN" altLang="en-US" sz="16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84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CN" altLang="en-US"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显式</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CN" altLang="en-US" sz="16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每一</a:t>
                      </a:r>
                      <a:r>
                        <a:rPr kumimoji="1" lang="en-US" altLang="zh-CN" sz="1600" b="0" i="0" u="none" strike="noStrike" cap="none" normalizeH="0" baseline="0" dirty="0" err="1" smtClean="0">
                          <a:ln>
                            <a:noFill/>
                          </a:ln>
                          <a:solidFill>
                            <a:schemeClr val="tx1"/>
                          </a:solidFill>
                          <a:effectLst/>
                          <a:latin typeface="Times New Roman" pitchFamily="18" charset="0"/>
                          <a:ea typeface="宋体" pitchFamily="2" charset="-122"/>
                          <a:cs typeface="Times New Roman" pitchFamily="18" charset="0"/>
                        </a:rPr>
                        <a:t>Mbslice_group_id</a:t>
                      </a:r>
                      <a:r>
                        <a:rPr kumimoji="1" lang="en-US" altLang="zh-CN" sz="16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a:t>
                      </a:r>
                      <a:r>
                        <a:rPr kumimoji="1" lang="zh-CN" altLang="en-US" sz="16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用于指明它的片组（即</a:t>
                      </a:r>
                      <a:r>
                        <a:rPr kumimoji="1" lang="en-US" altLang="zh-CN" sz="16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MB</a:t>
                      </a:r>
                      <a:r>
                        <a:rPr kumimoji="1" lang="zh-CN" altLang="en-US" sz="16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映射完全是用户定义的）</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8" name="标题 1"/>
          <p:cNvSpPr>
            <a:spLocks noGrp="1"/>
          </p:cNvSpPr>
          <p:nvPr>
            <p:ph type="title"/>
          </p:nvPr>
        </p:nvSpPr>
        <p:spPr>
          <a:xfrm>
            <a:off x="288032" y="188640"/>
            <a:ext cx="6876256" cy="666328"/>
          </a:xfrm>
        </p:spPr>
        <p:txBody>
          <a:bodyPr/>
          <a:lstStyle/>
          <a:p>
            <a:pPr algn="l"/>
            <a:r>
              <a:rPr lang="zh-CN" altLang="en-US" sz="3600" b="1" kern="1200" dirty="0" smtClean="0">
                <a:solidFill>
                  <a:srgbClr val="0184B7"/>
                </a:solidFill>
                <a:latin typeface="Arial" pitchFamily="34" charset="0"/>
                <a:ea typeface="宋体" pitchFamily="2" charset="-122"/>
                <a:cs typeface="+mn-cs"/>
              </a:rPr>
              <a:t>图像编码的一些知识（</a:t>
            </a:r>
            <a:r>
              <a:rPr lang="en-US" altLang="zh-CN" sz="3600" b="1" kern="1200" dirty="0" smtClean="0">
                <a:solidFill>
                  <a:srgbClr val="0184B7"/>
                </a:solidFill>
                <a:latin typeface="Arial" pitchFamily="34" charset="0"/>
                <a:ea typeface="宋体" pitchFamily="2" charset="-122"/>
                <a:cs typeface="+mn-cs"/>
              </a:rPr>
              <a:t>H.264</a:t>
            </a:r>
            <a:r>
              <a:rPr lang="zh-CN" altLang="en-US" sz="3600" b="1" kern="1200" dirty="0" smtClean="0">
                <a:solidFill>
                  <a:srgbClr val="0184B7"/>
                </a:solidFill>
                <a:latin typeface="Arial" pitchFamily="34" charset="0"/>
                <a:ea typeface="宋体" pitchFamily="2" charset="-122"/>
                <a:cs typeface="+mn-cs"/>
              </a:rPr>
              <a:t>）</a:t>
            </a:r>
            <a:endParaRPr lang="zh-CN" altLang="en-US" sz="3600" b="1" kern="1200" dirty="0">
              <a:solidFill>
                <a:srgbClr val="0184B7"/>
              </a:solidFill>
              <a:latin typeface="Arial" pitchFamily="34" charset="0"/>
              <a:ea typeface="宋体" pitchFamily="2" charset="-122"/>
              <a:cs typeface="+mn-cs"/>
            </a:endParaRPr>
          </a:p>
        </p:txBody>
      </p:sp>
    </p:spTree>
    <p:extLst>
      <p:ext uri="{BB962C8B-B14F-4D97-AF65-F5344CB8AC3E}">
        <p14:creationId xmlns:p14="http://schemas.microsoft.com/office/powerpoint/2010/main" val="28772842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ChangeArrowheads="1"/>
          </p:cNvSpPr>
          <p:nvPr/>
        </p:nvSpPr>
        <p:spPr bwMode="auto">
          <a:xfrm>
            <a:off x="533400" y="914400"/>
            <a:ext cx="8001000" cy="551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85800" indent="-685800">
              <a:lnSpc>
                <a:spcPct val="80000"/>
              </a:lnSpc>
              <a:spcBef>
                <a:spcPct val="20000"/>
              </a:spcBef>
            </a:pPr>
            <a:r>
              <a:rPr lang="zh-CN" altLang="en-US" sz="3200">
                <a:latin typeface="隶书" pitchFamily="49" charset="-122"/>
              </a:rPr>
              <a:t> </a:t>
            </a:r>
          </a:p>
        </p:txBody>
      </p:sp>
      <p:sp>
        <p:nvSpPr>
          <p:cNvPr id="20484" name="Rectangle 4"/>
          <p:cNvSpPr>
            <a:spLocks noChangeArrowheads="1"/>
          </p:cNvSpPr>
          <p:nvPr/>
        </p:nvSpPr>
        <p:spPr bwMode="auto">
          <a:xfrm>
            <a:off x="0" y="19462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sz="2400" b="0">
              <a:latin typeface="Times New Roman" pitchFamily="18" charset="0"/>
              <a:ea typeface="宋体" charset="-122"/>
            </a:endParaRPr>
          </a:p>
        </p:txBody>
      </p:sp>
      <p:pic>
        <p:nvPicPr>
          <p:cNvPr id="20485" name="Picture 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532063"/>
            <a:ext cx="230505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4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3250" y="2493963"/>
            <a:ext cx="2219325"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Rectangle 46"/>
          <p:cNvSpPr>
            <a:spLocks noChangeArrowheads="1"/>
          </p:cNvSpPr>
          <p:nvPr/>
        </p:nvSpPr>
        <p:spPr bwMode="auto">
          <a:xfrm>
            <a:off x="0" y="14208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indent="200025"/>
            <a:endParaRPr lang="zh-CN" altLang="en-US" sz="2400" b="0">
              <a:latin typeface="Times New Roman" pitchFamily="18" charset="0"/>
              <a:ea typeface="宋体" charset="-122"/>
            </a:endParaRPr>
          </a:p>
        </p:txBody>
      </p:sp>
      <p:sp>
        <p:nvSpPr>
          <p:cNvPr id="20488" name="Rectangle 47"/>
          <p:cNvSpPr>
            <a:spLocks noChangeArrowheads="1"/>
          </p:cNvSpPr>
          <p:nvPr/>
        </p:nvSpPr>
        <p:spPr bwMode="auto">
          <a:xfrm>
            <a:off x="4252913" y="3154363"/>
            <a:ext cx="6381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zh-CN" altLang="en-US" sz="1000" b="0">
                <a:latin typeface="Times New Roman" pitchFamily="18" charset="0"/>
                <a:ea typeface="宋体" charset="-122"/>
                <a:cs typeface="Times New Roman" pitchFamily="18" charset="0"/>
              </a:rPr>
              <a:t>        </a:t>
            </a:r>
            <a:endParaRPr lang="zh-CN" altLang="en-US" sz="2400" b="0">
              <a:latin typeface="Times New Roman" pitchFamily="18" charset="0"/>
              <a:ea typeface="宋体" charset="-122"/>
              <a:cs typeface="Times New Roman" pitchFamily="18" charset="0"/>
            </a:endParaRPr>
          </a:p>
        </p:txBody>
      </p:sp>
      <p:sp>
        <p:nvSpPr>
          <p:cNvPr id="20489" name="Rectangle 48"/>
          <p:cNvSpPr>
            <a:spLocks noChangeArrowheads="1"/>
          </p:cNvSpPr>
          <p:nvPr/>
        </p:nvSpPr>
        <p:spPr bwMode="auto">
          <a:xfrm>
            <a:off x="767447" y="5496511"/>
            <a:ext cx="392928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zh-CN" altLang="en-US" sz="1600" b="0" dirty="0" smtClean="0">
                <a:latin typeface="Times New Roman" pitchFamily="18" charset="0"/>
                <a:ea typeface="宋体" charset="-122"/>
                <a:cs typeface="Times New Roman" pitchFamily="18" charset="0"/>
              </a:rPr>
              <a:t>图</a:t>
            </a:r>
            <a:r>
              <a:rPr lang="en-US" altLang="zh-CN" sz="1600" b="0" dirty="0">
                <a:latin typeface="Times New Roman" pitchFamily="18" charset="0"/>
                <a:ea typeface="宋体" charset="-122"/>
                <a:cs typeface="Times New Roman" pitchFamily="18" charset="0"/>
              </a:rPr>
              <a:t> </a:t>
            </a:r>
            <a:r>
              <a:rPr lang="en-US" altLang="zh-CN" sz="1600" b="0" dirty="0" smtClean="0">
                <a:latin typeface="Times New Roman" pitchFamily="18" charset="0"/>
                <a:ea typeface="宋体" charset="-122"/>
                <a:cs typeface="Times New Roman" pitchFamily="18" charset="0"/>
              </a:rPr>
              <a:t> </a:t>
            </a:r>
            <a:r>
              <a:rPr lang="zh-CN" altLang="en-US" sz="1600" b="0" dirty="0" smtClean="0">
                <a:latin typeface="Times New Roman" pitchFamily="18" charset="0"/>
                <a:ea typeface="宋体" charset="-122"/>
                <a:cs typeface="Times New Roman" pitchFamily="18" charset="0"/>
              </a:rPr>
              <a:t>交错</a:t>
            </a:r>
            <a:r>
              <a:rPr lang="zh-CN" altLang="en-US" sz="1600" b="0" dirty="0">
                <a:latin typeface="Times New Roman" pitchFamily="18" charset="0"/>
                <a:ea typeface="宋体" charset="-122"/>
                <a:cs typeface="Times New Roman" pitchFamily="18" charset="0"/>
              </a:rPr>
              <a:t>型片组                   </a:t>
            </a:r>
            <a:r>
              <a:rPr lang="zh-CN" altLang="en-US" sz="1600" b="0" dirty="0" smtClean="0">
                <a:latin typeface="Times New Roman" pitchFamily="18" charset="0"/>
                <a:ea typeface="宋体" charset="-122"/>
                <a:cs typeface="Times New Roman" pitchFamily="18" charset="0"/>
              </a:rPr>
              <a:t>图</a:t>
            </a:r>
            <a:r>
              <a:rPr lang="en-US" altLang="zh-CN" sz="1600" b="0" dirty="0" smtClean="0">
                <a:latin typeface="Times New Roman" pitchFamily="18" charset="0"/>
                <a:ea typeface="宋体" charset="-122"/>
                <a:cs typeface="Times New Roman" pitchFamily="18" charset="0"/>
              </a:rPr>
              <a:t>  </a:t>
            </a:r>
            <a:r>
              <a:rPr lang="zh-CN" altLang="en-US" sz="1600" b="0" dirty="0">
                <a:latin typeface="Times New Roman" pitchFamily="18" charset="0"/>
                <a:ea typeface="宋体" charset="-122"/>
                <a:cs typeface="Times New Roman" pitchFamily="18" charset="0"/>
              </a:rPr>
              <a:t>散乱型片组</a:t>
            </a:r>
          </a:p>
        </p:txBody>
      </p:sp>
      <p:sp>
        <p:nvSpPr>
          <p:cNvPr id="20490" name="Rectangle 50"/>
          <p:cNvSpPr>
            <a:spLocks noChangeArrowheads="1"/>
          </p:cNvSpPr>
          <p:nvPr/>
        </p:nvSpPr>
        <p:spPr bwMode="auto">
          <a:xfrm>
            <a:off x="57150" y="2381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pic>
        <p:nvPicPr>
          <p:cNvPr id="20491" name="Picture 4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67375" y="2463800"/>
            <a:ext cx="253365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2" name="Rectangle 51"/>
          <p:cNvSpPr>
            <a:spLocks noChangeArrowheads="1"/>
          </p:cNvSpPr>
          <p:nvPr/>
        </p:nvSpPr>
        <p:spPr bwMode="auto">
          <a:xfrm>
            <a:off x="5503863" y="5497513"/>
            <a:ext cx="30305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zh-CN" altLang="en-US" sz="1600" b="0" dirty="0" smtClean="0">
                <a:latin typeface="Times New Roman" pitchFamily="18" charset="0"/>
                <a:ea typeface="宋体" charset="-122"/>
                <a:cs typeface="Times New Roman" pitchFamily="18" charset="0"/>
              </a:rPr>
              <a:t>图</a:t>
            </a:r>
            <a:r>
              <a:rPr lang="en-US" altLang="zh-CN" sz="1600" b="0" dirty="0" smtClean="0">
                <a:latin typeface="Times New Roman" pitchFamily="18" charset="0"/>
                <a:ea typeface="宋体" charset="-122"/>
                <a:cs typeface="Times New Roman" pitchFamily="18" charset="0"/>
              </a:rPr>
              <a:t>   </a:t>
            </a:r>
            <a:r>
              <a:rPr lang="zh-CN" altLang="en-US" sz="1600" b="0" dirty="0">
                <a:latin typeface="Times New Roman" pitchFamily="18" charset="0"/>
                <a:ea typeface="宋体" charset="-122"/>
                <a:cs typeface="Times New Roman" pitchFamily="18" charset="0"/>
              </a:rPr>
              <a:t>前景和背景型片组</a:t>
            </a:r>
          </a:p>
        </p:txBody>
      </p:sp>
      <p:sp>
        <p:nvSpPr>
          <p:cNvPr id="14" name="标题 1"/>
          <p:cNvSpPr>
            <a:spLocks noGrp="1"/>
          </p:cNvSpPr>
          <p:nvPr>
            <p:ph type="title"/>
          </p:nvPr>
        </p:nvSpPr>
        <p:spPr>
          <a:xfrm>
            <a:off x="288032" y="188640"/>
            <a:ext cx="6876256" cy="666328"/>
          </a:xfrm>
        </p:spPr>
        <p:txBody>
          <a:bodyPr/>
          <a:lstStyle/>
          <a:p>
            <a:pPr algn="l"/>
            <a:r>
              <a:rPr lang="zh-CN" altLang="en-US" sz="3600" b="1" kern="1200" dirty="0" smtClean="0">
                <a:solidFill>
                  <a:srgbClr val="0184B7"/>
                </a:solidFill>
                <a:latin typeface="Arial" pitchFamily="34" charset="0"/>
                <a:ea typeface="宋体" pitchFamily="2" charset="-122"/>
                <a:cs typeface="+mn-cs"/>
              </a:rPr>
              <a:t>图像编码的一些知识（</a:t>
            </a:r>
            <a:r>
              <a:rPr lang="en-US" altLang="zh-CN" sz="3600" b="1" kern="1200" dirty="0" smtClean="0">
                <a:solidFill>
                  <a:srgbClr val="0184B7"/>
                </a:solidFill>
                <a:latin typeface="Arial" pitchFamily="34" charset="0"/>
                <a:ea typeface="宋体" pitchFamily="2" charset="-122"/>
                <a:cs typeface="+mn-cs"/>
              </a:rPr>
              <a:t>H.264</a:t>
            </a:r>
            <a:r>
              <a:rPr lang="zh-CN" altLang="en-US" sz="3600" b="1" kern="1200" dirty="0" smtClean="0">
                <a:solidFill>
                  <a:srgbClr val="0184B7"/>
                </a:solidFill>
                <a:latin typeface="Arial" pitchFamily="34" charset="0"/>
                <a:ea typeface="宋体" pitchFamily="2" charset="-122"/>
                <a:cs typeface="+mn-cs"/>
              </a:rPr>
              <a:t>）</a:t>
            </a:r>
            <a:endParaRPr lang="zh-CN" altLang="en-US" sz="3600" b="1" kern="1200" dirty="0">
              <a:solidFill>
                <a:srgbClr val="0184B7"/>
              </a:solidFill>
              <a:latin typeface="Arial" pitchFamily="34" charset="0"/>
              <a:ea typeface="宋体" pitchFamily="2" charset="-122"/>
              <a:cs typeface="+mn-cs"/>
            </a:endParaRPr>
          </a:p>
        </p:txBody>
      </p:sp>
    </p:spTree>
    <p:extLst>
      <p:ext uri="{BB962C8B-B14F-4D97-AF65-F5344CB8AC3E}">
        <p14:creationId xmlns:p14="http://schemas.microsoft.com/office/powerpoint/2010/main" val="38713298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ChangeArrowheads="1"/>
          </p:cNvSpPr>
          <p:nvPr/>
        </p:nvSpPr>
        <p:spPr bwMode="auto">
          <a:xfrm>
            <a:off x="533400" y="914400"/>
            <a:ext cx="8001000" cy="551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85800" indent="-685800">
              <a:lnSpc>
                <a:spcPct val="80000"/>
              </a:lnSpc>
              <a:spcBef>
                <a:spcPct val="20000"/>
              </a:spcBef>
            </a:pPr>
            <a:r>
              <a:rPr lang="zh-CN" altLang="en-US" sz="3200">
                <a:latin typeface="隶书" pitchFamily="49" charset="-122"/>
              </a:rPr>
              <a:t> </a:t>
            </a:r>
          </a:p>
        </p:txBody>
      </p:sp>
      <p:sp>
        <p:nvSpPr>
          <p:cNvPr id="21508" name="Rectangle 4"/>
          <p:cNvSpPr>
            <a:spLocks noChangeArrowheads="1"/>
          </p:cNvSpPr>
          <p:nvPr/>
        </p:nvSpPr>
        <p:spPr bwMode="auto">
          <a:xfrm>
            <a:off x="0" y="19462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sz="2400" b="0">
              <a:latin typeface="Times New Roman" pitchFamily="18" charset="0"/>
              <a:ea typeface="宋体" charset="-122"/>
            </a:endParaRPr>
          </a:p>
        </p:txBody>
      </p:sp>
      <p:sp>
        <p:nvSpPr>
          <p:cNvPr id="21509" name="Rectangle 46"/>
          <p:cNvSpPr>
            <a:spLocks noChangeArrowheads="1"/>
          </p:cNvSpPr>
          <p:nvPr/>
        </p:nvSpPr>
        <p:spPr bwMode="auto">
          <a:xfrm>
            <a:off x="0" y="2586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pic>
        <p:nvPicPr>
          <p:cNvPr id="21510" name="Picture 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363" y="2200275"/>
            <a:ext cx="7539037" cy="190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Rectangle 47"/>
          <p:cNvSpPr>
            <a:spLocks noChangeArrowheads="1"/>
          </p:cNvSpPr>
          <p:nvPr/>
        </p:nvSpPr>
        <p:spPr bwMode="auto">
          <a:xfrm>
            <a:off x="3586163" y="5180013"/>
            <a:ext cx="19002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zh-CN" altLang="en-US" sz="1600" b="0" dirty="0" smtClean="0">
                <a:latin typeface="Times New Roman" pitchFamily="18" charset="0"/>
                <a:ea typeface="宋体" charset="-122"/>
                <a:cs typeface="Times New Roman" pitchFamily="18" charset="0"/>
              </a:rPr>
              <a:t>图</a:t>
            </a:r>
            <a:r>
              <a:rPr lang="en-US" altLang="zh-CN" sz="1600" b="0" dirty="0" smtClean="0">
                <a:latin typeface="Times New Roman" pitchFamily="18" charset="0"/>
                <a:ea typeface="宋体" charset="-122"/>
                <a:cs typeface="Times New Roman" pitchFamily="18" charset="0"/>
              </a:rPr>
              <a:t>   </a:t>
            </a:r>
            <a:r>
              <a:rPr lang="zh-CN" altLang="en-US" sz="1600" b="0" dirty="0">
                <a:latin typeface="Times New Roman" pitchFamily="18" charset="0"/>
                <a:ea typeface="宋体" charset="-122"/>
                <a:cs typeface="Times New Roman" pitchFamily="18" charset="0"/>
              </a:rPr>
              <a:t>片组</a:t>
            </a:r>
          </a:p>
        </p:txBody>
      </p:sp>
      <p:sp>
        <p:nvSpPr>
          <p:cNvPr id="9" name="标题 1"/>
          <p:cNvSpPr>
            <a:spLocks noGrp="1"/>
          </p:cNvSpPr>
          <p:nvPr>
            <p:ph type="title"/>
          </p:nvPr>
        </p:nvSpPr>
        <p:spPr>
          <a:xfrm>
            <a:off x="288032" y="188640"/>
            <a:ext cx="6876256" cy="666328"/>
          </a:xfrm>
        </p:spPr>
        <p:txBody>
          <a:bodyPr/>
          <a:lstStyle/>
          <a:p>
            <a:pPr algn="l"/>
            <a:r>
              <a:rPr lang="zh-CN" altLang="en-US" sz="3600" b="1" kern="1200" dirty="0" smtClean="0">
                <a:solidFill>
                  <a:srgbClr val="0184B7"/>
                </a:solidFill>
                <a:latin typeface="Arial" pitchFamily="34" charset="0"/>
                <a:ea typeface="宋体" pitchFamily="2" charset="-122"/>
                <a:cs typeface="+mn-cs"/>
              </a:rPr>
              <a:t>图像编码的一些知识（</a:t>
            </a:r>
            <a:r>
              <a:rPr lang="en-US" altLang="zh-CN" sz="3600" b="1" kern="1200" dirty="0" smtClean="0">
                <a:solidFill>
                  <a:srgbClr val="0184B7"/>
                </a:solidFill>
                <a:latin typeface="Arial" pitchFamily="34" charset="0"/>
                <a:ea typeface="宋体" pitchFamily="2" charset="-122"/>
                <a:cs typeface="+mn-cs"/>
              </a:rPr>
              <a:t>H.264</a:t>
            </a:r>
            <a:r>
              <a:rPr lang="zh-CN" altLang="en-US" sz="3600" b="1" kern="1200" dirty="0" smtClean="0">
                <a:solidFill>
                  <a:srgbClr val="0184B7"/>
                </a:solidFill>
                <a:latin typeface="Arial" pitchFamily="34" charset="0"/>
                <a:ea typeface="宋体" pitchFamily="2" charset="-122"/>
                <a:cs typeface="+mn-cs"/>
              </a:rPr>
              <a:t>）</a:t>
            </a:r>
            <a:endParaRPr lang="zh-CN" altLang="en-US" sz="3600" b="1" kern="1200" dirty="0">
              <a:solidFill>
                <a:srgbClr val="0184B7"/>
              </a:solidFill>
              <a:latin typeface="Arial" pitchFamily="34" charset="0"/>
              <a:ea typeface="宋体" pitchFamily="2" charset="-122"/>
              <a:cs typeface="+mn-cs"/>
            </a:endParaRPr>
          </a:p>
        </p:txBody>
      </p:sp>
    </p:spTree>
    <p:extLst>
      <p:ext uri="{BB962C8B-B14F-4D97-AF65-F5344CB8AC3E}">
        <p14:creationId xmlns:p14="http://schemas.microsoft.com/office/powerpoint/2010/main" val="3171352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8032" y="188640"/>
            <a:ext cx="4644008" cy="666328"/>
          </a:xfrm>
        </p:spPr>
        <p:txBody>
          <a:bodyPr/>
          <a:lstStyle/>
          <a:p>
            <a:pPr algn="l"/>
            <a:r>
              <a:rPr lang="en-US" altLang="zh-CN" sz="3600" b="1" kern="1200" dirty="0">
                <a:solidFill>
                  <a:srgbClr val="0184B7"/>
                </a:solidFill>
                <a:latin typeface="Arial" pitchFamily="34" charset="0"/>
                <a:ea typeface="宋体" pitchFamily="2" charset="-122"/>
              </a:rPr>
              <a:t>H.264</a:t>
            </a:r>
            <a:r>
              <a:rPr lang="zh-CN" altLang="en-US" sz="3600" b="1" kern="1200" dirty="0">
                <a:solidFill>
                  <a:srgbClr val="0184B7"/>
                </a:solidFill>
                <a:latin typeface="Arial" pitchFamily="34" charset="0"/>
                <a:ea typeface="宋体" pitchFamily="2" charset="-122"/>
              </a:rPr>
              <a:t>的技术特点</a:t>
            </a:r>
            <a:endParaRPr lang="zh-CN" altLang="en-US" sz="3600" b="1" kern="1200" dirty="0">
              <a:solidFill>
                <a:srgbClr val="0184B7"/>
              </a:solidFill>
              <a:latin typeface="Arial" pitchFamily="34" charset="0"/>
              <a:ea typeface="宋体" pitchFamily="2" charset="-122"/>
              <a:cs typeface="+mn-cs"/>
            </a:endParaRPr>
          </a:p>
        </p:txBody>
      </p:sp>
      <p:sp>
        <p:nvSpPr>
          <p:cNvPr id="1029" name="AutoShape 5" descr="http://imgt0.bdstatic.com/it/u=823379247,539673663&amp;fm=90&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31" name="AutoShape 7" descr="http://imgt0.bdstatic.com/it/u=823379247,539673663&amp;fm=90&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33" name="AutoShape 9" descr="http://imgt0.bdstatic.com/it/u=823379247,539673663&amp;fm=90&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3" name="矩形 2"/>
          <p:cNvSpPr/>
          <p:nvPr/>
        </p:nvSpPr>
        <p:spPr>
          <a:xfrm>
            <a:off x="144111" y="1196752"/>
            <a:ext cx="8728522" cy="5432256"/>
          </a:xfrm>
          <a:prstGeom prst="rect">
            <a:avLst/>
          </a:prstGeom>
        </p:spPr>
        <p:txBody>
          <a:bodyPr wrap="square">
            <a:spAutoFit/>
          </a:bodyPr>
          <a:lstStyle/>
          <a:p>
            <a:pPr indent="450850">
              <a:lnSpc>
                <a:spcPct val="150000"/>
              </a:lnSpc>
              <a:spcAft>
                <a:spcPts val="1200"/>
              </a:spcAft>
            </a:pPr>
            <a:r>
              <a:rPr lang="en-US" altLang="zh-CN" dirty="0">
                <a:latin typeface="微软雅黑" panose="020B0503020204020204" pitchFamily="34" charset="-122"/>
                <a:ea typeface="微软雅黑" panose="020B0503020204020204" pitchFamily="34" charset="-122"/>
              </a:rPr>
              <a:t>H.264</a:t>
            </a:r>
            <a:r>
              <a:rPr lang="zh-CN" altLang="en-US" dirty="0">
                <a:latin typeface="微软雅黑" panose="020B0503020204020204" pitchFamily="34" charset="-122"/>
                <a:ea typeface="微软雅黑" panose="020B0503020204020204" pitchFamily="34" charset="-122"/>
              </a:rPr>
              <a:t>标准仍然沿用的是混合编码结构</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由于在编解码各个环节中引入了</a:t>
            </a:r>
            <a:r>
              <a:rPr lang="zh-CN" altLang="en-US" dirty="0" smtClean="0">
                <a:latin typeface="微软雅黑" panose="020B0503020204020204" pitchFamily="34" charset="-122"/>
                <a:ea typeface="微软雅黑" panose="020B0503020204020204" pitchFamily="34" charset="-122"/>
              </a:rPr>
              <a:t>高复杂</a:t>
            </a:r>
            <a:r>
              <a:rPr lang="zh-CN" altLang="en-US" dirty="0">
                <a:latin typeface="微软雅黑" panose="020B0503020204020204" pitchFamily="34" charset="-122"/>
                <a:ea typeface="微软雅黑" panose="020B0503020204020204" pitchFamily="34" charset="-122"/>
              </a:rPr>
              <a:t>度的编码工具</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从而改进了各功能模块的细节</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因此取得了更高的压缩效率</a:t>
            </a:r>
            <a:r>
              <a:rPr lang="zh-CN" altLang="en-US" dirty="0" smtClean="0">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a:p>
            <a:pPr indent="450850">
              <a:lnSpc>
                <a:spcPct val="150000"/>
              </a:lnSpc>
              <a:spcAft>
                <a:spcPts val="1200"/>
              </a:spcAft>
            </a:pPr>
            <a:r>
              <a:rPr lang="zh-CN" altLang="en-US" dirty="0">
                <a:latin typeface="微软雅黑" panose="020B0503020204020204" pitchFamily="34" charset="-122"/>
                <a:ea typeface="微软雅黑" panose="020B0503020204020204" pitchFamily="34" charset="-122"/>
              </a:rPr>
              <a:t>编码结构</a:t>
            </a:r>
          </a:p>
          <a:p>
            <a:pPr indent="450850">
              <a:lnSpc>
                <a:spcPct val="150000"/>
              </a:lnSpc>
              <a:spcAft>
                <a:spcPts val="1200"/>
              </a:spcAft>
            </a:pPr>
            <a:r>
              <a:rPr lang="zh-CN" altLang="en-US" b="0" dirty="0">
                <a:latin typeface="微软雅黑" panose="020B0503020204020204" pitchFamily="34" charset="-122"/>
                <a:ea typeface="微软雅黑" panose="020B0503020204020204" pitchFamily="34" charset="-122"/>
              </a:rPr>
              <a:t>在</a:t>
            </a:r>
            <a:r>
              <a:rPr lang="en-US" altLang="zh-CN" b="0" dirty="0">
                <a:latin typeface="微软雅黑" panose="020B0503020204020204" pitchFamily="34" charset="-122"/>
                <a:ea typeface="微软雅黑" panose="020B0503020204020204" pitchFamily="34" charset="-122"/>
              </a:rPr>
              <a:t>H.264/AVC</a:t>
            </a:r>
            <a:r>
              <a:rPr lang="zh-CN" altLang="en-US" b="0" dirty="0">
                <a:latin typeface="微软雅黑" panose="020B0503020204020204" pitchFamily="34" charset="-122"/>
                <a:ea typeface="微软雅黑" panose="020B0503020204020204" pitchFamily="34" charset="-122"/>
              </a:rPr>
              <a:t>标准中</a:t>
            </a:r>
            <a:r>
              <a:rPr lang="en-US" altLang="zh-CN" b="0" dirty="0">
                <a:latin typeface="微软雅黑" panose="020B0503020204020204" pitchFamily="34" charset="-122"/>
                <a:ea typeface="微软雅黑" panose="020B0503020204020204" pitchFamily="34" charset="-122"/>
              </a:rPr>
              <a:t>,</a:t>
            </a:r>
            <a:r>
              <a:rPr lang="zh-CN" altLang="en-US" b="0" dirty="0">
                <a:latin typeface="微软雅黑" panose="020B0503020204020204" pitchFamily="34" charset="-122"/>
                <a:ea typeface="微软雅黑" panose="020B0503020204020204" pitchFamily="34" charset="-122"/>
              </a:rPr>
              <a:t>基本编码单元为一个宏块</a:t>
            </a:r>
            <a:r>
              <a:rPr lang="en-US" altLang="zh-CN" b="0" dirty="0">
                <a:latin typeface="微软雅黑" panose="020B0503020204020204" pitchFamily="34" charset="-122"/>
                <a:ea typeface="微软雅黑" panose="020B0503020204020204" pitchFamily="34" charset="-122"/>
              </a:rPr>
              <a:t>,</a:t>
            </a:r>
            <a:r>
              <a:rPr lang="zh-CN" altLang="en-US" b="0" dirty="0">
                <a:latin typeface="微软雅黑" panose="020B0503020204020204" pitchFamily="34" charset="-122"/>
                <a:ea typeface="微软雅黑" panose="020B0503020204020204" pitchFamily="34" charset="-122"/>
              </a:rPr>
              <a:t>宏块又可以分成子块</a:t>
            </a:r>
            <a:r>
              <a:rPr lang="en-US" altLang="zh-CN" b="0" dirty="0" smtClean="0">
                <a:latin typeface="微软雅黑" panose="020B0503020204020204" pitchFamily="34" charset="-122"/>
                <a:ea typeface="微软雅黑" panose="020B0503020204020204" pitchFamily="34" charset="-122"/>
              </a:rPr>
              <a:t>,</a:t>
            </a:r>
            <a:r>
              <a:rPr lang="zh-CN" altLang="en-US" b="0" dirty="0" smtClean="0">
                <a:latin typeface="微软雅黑" panose="020B0503020204020204" pitchFamily="34" charset="-122"/>
                <a:ea typeface="微软雅黑" panose="020B0503020204020204" pitchFamily="34" charset="-122"/>
              </a:rPr>
              <a:t>从而</a:t>
            </a:r>
            <a:r>
              <a:rPr lang="zh-CN" altLang="en-US" b="0" dirty="0">
                <a:latin typeface="微软雅黑" panose="020B0503020204020204" pitchFamily="34" charset="-122"/>
                <a:ea typeface="微软雅黑" panose="020B0503020204020204" pitchFamily="34" charset="-122"/>
              </a:rPr>
              <a:t>具有不同大小的块尺寸。法块尺寸最大为</a:t>
            </a:r>
            <a:r>
              <a:rPr lang="en-US" altLang="zh-CN" b="0" dirty="0">
                <a:latin typeface="微软雅黑" panose="020B0503020204020204" pitchFamily="34" charset="-122"/>
                <a:ea typeface="微软雅黑" panose="020B0503020204020204" pitchFamily="34" charset="-122"/>
              </a:rPr>
              <a:t>16x16,</a:t>
            </a:r>
            <a:r>
              <a:rPr lang="zh-CN" altLang="en-US" b="0" dirty="0">
                <a:latin typeface="微软雅黑" panose="020B0503020204020204" pitchFamily="34" charset="-122"/>
                <a:ea typeface="微软雅黑" panose="020B0503020204020204" pitchFamily="34" charset="-122"/>
              </a:rPr>
              <a:t>还可以划分为</a:t>
            </a:r>
            <a:r>
              <a:rPr lang="en-US" altLang="zh-CN" b="0" dirty="0">
                <a:latin typeface="微软雅黑" panose="020B0503020204020204" pitchFamily="34" charset="-122"/>
                <a:ea typeface="微软雅黑" panose="020B0503020204020204" pitchFamily="34" charset="-122"/>
              </a:rPr>
              <a:t>16x8</a:t>
            </a:r>
            <a:r>
              <a:rPr lang="zh-CN" altLang="en-US" b="0" dirty="0">
                <a:latin typeface="微软雅黑" panose="020B0503020204020204" pitchFamily="34" charset="-122"/>
                <a:ea typeface="微软雅黑" panose="020B0503020204020204" pitchFamily="34" charset="-122"/>
              </a:rPr>
              <a:t>、</a:t>
            </a:r>
            <a:r>
              <a:rPr lang="en-US" altLang="zh-CN" b="0" dirty="0">
                <a:latin typeface="微软雅黑" panose="020B0503020204020204" pitchFamily="34" charset="-122"/>
                <a:ea typeface="微软雅黑" panose="020B0503020204020204" pitchFamily="34" charset="-122"/>
              </a:rPr>
              <a:t>8x16</a:t>
            </a:r>
            <a:r>
              <a:rPr lang="zh-CN" altLang="en-US" b="0" dirty="0">
                <a:latin typeface="微软雅黑" panose="020B0503020204020204" pitchFamily="34" charset="-122"/>
                <a:ea typeface="微软雅黑" panose="020B0503020204020204" pitchFamily="34" charset="-122"/>
              </a:rPr>
              <a:t>和</a:t>
            </a:r>
            <a:r>
              <a:rPr lang="en-US" altLang="zh-CN" b="0" dirty="0">
                <a:latin typeface="微软雅黑" panose="020B0503020204020204" pitchFamily="34" charset="-122"/>
                <a:ea typeface="微软雅黑" panose="020B0503020204020204" pitchFamily="34" charset="-122"/>
              </a:rPr>
              <a:t>8x8,</a:t>
            </a:r>
            <a:r>
              <a:rPr lang="zh-CN" altLang="en-US" b="0" dirty="0">
                <a:latin typeface="微软雅黑" panose="020B0503020204020204" pitchFamily="34" charset="-122"/>
                <a:ea typeface="微软雅黑" panose="020B0503020204020204" pitchFamily="34" charset="-122"/>
              </a:rPr>
              <a:t>共四种</a:t>
            </a:r>
            <a:r>
              <a:rPr lang="en-US" altLang="zh-CN" b="0" dirty="0">
                <a:latin typeface="微软雅黑" panose="020B0503020204020204" pitchFamily="34" charset="-122"/>
                <a:ea typeface="微软雅黑" panose="020B0503020204020204" pitchFamily="34" charset="-122"/>
              </a:rPr>
              <a:t>;</a:t>
            </a:r>
            <a:r>
              <a:rPr lang="zh-CN" altLang="en-US" b="0" dirty="0" smtClean="0">
                <a:latin typeface="微软雅黑" panose="020B0503020204020204" pitchFamily="34" charset="-122"/>
                <a:ea typeface="微软雅黑" panose="020B0503020204020204" pitchFamily="34" charset="-122"/>
              </a:rPr>
              <a:t>每个亚</a:t>
            </a:r>
            <a:r>
              <a:rPr lang="zh-CN" altLang="en-US" b="0" dirty="0">
                <a:latin typeface="微软雅黑" panose="020B0503020204020204" pitchFamily="34" charset="-122"/>
                <a:ea typeface="微软雅黑" panose="020B0503020204020204" pitchFamily="34" charset="-122"/>
              </a:rPr>
              <a:t>宏块尺寸为</a:t>
            </a:r>
            <a:r>
              <a:rPr lang="en-US" altLang="zh-CN" b="0" dirty="0">
                <a:latin typeface="微软雅黑" panose="020B0503020204020204" pitchFamily="34" charset="-122"/>
                <a:ea typeface="微软雅黑" panose="020B0503020204020204" pitchFamily="34" charset="-122"/>
              </a:rPr>
              <a:t>8x8,</a:t>
            </a:r>
            <a:r>
              <a:rPr lang="zh-CN" altLang="en-US" b="0" dirty="0">
                <a:latin typeface="微软雅黑" panose="020B0503020204020204" pitchFamily="34" charset="-122"/>
                <a:ea typeface="微软雅黑" panose="020B0503020204020204" pitchFamily="34" charset="-122"/>
              </a:rPr>
              <a:t>还可被细分为</a:t>
            </a:r>
            <a:r>
              <a:rPr lang="en-US" altLang="zh-CN" b="0" dirty="0">
                <a:latin typeface="微软雅黑" panose="020B0503020204020204" pitchFamily="34" charset="-122"/>
                <a:ea typeface="微软雅黑" panose="020B0503020204020204" pitchFamily="34" charset="-122"/>
              </a:rPr>
              <a:t>8x4</a:t>
            </a:r>
            <a:r>
              <a:rPr lang="zh-CN" altLang="en-US" b="0" dirty="0">
                <a:latin typeface="微软雅黑" panose="020B0503020204020204" pitchFamily="34" charset="-122"/>
                <a:ea typeface="微软雅黑" panose="020B0503020204020204" pitchFamily="34" charset="-122"/>
              </a:rPr>
              <a:t>、</a:t>
            </a:r>
            <a:r>
              <a:rPr lang="en-US" altLang="zh-CN" b="0" dirty="0">
                <a:latin typeface="微软雅黑" panose="020B0503020204020204" pitchFamily="34" charset="-122"/>
                <a:ea typeface="微软雅黑" panose="020B0503020204020204" pitchFamily="34" charset="-122"/>
              </a:rPr>
              <a:t>4x8</a:t>
            </a:r>
            <a:r>
              <a:rPr lang="zh-CN" altLang="en-US" b="0" dirty="0">
                <a:latin typeface="微软雅黑" panose="020B0503020204020204" pitchFamily="34" charset="-122"/>
                <a:ea typeface="微软雅黑" panose="020B0503020204020204" pitchFamily="34" charset="-122"/>
              </a:rPr>
              <a:t>和</a:t>
            </a:r>
            <a:r>
              <a:rPr lang="en-US" altLang="zh-CN" b="0" dirty="0">
                <a:latin typeface="微软雅黑" panose="020B0503020204020204" pitchFamily="34" charset="-122"/>
                <a:ea typeface="微软雅黑" panose="020B0503020204020204" pitchFamily="34" charset="-122"/>
              </a:rPr>
              <a:t>4x4,</a:t>
            </a:r>
            <a:r>
              <a:rPr lang="zh-CN" altLang="en-US" b="0" dirty="0">
                <a:latin typeface="微软雅黑" panose="020B0503020204020204" pitchFamily="34" charset="-122"/>
                <a:ea typeface="微软雅黑" panose="020B0503020204020204" pitchFamily="34" charset="-122"/>
              </a:rPr>
              <a:t>共四种。其中</a:t>
            </a:r>
            <a:r>
              <a:rPr lang="en-US" altLang="zh-CN" b="0" dirty="0">
                <a:latin typeface="微软雅黑" panose="020B0503020204020204" pitchFamily="34" charset="-122"/>
                <a:ea typeface="微软雅黑" panose="020B0503020204020204" pitchFamily="34" charset="-122"/>
              </a:rPr>
              <a:t>4x4</a:t>
            </a:r>
            <a:r>
              <a:rPr lang="zh-CN" altLang="en-US" b="0" dirty="0">
                <a:latin typeface="微软雅黑" panose="020B0503020204020204" pitchFamily="34" charset="-122"/>
                <a:ea typeface="微软雅黑" panose="020B0503020204020204" pitchFamily="34" charset="-122"/>
              </a:rPr>
              <a:t>为</a:t>
            </a:r>
            <a:r>
              <a:rPr lang="zh-CN" altLang="en-US" b="0" dirty="0" smtClean="0">
                <a:latin typeface="微软雅黑" panose="020B0503020204020204" pitchFamily="34" charset="-122"/>
                <a:ea typeface="微软雅黑" panose="020B0503020204020204" pitchFamily="34" charset="-122"/>
              </a:rPr>
              <a:t>最小的</a:t>
            </a:r>
            <a:r>
              <a:rPr lang="zh-CN" altLang="en-US" b="0" dirty="0">
                <a:latin typeface="微软雅黑" panose="020B0503020204020204" pitchFamily="34" charset="-122"/>
                <a:ea typeface="微软雅黑" panose="020B0503020204020204" pitchFamily="34" charset="-122"/>
              </a:rPr>
              <a:t>单元块</a:t>
            </a:r>
            <a:r>
              <a:rPr lang="en-US" altLang="zh-CN" b="0" dirty="0">
                <a:latin typeface="微软雅黑" panose="020B0503020204020204" pitchFamily="34" charset="-122"/>
                <a:ea typeface="微软雅黑" panose="020B0503020204020204" pitchFamily="34" charset="-122"/>
              </a:rPr>
              <a:t>(block)</a:t>
            </a:r>
            <a:r>
              <a:rPr lang="zh-CN" altLang="en-US" b="0" dirty="0">
                <a:latin typeface="微软雅黑" panose="020B0503020204020204" pitchFamily="34" charset="-122"/>
                <a:ea typeface="微软雅黑" panose="020B0503020204020204" pitchFamily="34" charset="-122"/>
              </a:rPr>
              <a:t>。这种灵活的块划分方式大大提高了运动预测和运动补偿的</a:t>
            </a:r>
            <a:r>
              <a:rPr lang="zh-CN" altLang="en-US" b="0" dirty="0" smtClean="0">
                <a:latin typeface="微软雅黑" panose="020B0503020204020204" pitchFamily="34" charset="-122"/>
                <a:ea typeface="微软雅黑" panose="020B0503020204020204" pitchFamily="34" charset="-122"/>
              </a:rPr>
              <a:t>精确度</a:t>
            </a:r>
            <a:r>
              <a:rPr lang="zh-CN" altLang="en-US" b="0" dirty="0">
                <a:latin typeface="微软雅黑" panose="020B0503020204020204" pitchFamily="34" charset="-122"/>
                <a:ea typeface="微软雅黑" panose="020B0503020204020204" pitchFamily="34" charset="-122"/>
              </a:rPr>
              <a:t>。针对不同的视频内容</a:t>
            </a:r>
            <a:r>
              <a:rPr lang="en-US" altLang="zh-CN" b="0" dirty="0">
                <a:latin typeface="微软雅黑" panose="020B0503020204020204" pitchFamily="34" charset="-122"/>
                <a:ea typeface="微软雅黑" panose="020B0503020204020204" pitchFamily="34" charset="-122"/>
              </a:rPr>
              <a:t>,</a:t>
            </a:r>
            <a:r>
              <a:rPr lang="zh-CN" altLang="en-US" b="0" dirty="0">
                <a:latin typeface="微软雅黑" panose="020B0503020204020204" pitchFamily="34" charset="-122"/>
                <a:ea typeface="微软雅黑" panose="020B0503020204020204" pitchFamily="34" charset="-122"/>
              </a:rPr>
              <a:t>通常在分布均句的区域釆用较大的分块尺寸</a:t>
            </a:r>
            <a:r>
              <a:rPr lang="en-US" altLang="zh-CN" b="0" dirty="0">
                <a:latin typeface="微软雅黑" panose="020B0503020204020204" pitchFamily="34" charset="-122"/>
                <a:ea typeface="微软雅黑" panose="020B0503020204020204" pitchFamily="34" charset="-122"/>
              </a:rPr>
              <a:t>,</a:t>
            </a:r>
            <a:r>
              <a:rPr lang="zh-CN" altLang="en-US" b="0" dirty="0">
                <a:latin typeface="微软雅黑" panose="020B0503020204020204" pitchFamily="34" charset="-122"/>
                <a:ea typeface="微软雅黑" panose="020B0503020204020204" pitchFamily="34" charset="-122"/>
              </a:rPr>
              <a:t>而在</a:t>
            </a:r>
            <a:r>
              <a:rPr lang="zh-CN" altLang="en-US" b="0" dirty="0" smtClean="0">
                <a:latin typeface="微软雅黑" panose="020B0503020204020204" pitchFamily="34" charset="-122"/>
                <a:ea typeface="微软雅黑" panose="020B0503020204020204" pitchFamily="34" charset="-122"/>
              </a:rPr>
              <a:t>细节</a:t>
            </a:r>
            <a:r>
              <a:rPr lang="zh-CN" altLang="en-US" b="0" dirty="0">
                <a:latin typeface="微软雅黑" panose="020B0503020204020204" pitchFamily="34" charset="-122"/>
                <a:ea typeface="微软雅黑" panose="020B0503020204020204" pitchFamily="34" charset="-122"/>
              </a:rPr>
              <a:t>丰富的区域则采用较小的分块尺寸。</a:t>
            </a:r>
          </a:p>
          <a:p>
            <a:pPr indent="450850">
              <a:lnSpc>
                <a:spcPct val="150000"/>
              </a:lnSpc>
              <a:spcAft>
                <a:spcPts val="1200"/>
              </a:spcAft>
            </a:pPr>
            <a:endParaRPr lang="en-US" altLang="zh-CN" b="0" dirty="0">
              <a:latin typeface="微软雅黑" panose="020B0503020204020204" pitchFamily="34" charset="-122"/>
              <a:ea typeface="微软雅黑" panose="020B0503020204020204" pitchFamily="34" charset="-122"/>
            </a:endParaRPr>
          </a:p>
          <a:p>
            <a:pPr indent="450850">
              <a:lnSpc>
                <a:spcPct val="150000"/>
              </a:lnSpc>
              <a:spcAft>
                <a:spcPts val="1200"/>
              </a:spcAft>
            </a:pPr>
            <a:endParaRPr lang="zh-CN" altLang="en-US" dirty="0">
              <a:latin typeface="微软雅黑" panose="020B0503020204020204" pitchFamily="34" charset="-122"/>
              <a:ea typeface="微软雅黑" panose="020B0503020204020204" pitchFamily="34" charset="-122"/>
            </a:endParaRPr>
          </a:p>
        </p:txBody>
      </p:sp>
      <p:sp>
        <p:nvSpPr>
          <p:cNvPr id="8" name="灯片编号占位符 1"/>
          <p:cNvSpPr>
            <a:spLocks noGrp="1"/>
          </p:cNvSpPr>
          <p:nvPr>
            <p:ph type="sldNum" sz="quarter" idx="11"/>
          </p:nvPr>
        </p:nvSpPr>
        <p:spPr>
          <a:xfrm>
            <a:off x="6553200" y="6248400"/>
            <a:ext cx="1905000" cy="457200"/>
          </a:xfrm>
        </p:spPr>
        <p:txBody>
          <a:bodyPr/>
          <a:lstStyle/>
          <a:p>
            <a:fld id="{080877BF-6D31-4E48-B933-90223EB641D9}" type="slidenum">
              <a:rPr lang="en-US" altLang="zh-CN" sz="1400" smtClean="0"/>
              <a:pPr/>
              <a:t>36</a:t>
            </a:fld>
            <a:endParaRPr lang="en-US" altLang="zh-CN" sz="1400"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4955910"/>
            <a:ext cx="6172200" cy="18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8487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8032" y="188640"/>
            <a:ext cx="4644008" cy="666328"/>
          </a:xfrm>
        </p:spPr>
        <p:txBody>
          <a:bodyPr/>
          <a:lstStyle/>
          <a:p>
            <a:pPr algn="l"/>
            <a:r>
              <a:rPr lang="en-US" altLang="zh-CN" sz="3600" b="1" kern="1200" dirty="0" smtClean="0">
                <a:solidFill>
                  <a:srgbClr val="0184B7"/>
                </a:solidFill>
                <a:latin typeface="Arial" pitchFamily="34" charset="0"/>
                <a:ea typeface="宋体" pitchFamily="2" charset="-122"/>
              </a:rPr>
              <a:t>H.264</a:t>
            </a:r>
            <a:r>
              <a:rPr lang="zh-CN" altLang="en-US" sz="3600" b="1" kern="1200" dirty="0" smtClean="0">
                <a:solidFill>
                  <a:srgbClr val="0184B7"/>
                </a:solidFill>
                <a:latin typeface="Arial" pitchFamily="34" charset="0"/>
                <a:ea typeface="宋体" pitchFamily="2" charset="-122"/>
              </a:rPr>
              <a:t>的技术特点</a:t>
            </a:r>
            <a:endParaRPr lang="zh-CN" altLang="en-US" sz="3600" b="1" kern="1200" dirty="0">
              <a:solidFill>
                <a:srgbClr val="0184B7"/>
              </a:solidFill>
              <a:latin typeface="Arial" pitchFamily="34" charset="0"/>
              <a:ea typeface="宋体" pitchFamily="2" charset="-122"/>
              <a:cs typeface="+mn-cs"/>
            </a:endParaRPr>
          </a:p>
        </p:txBody>
      </p:sp>
      <p:sp>
        <p:nvSpPr>
          <p:cNvPr id="1029" name="AutoShape 5" descr="http://imgt0.bdstatic.com/it/u=823379247,539673663&amp;fm=90&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31" name="AutoShape 7" descr="http://imgt0.bdstatic.com/it/u=823379247,539673663&amp;fm=90&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33" name="AutoShape 9" descr="http://imgt0.bdstatic.com/it/u=823379247,539673663&amp;fm=90&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3" name="矩形 2"/>
          <p:cNvSpPr/>
          <p:nvPr/>
        </p:nvSpPr>
        <p:spPr>
          <a:xfrm>
            <a:off x="144111" y="1196752"/>
            <a:ext cx="8728522" cy="6571030"/>
          </a:xfrm>
          <a:prstGeom prst="rect">
            <a:avLst/>
          </a:prstGeom>
        </p:spPr>
        <p:txBody>
          <a:bodyPr wrap="square">
            <a:spAutoFit/>
          </a:bodyPr>
          <a:lstStyle/>
          <a:p>
            <a:pPr indent="450850">
              <a:lnSpc>
                <a:spcPct val="150000"/>
              </a:lnSpc>
              <a:spcAft>
                <a:spcPts val="1200"/>
              </a:spcAft>
            </a:pPr>
            <a:r>
              <a:rPr lang="zh-CN" altLang="en-US" dirty="0" smtClean="0">
                <a:latin typeface="微软雅黑" panose="020B0503020204020204" pitchFamily="34" charset="-122"/>
                <a:ea typeface="微软雅黑" panose="020B0503020204020204" pitchFamily="34" charset="-122"/>
              </a:rPr>
              <a:t>预测编码</a:t>
            </a:r>
            <a:endParaRPr lang="zh-CN" altLang="en-US" dirty="0">
              <a:latin typeface="微软雅黑" panose="020B0503020204020204" pitchFamily="34" charset="-122"/>
              <a:ea typeface="微软雅黑" panose="020B0503020204020204" pitchFamily="34" charset="-122"/>
            </a:endParaRPr>
          </a:p>
          <a:p>
            <a:pPr indent="450850">
              <a:lnSpc>
                <a:spcPct val="150000"/>
              </a:lnSpc>
              <a:spcAft>
                <a:spcPts val="1200"/>
              </a:spcAft>
            </a:pPr>
            <a:r>
              <a:rPr lang="en-US" altLang="zh-CN" b="0" dirty="0">
                <a:latin typeface="微软雅黑" panose="020B0503020204020204" pitchFamily="34" charset="-122"/>
                <a:ea typeface="微软雅黑" panose="020B0503020204020204" pitchFamily="34" charset="-122"/>
              </a:rPr>
              <a:t>1 </a:t>
            </a:r>
            <a:r>
              <a:rPr lang="en-US" altLang="zh-CN" b="0" dirty="0" smtClean="0">
                <a:latin typeface="微软雅黑" panose="020B0503020204020204" pitchFamily="34" charset="-122"/>
                <a:ea typeface="微软雅黑" panose="020B0503020204020204" pitchFamily="34" charset="-122"/>
              </a:rPr>
              <a:t>)</a:t>
            </a:r>
            <a:r>
              <a:rPr lang="zh-CN" altLang="en-US" b="0" dirty="0" smtClean="0">
                <a:latin typeface="微软雅黑" panose="020B0503020204020204" pitchFamily="34" charset="-122"/>
                <a:ea typeface="微软雅黑" panose="020B0503020204020204" pitchFamily="34" charset="-122"/>
              </a:rPr>
              <a:t>帧内</a:t>
            </a:r>
            <a:r>
              <a:rPr lang="zh-CN" altLang="en-US" b="0" dirty="0">
                <a:latin typeface="微软雅黑" panose="020B0503020204020204" pitchFamily="34" charset="-122"/>
                <a:ea typeface="微软雅黑" panose="020B0503020204020204" pitchFamily="34" charset="-122"/>
              </a:rPr>
              <a:t>预测</a:t>
            </a:r>
          </a:p>
          <a:p>
            <a:pPr indent="450850">
              <a:lnSpc>
                <a:spcPct val="150000"/>
              </a:lnSpc>
              <a:spcAft>
                <a:spcPts val="1200"/>
              </a:spcAft>
            </a:pPr>
            <a:r>
              <a:rPr lang="zh-CN" altLang="en-US" b="0" dirty="0">
                <a:latin typeface="微软雅黑" panose="020B0503020204020204" pitchFamily="34" charset="-122"/>
                <a:ea typeface="微软雅黑" panose="020B0503020204020204" pitchFamily="34" charset="-122"/>
              </a:rPr>
              <a:t>帧内预测</a:t>
            </a:r>
            <a:r>
              <a:rPr lang="en-US" altLang="zh-CN" b="0" dirty="0">
                <a:latin typeface="微软雅黑" panose="020B0503020204020204" pitchFamily="34" charset="-122"/>
                <a:ea typeface="微软雅黑" panose="020B0503020204020204" pitchFamily="34" charset="-122"/>
              </a:rPr>
              <a:t>(Intra prediction)</a:t>
            </a:r>
            <a:r>
              <a:rPr lang="zh-CN" altLang="en-US" b="0" dirty="0">
                <a:latin typeface="微软雅黑" panose="020B0503020204020204" pitchFamily="34" charset="-122"/>
                <a:ea typeface="微软雅黑" panose="020B0503020204020204" pitchFamily="34" charset="-122"/>
              </a:rPr>
              <a:t>是指利用当前宏块周围的像素值对当前宏块进行预测以去除空间冗佘</a:t>
            </a:r>
            <a:r>
              <a:rPr lang="en-US" altLang="zh-CN" b="0" dirty="0">
                <a:latin typeface="微软雅黑" panose="020B0503020204020204" pitchFamily="34" charset="-122"/>
                <a:ea typeface="微软雅黑" panose="020B0503020204020204" pitchFamily="34" charset="-122"/>
              </a:rPr>
              <a:t>,</a:t>
            </a:r>
            <a:r>
              <a:rPr lang="zh-CN" altLang="en-US" b="0" dirty="0">
                <a:latin typeface="微软雅黑" panose="020B0503020204020204" pitchFamily="34" charset="-122"/>
                <a:ea typeface="微软雅黑" panose="020B0503020204020204" pitchFamily="34" charset="-122"/>
              </a:rPr>
              <a:t>从而获得更高的压缩效率。</a:t>
            </a:r>
            <a:r>
              <a:rPr lang="en-US" altLang="zh-CN" b="0" dirty="0">
                <a:latin typeface="微软雅黑" panose="020B0503020204020204" pitchFamily="34" charset="-122"/>
                <a:ea typeface="微软雅黑" panose="020B0503020204020204" pitchFamily="34" charset="-122"/>
              </a:rPr>
              <a:t>H.264</a:t>
            </a:r>
            <a:r>
              <a:rPr lang="zh-CN" altLang="en-US" b="0" dirty="0">
                <a:latin typeface="微软雅黑" panose="020B0503020204020204" pitchFamily="34" charset="-122"/>
                <a:ea typeface="微软雅黑" panose="020B0503020204020204" pitchFamily="34" charset="-122"/>
              </a:rPr>
              <a:t>的喊内预测算法正是利用图像在空间域上的方向特性及子块像素间的相关性进行预测</a:t>
            </a:r>
            <a:r>
              <a:rPr lang="en-US" altLang="zh-CN" b="0" dirty="0">
                <a:latin typeface="微软雅黑" panose="020B0503020204020204" pitchFamily="34" charset="-122"/>
                <a:ea typeface="微软雅黑" panose="020B0503020204020204" pitchFamily="34" charset="-122"/>
              </a:rPr>
              <a:t>,</a:t>
            </a:r>
            <a:r>
              <a:rPr lang="zh-CN" altLang="en-US" b="0" dirty="0">
                <a:latin typeface="微软雅黑" panose="020B0503020204020204" pitchFamily="34" charset="-122"/>
                <a:ea typeface="微软雅黑" panose="020B0503020204020204" pitchFamily="34" charset="-122"/>
              </a:rPr>
              <a:t>去除子块间的空间冗余。</a:t>
            </a:r>
            <a:r>
              <a:rPr lang="en-US" altLang="zh-CN" b="0" dirty="0">
                <a:latin typeface="微软雅黑" panose="020B0503020204020204" pitchFamily="34" charset="-122"/>
                <a:ea typeface="微软雅黑" panose="020B0503020204020204" pitchFamily="34" charset="-122"/>
              </a:rPr>
              <a:t>H.264</a:t>
            </a:r>
            <a:r>
              <a:rPr lang="zh-CN" altLang="en-US" b="0" dirty="0">
                <a:latin typeface="微软雅黑" panose="020B0503020204020204" pitchFamily="34" charset="-122"/>
                <a:ea typeface="微软雅黑" panose="020B0503020204020204" pitchFamily="34" charset="-122"/>
              </a:rPr>
              <a:t>对亮度分量和色度分量设定了不同的预测方案</a:t>
            </a:r>
            <a:r>
              <a:rPr lang="en-US" altLang="zh-CN" b="0" dirty="0">
                <a:latin typeface="微软雅黑" panose="020B0503020204020204" pitchFamily="34" charset="-122"/>
                <a:ea typeface="微软雅黑" panose="020B0503020204020204" pitchFamily="34" charset="-122"/>
              </a:rPr>
              <a:t>,</a:t>
            </a:r>
            <a:r>
              <a:rPr lang="zh-CN" altLang="en-US" b="0" dirty="0">
                <a:latin typeface="微软雅黑" panose="020B0503020204020204" pitchFamily="34" charset="-122"/>
                <a:ea typeface="微软雅黑" panose="020B0503020204020204" pitchFamily="34" charset="-122"/>
              </a:rPr>
              <a:t>对亮度分量可以釆用</a:t>
            </a:r>
            <a:r>
              <a:rPr lang="en-US" altLang="zh-CN" b="0" dirty="0">
                <a:latin typeface="微软雅黑" panose="020B0503020204020204" pitchFamily="34" charset="-122"/>
                <a:ea typeface="微软雅黑" panose="020B0503020204020204" pitchFamily="34" charset="-122"/>
              </a:rPr>
              <a:t>4x4</a:t>
            </a:r>
            <a:r>
              <a:rPr lang="zh-CN" altLang="en-US" b="0" dirty="0">
                <a:latin typeface="微软雅黑" panose="020B0503020204020204" pitchFamily="34" charset="-122"/>
                <a:ea typeface="微软雅黑" panose="020B0503020204020204" pitchFamily="34" charset="-122"/>
              </a:rPr>
              <a:t>或者</a:t>
            </a:r>
            <a:r>
              <a:rPr lang="en-US" altLang="zh-CN" b="0" dirty="0">
                <a:latin typeface="微软雅黑" panose="020B0503020204020204" pitchFamily="34" charset="-122"/>
                <a:ea typeface="微软雅黑" panose="020B0503020204020204" pitchFamily="34" charset="-122"/>
              </a:rPr>
              <a:t>16x16</a:t>
            </a:r>
            <a:r>
              <a:rPr lang="zh-CN" altLang="en-US" b="0" dirty="0">
                <a:latin typeface="微软雅黑" panose="020B0503020204020204" pitchFamily="34" charset="-122"/>
                <a:ea typeface="微软雅黑" panose="020B0503020204020204" pitchFamily="34" charset="-122"/>
              </a:rPr>
              <a:t>两种帧内预测方式。其中</a:t>
            </a:r>
            <a:r>
              <a:rPr lang="en-US" altLang="zh-CN" b="0" dirty="0">
                <a:latin typeface="微软雅黑" panose="020B0503020204020204" pitchFamily="34" charset="-122"/>
                <a:ea typeface="微软雅黑" panose="020B0503020204020204" pitchFamily="34" charset="-122"/>
              </a:rPr>
              <a:t>4x4</a:t>
            </a:r>
            <a:r>
              <a:rPr lang="zh-CN" altLang="en-US" b="0" dirty="0">
                <a:latin typeface="微软雅黑" panose="020B0503020204020204" pitchFamily="34" charset="-122"/>
                <a:ea typeface="微软雅黑" panose="020B0503020204020204" pitchFamily="34" charset="-122"/>
              </a:rPr>
              <a:t>预测有</a:t>
            </a:r>
            <a:r>
              <a:rPr lang="en-US" altLang="zh-CN" b="0" dirty="0">
                <a:latin typeface="微软雅黑" panose="020B0503020204020204" pitchFamily="34" charset="-122"/>
                <a:ea typeface="微软雅黑" panose="020B0503020204020204" pitchFamily="34" charset="-122"/>
              </a:rPr>
              <a:t>9</a:t>
            </a:r>
            <a:r>
              <a:rPr lang="zh-CN" altLang="en-US" b="0" dirty="0">
                <a:latin typeface="微软雅黑" panose="020B0503020204020204" pitchFamily="34" charset="-122"/>
                <a:ea typeface="微软雅黑" panose="020B0503020204020204" pitchFamily="34" charset="-122"/>
              </a:rPr>
              <a:t>种不同的预测模式。按照次序分别是垂直</a:t>
            </a:r>
            <a:r>
              <a:rPr lang="en-US" altLang="zh-CN" b="0" dirty="0">
                <a:latin typeface="微软雅黑" panose="020B0503020204020204" pitchFamily="34" charset="-122"/>
                <a:ea typeface="微软雅黑" panose="020B0503020204020204" pitchFamily="34" charset="-122"/>
              </a:rPr>
              <a:t>(0)</a:t>
            </a:r>
            <a:r>
              <a:rPr lang="zh-CN" altLang="en-US" b="0" dirty="0">
                <a:latin typeface="微软雅黑" panose="020B0503020204020204" pitchFamily="34" charset="-122"/>
                <a:ea typeface="微软雅黑" panose="020B0503020204020204" pitchFamily="34" charset="-122"/>
              </a:rPr>
              <a:t>、水平</a:t>
            </a:r>
            <a:r>
              <a:rPr lang="en-US" altLang="zh-CN" b="0" dirty="0">
                <a:latin typeface="微软雅黑" panose="020B0503020204020204" pitchFamily="34" charset="-122"/>
                <a:ea typeface="微软雅黑" panose="020B0503020204020204" pitchFamily="34" charset="-122"/>
              </a:rPr>
              <a:t>(1)</a:t>
            </a:r>
            <a:r>
              <a:rPr lang="zh-CN" altLang="en-US" b="0" dirty="0">
                <a:latin typeface="微软雅黑" panose="020B0503020204020204" pitchFamily="34" charset="-122"/>
                <a:ea typeface="微软雅黑" panose="020B0503020204020204" pitchFamily="34" charset="-122"/>
              </a:rPr>
              <a:t>、直流</a:t>
            </a:r>
            <a:r>
              <a:rPr lang="en-US" altLang="zh-CN" b="0" dirty="0">
                <a:latin typeface="微软雅黑" panose="020B0503020204020204" pitchFamily="34" charset="-122"/>
                <a:ea typeface="微软雅黑" panose="020B0503020204020204" pitchFamily="34" charset="-122"/>
              </a:rPr>
              <a:t>(2, DC</a:t>
            </a:r>
            <a:r>
              <a:rPr lang="zh-CN" altLang="en-US" b="0" dirty="0">
                <a:latin typeface="微软雅黑" panose="020B0503020204020204" pitchFamily="34" charset="-122"/>
                <a:ea typeface="微软雅黑" panose="020B0503020204020204" pitchFamily="34" charset="-122"/>
              </a:rPr>
              <a:t>模式</a:t>
            </a:r>
            <a:r>
              <a:rPr lang="en-US" altLang="zh-CN" b="0" dirty="0">
                <a:latin typeface="微软雅黑" panose="020B0503020204020204" pitchFamily="34" charset="-122"/>
                <a:ea typeface="微软雅黑" panose="020B0503020204020204" pitchFamily="34" charset="-122"/>
              </a:rPr>
              <a:t>)</a:t>
            </a:r>
            <a:r>
              <a:rPr lang="zh-CN" altLang="en-US" b="0" dirty="0">
                <a:latin typeface="微软雅黑" panose="020B0503020204020204" pitchFamily="34" charset="-122"/>
                <a:ea typeface="微软雅黑" panose="020B0503020204020204" pitchFamily="34" charset="-122"/>
              </a:rPr>
              <a:t>、下</a:t>
            </a:r>
            <a:r>
              <a:rPr lang="zh-CN" altLang="en-US" b="0" dirty="0" smtClean="0">
                <a:latin typeface="微软雅黑" panose="020B0503020204020204" pitchFamily="34" charset="-122"/>
                <a:ea typeface="微软雅黑" panose="020B0503020204020204" pitchFamily="34" charset="-122"/>
              </a:rPr>
              <a:t>左对角线</a:t>
            </a:r>
            <a:r>
              <a:rPr lang="en-US" altLang="zh-CN" b="0" dirty="0">
                <a:latin typeface="微软雅黑" panose="020B0503020204020204" pitchFamily="34" charset="-122"/>
                <a:ea typeface="微软雅黑" panose="020B0503020204020204" pitchFamily="34" charset="-122"/>
              </a:rPr>
              <a:t>(3)</a:t>
            </a:r>
            <a:r>
              <a:rPr lang="zh-CN" altLang="en-US" b="0" dirty="0">
                <a:latin typeface="微软雅黑" panose="020B0503020204020204" pitchFamily="34" charset="-122"/>
                <a:ea typeface="微软雅黑" panose="020B0503020204020204" pitchFamily="34" charset="-122"/>
              </a:rPr>
              <a:t>、下右对角线</a:t>
            </a:r>
            <a:r>
              <a:rPr lang="en-US" altLang="zh-CN" b="0" dirty="0">
                <a:latin typeface="微软雅黑" panose="020B0503020204020204" pitchFamily="34" charset="-122"/>
                <a:ea typeface="微软雅黑" panose="020B0503020204020204" pitchFamily="34" charset="-122"/>
              </a:rPr>
              <a:t>(4)</a:t>
            </a:r>
            <a:r>
              <a:rPr lang="zh-CN" altLang="en-US" b="0" dirty="0">
                <a:latin typeface="微软雅黑" panose="020B0503020204020204" pitchFamily="34" charset="-122"/>
                <a:ea typeface="微软雅黑" panose="020B0503020204020204" pitchFamily="34" charset="-122"/>
              </a:rPr>
              <a:t>、右垂直</a:t>
            </a:r>
            <a:r>
              <a:rPr lang="en-US" altLang="zh-CN" b="0" dirty="0">
                <a:latin typeface="微软雅黑" panose="020B0503020204020204" pitchFamily="34" charset="-122"/>
                <a:ea typeface="微软雅黑" panose="020B0503020204020204" pitchFamily="34" charset="-122"/>
              </a:rPr>
              <a:t>(5)</a:t>
            </a:r>
            <a:r>
              <a:rPr lang="zh-CN" altLang="en-US" b="0" dirty="0">
                <a:latin typeface="微软雅黑" panose="020B0503020204020204" pitchFamily="34" charset="-122"/>
                <a:ea typeface="微软雅黑" panose="020B0503020204020204" pitchFamily="34" charset="-122"/>
              </a:rPr>
              <a:t>、下水平</a:t>
            </a:r>
            <a:r>
              <a:rPr lang="en-US" altLang="zh-CN" b="0" dirty="0">
                <a:latin typeface="微软雅黑" panose="020B0503020204020204" pitchFamily="34" charset="-122"/>
                <a:ea typeface="微软雅黑" panose="020B0503020204020204" pitchFamily="34" charset="-122"/>
              </a:rPr>
              <a:t>(6)</a:t>
            </a:r>
            <a:r>
              <a:rPr lang="zh-CN" altLang="en-US" b="0" dirty="0">
                <a:latin typeface="微软雅黑" panose="020B0503020204020204" pitchFamily="34" charset="-122"/>
                <a:ea typeface="微软雅黑" panose="020B0503020204020204" pitchFamily="34" charset="-122"/>
              </a:rPr>
              <a:t>、左垂直</a:t>
            </a:r>
            <a:r>
              <a:rPr lang="en-US" altLang="zh-CN" b="0" dirty="0">
                <a:latin typeface="微软雅黑" panose="020B0503020204020204" pitchFamily="34" charset="-122"/>
                <a:ea typeface="微软雅黑" panose="020B0503020204020204" pitchFamily="34" charset="-122"/>
              </a:rPr>
              <a:t>(7)</a:t>
            </a:r>
            <a:r>
              <a:rPr lang="zh-CN" altLang="en-US" b="0" dirty="0">
                <a:latin typeface="微软雅黑" panose="020B0503020204020204" pitchFamily="34" charset="-122"/>
                <a:ea typeface="微软雅黑" panose="020B0503020204020204" pitchFamily="34" charset="-122"/>
              </a:rPr>
              <a:t>和上水平</a:t>
            </a:r>
            <a:r>
              <a:rPr lang="en-US" altLang="zh-CN" b="0" dirty="0">
                <a:latin typeface="微软雅黑" panose="020B0503020204020204" pitchFamily="34" charset="-122"/>
                <a:ea typeface="微软雅黑" panose="020B0503020204020204" pitchFamily="34" charset="-122"/>
              </a:rPr>
              <a:t>(8)</a:t>
            </a:r>
            <a:r>
              <a:rPr lang="zh-CN" altLang="en-US" b="0" dirty="0">
                <a:latin typeface="微软雅黑" panose="020B0503020204020204" pitchFamily="34" charset="-122"/>
                <a:ea typeface="微软雅黑" panose="020B0503020204020204" pitchFamily="34" charset="-122"/>
              </a:rPr>
              <a:t>。</a:t>
            </a:r>
          </a:p>
          <a:p>
            <a:pPr indent="450850">
              <a:lnSpc>
                <a:spcPct val="150000"/>
              </a:lnSpc>
              <a:spcAft>
                <a:spcPts val="1200"/>
              </a:spcAft>
            </a:pPr>
            <a:endParaRPr lang="en-US" altLang="zh-CN" b="0" dirty="0">
              <a:latin typeface="微软雅黑" panose="020B0503020204020204" pitchFamily="34" charset="-122"/>
              <a:ea typeface="微软雅黑" panose="020B0503020204020204" pitchFamily="34" charset="-122"/>
            </a:endParaRPr>
          </a:p>
          <a:p>
            <a:pPr indent="450850">
              <a:lnSpc>
                <a:spcPct val="150000"/>
              </a:lnSpc>
              <a:spcAft>
                <a:spcPts val="1200"/>
              </a:spcAft>
            </a:pPr>
            <a:endParaRPr lang="en-US" altLang="zh-CN" dirty="0">
              <a:latin typeface="微软雅黑" panose="020B0503020204020204" pitchFamily="34" charset="-122"/>
              <a:ea typeface="微软雅黑" panose="020B0503020204020204" pitchFamily="34" charset="-122"/>
            </a:endParaRPr>
          </a:p>
          <a:p>
            <a:pPr indent="450850">
              <a:lnSpc>
                <a:spcPct val="150000"/>
              </a:lnSpc>
              <a:spcAft>
                <a:spcPts val="1200"/>
              </a:spcAft>
            </a:pPr>
            <a:endParaRPr lang="en-US" altLang="zh-CN" b="0" dirty="0">
              <a:latin typeface="微软雅黑" panose="020B0503020204020204" pitchFamily="34" charset="-122"/>
              <a:ea typeface="微软雅黑" panose="020B0503020204020204" pitchFamily="34" charset="-122"/>
            </a:endParaRPr>
          </a:p>
          <a:p>
            <a:pPr indent="450850">
              <a:lnSpc>
                <a:spcPct val="150000"/>
              </a:lnSpc>
              <a:spcAft>
                <a:spcPts val="1200"/>
              </a:spcAft>
            </a:pPr>
            <a:endParaRPr lang="zh-CN" altLang="en-US" dirty="0">
              <a:latin typeface="微软雅黑" panose="020B0503020204020204" pitchFamily="34" charset="-122"/>
              <a:ea typeface="微软雅黑" panose="020B0503020204020204" pitchFamily="34" charset="-122"/>
            </a:endParaRPr>
          </a:p>
        </p:txBody>
      </p:sp>
      <p:sp>
        <p:nvSpPr>
          <p:cNvPr id="8" name="灯片编号占位符 1"/>
          <p:cNvSpPr>
            <a:spLocks noGrp="1"/>
          </p:cNvSpPr>
          <p:nvPr>
            <p:ph type="sldNum" sz="quarter" idx="11"/>
          </p:nvPr>
        </p:nvSpPr>
        <p:spPr>
          <a:xfrm>
            <a:off x="6553200" y="6248400"/>
            <a:ext cx="1905000" cy="457200"/>
          </a:xfrm>
        </p:spPr>
        <p:txBody>
          <a:bodyPr/>
          <a:lstStyle/>
          <a:p>
            <a:fld id="{080877BF-6D31-4E48-B933-90223EB641D9}" type="slidenum">
              <a:rPr lang="en-US" altLang="zh-CN" sz="1400" smtClean="0"/>
              <a:pPr/>
              <a:t>37</a:t>
            </a:fld>
            <a:endParaRPr lang="en-US" altLang="zh-CN" sz="1400"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4869159"/>
            <a:ext cx="2664296" cy="1713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12404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8032" y="188640"/>
            <a:ext cx="4644008" cy="666328"/>
          </a:xfrm>
        </p:spPr>
        <p:txBody>
          <a:bodyPr/>
          <a:lstStyle/>
          <a:p>
            <a:pPr algn="l"/>
            <a:r>
              <a:rPr lang="en-US" altLang="zh-CN" sz="3600" b="1" kern="1200" dirty="0">
                <a:solidFill>
                  <a:srgbClr val="0184B7"/>
                </a:solidFill>
                <a:latin typeface="Arial" pitchFamily="34" charset="0"/>
                <a:ea typeface="宋体" pitchFamily="2" charset="-122"/>
              </a:rPr>
              <a:t>H.264</a:t>
            </a:r>
            <a:r>
              <a:rPr lang="zh-CN" altLang="en-US" sz="3600" b="1" kern="1200" dirty="0">
                <a:solidFill>
                  <a:srgbClr val="0184B7"/>
                </a:solidFill>
                <a:latin typeface="Arial" pitchFamily="34" charset="0"/>
                <a:ea typeface="宋体" pitchFamily="2" charset="-122"/>
              </a:rPr>
              <a:t>的技术特点</a:t>
            </a:r>
            <a:endParaRPr lang="zh-CN" altLang="en-US" sz="3600" b="1" kern="1200" dirty="0">
              <a:solidFill>
                <a:srgbClr val="0184B7"/>
              </a:solidFill>
              <a:latin typeface="Arial" pitchFamily="34" charset="0"/>
              <a:ea typeface="宋体" pitchFamily="2" charset="-122"/>
              <a:cs typeface="+mn-cs"/>
            </a:endParaRPr>
          </a:p>
        </p:txBody>
      </p:sp>
      <p:sp>
        <p:nvSpPr>
          <p:cNvPr id="1029" name="AutoShape 5" descr="http://imgt0.bdstatic.com/it/u=823379247,539673663&amp;fm=90&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31" name="AutoShape 7" descr="http://imgt0.bdstatic.com/it/u=823379247,539673663&amp;fm=90&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33" name="AutoShape 9" descr="http://imgt0.bdstatic.com/it/u=823379247,539673663&amp;fm=90&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3" name="矩形 2"/>
          <p:cNvSpPr/>
          <p:nvPr/>
        </p:nvSpPr>
        <p:spPr>
          <a:xfrm>
            <a:off x="144111" y="1196752"/>
            <a:ext cx="8728522" cy="6309420"/>
          </a:xfrm>
          <a:prstGeom prst="rect">
            <a:avLst/>
          </a:prstGeom>
        </p:spPr>
        <p:txBody>
          <a:bodyPr wrap="square">
            <a:spAutoFit/>
          </a:bodyPr>
          <a:lstStyle/>
          <a:p>
            <a:pPr indent="450850">
              <a:lnSpc>
                <a:spcPct val="150000"/>
              </a:lnSpc>
              <a:spcAft>
                <a:spcPts val="1200"/>
              </a:spcAft>
            </a:pPr>
            <a:r>
              <a:rPr lang="zh-CN" altLang="en-US" dirty="0" smtClean="0">
                <a:latin typeface="微软雅黑" panose="020B0503020204020204" pitchFamily="34" charset="-122"/>
                <a:ea typeface="微软雅黑" panose="020B0503020204020204" pitchFamily="34" charset="-122"/>
              </a:rPr>
              <a:t>预测编码</a:t>
            </a:r>
            <a:endParaRPr lang="zh-CN" altLang="en-US" dirty="0">
              <a:latin typeface="微软雅黑" panose="020B0503020204020204" pitchFamily="34" charset="-122"/>
              <a:ea typeface="微软雅黑" panose="020B0503020204020204" pitchFamily="34" charset="-122"/>
            </a:endParaRPr>
          </a:p>
          <a:p>
            <a:pPr indent="450850">
              <a:lnSpc>
                <a:spcPct val="150000"/>
              </a:lnSpc>
              <a:spcAft>
                <a:spcPts val="1200"/>
              </a:spcAft>
            </a:pPr>
            <a:r>
              <a:rPr lang="zh-CN" altLang="en-US" b="0" dirty="0">
                <a:latin typeface="微软雅黑" panose="020B0503020204020204" pitchFamily="34" charset="-122"/>
                <a:ea typeface="微软雅黑" panose="020B0503020204020204" pitchFamily="34" charset="-122"/>
              </a:rPr>
              <a:t>而</a:t>
            </a:r>
            <a:r>
              <a:rPr lang="en-US" altLang="zh-CN" b="0" dirty="0">
                <a:latin typeface="微软雅黑" panose="020B0503020204020204" pitchFamily="34" charset="-122"/>
                <a:ea typeface="微软雅黑" panose="020B0503020204020204" pitchFamily="34" charset="-122"/>
              </a:rPr>
              <a:t>16x16</a:t>
            </a:r>
            <a:r>
              <a:rPr lang="zh-CN" altLang="en-US" b="0" dirty="0">
                <a:latin typeface="微软雅黑" panose="020B0503020204020204" pitchFamily="34" charset="-122"/>
                <a:ea typeface="微软雅黑" panose="020B0503020204020204" pitchFamily="34" charset="-122"/>
              </a:rPr>
              <a:t>预测有</a:t>
            </a:r>
            <a:r>
              <a:rPr lang="en-US" altLang="zh-CN" b="0" dirty="0">
                <a:latin typeface="微软雅黑" panose="020B0503020204020204" pitchFamily="34" charset="-122"/>
                <a:ea typeface="微软雅黑" panose="020B0503020204020204" pitchFamily="34" charset="-122"/>
              </a:rPr>
              <a:t>4</a:t>
            </a:r>
            <a:r>
              <a:rPr lang="zh-CN" altLang="en-US" b="0" dirty="0">
                <a:latin typeface="微软雅黑" panose="020B0503020204020204" pitchFamily="34" charset="-122"/>
                <a:ea typeface="微软雅黑" panose="020B0503020204020204" pitchFamily="34" charset="-122"/>
              </a:rPr>
              <a:t>种不同的预测模式</a:t>
            </a:r>
            <a:r>
              <a:rPr lang="en-US" altLang="zh-CN" b="0" dirty="0" smtClean="0">
                <a:latin typeface="微软雅黑" panose="020B0503020204020204" pitchFamily="34" charset="-122"/>
                <a:ea typeface="微软雅黑" panose="020B0503020204020204" pitchFamily="34" charset="-122"/>
              </a:rPr>
              <a:t>,</a:t>
            </a:r>
            <a:r>
              <a:rPr lang="zh-CN" altLang="en-US" b="0" dirty="0" smtClean="0">
                <a:latin typeface="微软雅黑" panose="020B0503020204020204" pitchFamily="34" charset="-122"/>
                <a:ea typeface="微软雅黑" panose="020B0503020204020204" pitchFamily="34" charset="-122"/>
              </a:rPr>
              <a:t>从</a:t>
            </a:r>
            <a:r>
              <a:rPr lang="zh-CN" altLang="en-US" b="0" dirty="0">
                <a:latin typeface="微软雅黑" panose="020B0503020204020204" pitchFamily="34" charset="-122"/>
                <a:ea typeface="微软雅黑" panose="020B0503020204020204" pitchFamily="34" charset="-122"/>
              </a:rPr>
              <a:t>左到右依次是垂直</a:t>
            </a:r>
            <a:r>
              <a:rPr lang="zh-CN" altLang="en-US" b="0" dirty="0" smtClean="0">
                <a:latin typeface="微软雅黑" panose="020B0503020204020204" pitchFamily="34" charset="-122"/>
                <a:ea typeface="微软雅黑" panose="020B0503020204020204" pitchFamily="34" charset="-122"/>
              </a:rPr>
              <a:t>、水平</a:t>
            </a:r>
            <a:r>
              <a:rPr lang="zh-CN" altLang="en-US" b="0" dirty="0">
                <a:latin typeface="微软雅黑" panose="020B0503020204020204" pitchFamily="34" charset="-122"/>
                <a:ea typeface="微软雅黑" panose="020B0503020204020204" pitchFamily="34" charset="-122"/>
              </a:rPr>
              <a:t>、直流</a:t>
            </a:r>
            <a:r>
              <a:rPr lang="en-US" altLang="zh-CN" b="0" dirty="0">
                <a:latin typeface="微软雅黑" panose="020B0503020204020204" pitchFamily="34" charset="-122"/>
                <a:ea typeface="微软雅黑" panose="020B0503020204020204" pitchFamily="34" charset="-122"/>
              </a:rPr>
              <a:t>(DC</a:t>
            </a:r>
            <a:r>
              <a:rPr lang="zh-CN" altLang="en-US" b="0" dirty="0">
                <a:latin typeface="微软雅黑" panose="020B0503020204020204" pitchFamily="34" charset="-122"/>
                <a:ea typeface="微软雅黑" panose="020B0503020204020204" pitchFamily="34" charset="-122"/>
              </a:rPr>
              <a:t>模式</a:t>
            </a:r>
            <a:r>
              <a:rPr lang="en-US" altLang="zh-CN" b="0" dirty="0">
                <a:latin typeface="微软雅黑" panose="020B0503020204020204" pitchFamily="34" charset="-122"/>
                <a:ea typeface="微软雅黑" panose="020B0503020204020204" pitchFamily="34" charset="-122"/>
              </a:rPr>
              <a:t>)</a:t>
            </a:r>
            <a:r>
              <a:rPr lang="zh-CN" altLang="en-US" b="0" dirty="0">
                <a:latin typeface="微软雅黑" panose="020B0503020204020204" pitchFamily="34" charset="-122"/>
                <a:ea typeface="微软雅黑" panose="020B0503020204020204" pitchFamily="34" charset="-122"/>
              </a:rPr>
              <a:t>和平面预测</a:t>
            </a:r>
            <a:r>
              <a:rPr lang="en-US" altLang="zh-CN" b="0" dirty="0">
                <a:latin typeface="微软雅黑" panose="020B0503020204020204" pitchFamily="34" charset="-122"/>
                <a:ea typeface="微软雅黑" panose="020B0503020204020204" pitchFamily="34" charset="-122"/>
              </a:rPr>
              <a:t>(Planar</a:t>
            </a:r>
            <a:r>
              <a:rPr lang="zh-CN" altLang="en-US" b="0" dirty="0">
                <a:latin typeface="微软雅黑" panose="020B0503020204020204" pitchFamily="34" charset="-122"/>
                <a:ea typeface="微软雅黑" panose="020B0503020204020204" pitchFamily="34" charset="-122"/>
              </a:rPr>
              <a:t>模式</a:t>
            </a:r>
            <a:r>
              <a:rPr lang="en-US" altLang="zh-CN" b="0" dirty="0">
                <a:latin typeface="微软雅黑" panose="020B0503020204020204" pitchFamily="34" charset="-122"/>
                <a:ea typeface="微软雅黑" panose="020B0503020204020204" pitchFamily="34" charset="-122"/>
              </a:rPr>
              <a:t>)</a:t>
            </a:r>
            <a:r>
              <a:rPr lang="zh-CN" altLang="en-US" b="0" dirty="0">
                <a:latin typeface="微软雅黑" panose="020B0503020204020204" pitchFamily="34" charset="-122"/>
                <a:ea typeface="微软雅黑" panose="020B0503020204020204" pitchFamily="34" charset="-122"/>
              </a:rPr>
              <a:t>。图中的箭头表示预测像素的来源方向。对于图像纹理比较复杂、细节比较丰富的区域</a:t>
            </a:r>
            <a:r>
              <a:rPr lang="en-US" altLang="zh-CN" b="0" dirty="0">
                <a:latin typeface="微软雅黑" panose="020B0503020204020204" pitchFamily="34" charset="-122"/>
                <a:ea typeface="微软雅黑" panose="020B0503020204020204" pitchFamily="34" charset="-122"/>
              </a:rPr>
              <a:t>,</a:t>
            </a:r>
            <a:r>
              <a:rPr lang="zh-CN" altLang="en-US" b="0" dirty="0">
                <a:latin typeface="微软雅黑" panose="020B0503020204020204" pitchFamily="34" charset="-122"/>
                <a:ea typeface="微软雅黑" panose="020B0503020204020204" pitchFamily="34" charset="-122"/>
              </a:rPr>
              <a:t>适合采用分块较小的</a:t>
            </a:r>
            <a:r>
              <a:rPr lang="en-US" altLang="zh-CN" b="0" dirty="0" smtClean="0">
                <a:latin typeface="微软雅黑" panose="020B0503020204020204" pitchFamily="34" charset="-122"/>
                <a:ea typeface="微软雅黑" panose="020B0503020204020204" pitchFamily="34" charset="-122"/>
              </a:rPr>
              <a:t>4x4</a:t>
            </a:r>
            <a:r>
              <a:rPr lang="zh-CN" altLang="en-US" b="0" dirty="0" smtClean="0">
                <a:latin typeface="微软雅黑" panose="020B0503020204020204" pitchFamily="34" charset="-122"/>
                <a:ea typeface="微软雅黑" panose="020B0503020204020204" pitchFamily="34" charset="-122"/>
              </a:rPr>
              <a:t>模式</a:t>
            </a:r>
            <a:r>
              <a:rPr lang="en-US" altLang="zh-CN" b="0" dirty="0">
                <a:latin typeface="微软雅黑" panose="020B0503020204020204" pitchFamily="34" charset="-122"/>
                <a:ea typeface="微软雅黑" panose="020B0503020204020204" pitchFamily="34" charset="-122"/>
              </a:rPr>
              <a:t>;</a:t>
            </a:r>
            <a:r>
              <a:rPr lang="zh-CN" altLang="en-US" b="0" dirty="0">
                <a:latin typeface="微软雅黑" panose="020B0503020204020204" pitchFamily="34" charset="-122"/>
                <a:ea typeface="微软雅黑" panose="020B0503020204020204" pitchFamily="34" charset="-122"/>
              </a:rPr>
              <a:t>而对于图像纹理比较简单、平滑且细节少的区域</a:t>
            </a:r>
            <a:r>
              <a:rPr lang="en-US" altLang="zh-CN" b="0" dirty="0">
                <a:latin typeface="微软雅黑" panose="020B0503020204020204" pitchFamily="34" charset="-122"/>
                <a:ea typeface="微软雅黑" panose="020B0503020204020204" pitchFamily="34" charset="-122"/>
              </a:rPr>
              <a:t>,</a:t>
            </a:r>
            <a:r>
              <a:rPr lang="zh-CN" altLang="en-US" b="0" dirty="0">
                <a:latin typeface="微软雅黑" panose="020B0503020204020204" pitchFamily="34" charset="-122"/>
                <a:ea typeface="微软雅黑" panose="020B0503020204020204" pitchFamily="34" charset="-122"/>
              </a:rPr>
              <a:t>则适合釆用</a:t>
            </a:r>
            <a:r>
              <a:rPr lang="en-US" altLang="zh-CN" b="0" dirty="0">
                <a:latin typeface="微软雅黑" panose="020B0503020204020204" pitchFamily="34" charset="-122"/>
                <a:ea typeface="微软雅黑" panose="020B0503020204020204" pitchFamily="34" charset="-122"/>
              </a:rPr>
              <a:t>16x16</a:t>
            </a:r>
            <a:r>
              <a:rPr lang="zh-CN" altLang="en-US" b="0" dirty="0">
                <a:latin typeface="微软雅黑" panose="020B0503020204020204" pitchFamily="34" charset="-122"/>
                <a:ea typeface="微软雅黑" panose="020B0503020204020204" pitchFamily="34" charset="-122"/>
              </a:rPr>
              <a:t>模式</a:t>
            </a:r>
            <a:r>
              <a:rPr lang="zh-CN" altLang="en-US" b="0" dirty="0" smtClean="0">
                <a:latin typeface="微软雅黑" panose="020B0503020204020204" pitchFamily="34" charset="-122"/>
                <a:ea typeface="微软雅黑" panose="020B0503020204020204" pitchFamily="34" charset="-122"/>
              </a:rPr>
              <a:t>。因此</a:t>
            </a:r>
            <a:r>
              <a:rPr lang="zh-CN" altLang="en-US" b="0" dirty="0">
                <a:latin typeface="微软雅黑" panose="020B0503020204020204" pitchFamily="34" charset="-122"/>
                <a:ea typeface="微软雅黑" panose="020B0503020204020204" pitchFamily="34" charset="-122"/>
              </a:rPr>
              <a:t>可以结合使用</a:t>
            </a:r>
            <a:r>
              <a:rPr lang="en-US" altLang="zh-CN" b="0" dirty="0">
                <a:latin typeface="微软雅黑" panose="020B0503020204020204" pitchFamily="34" charset="-122"/>
                <a:ea typeface="微软雅黑" panose="020B0503020204020204" pitchFamily="34" charset="-122"/>
              </a:rPr>
              <a:t>4x4</a:t>
            </a:r>
            <a:r>
              <a:rPr lang="zh-CN" altLang="en-US" b="0" dirty="0">
                <a:latin typeface="微软雅黑" panose="020B0503020204020204" pitchFamily="34" charset="-122"/>
                <a:ea typeface="微软雅黑" panose="020B0503020204020204" pitchFamily="34" charset="-122"/>
              </a:rPr>
              <a:t>和</a:t>
            </a:r>
            <a:r>
              <a:rPr lang="en-US" altLang="zh-CN" b="0" dirty="0">
                <a:latin typeface="微软雅黑" panose="020B0503020204020204" pitchFamily="34" charset="-122"/>
                <a:ea typeface="微软雅黑" panose="020B0503020204020204" pitchFamily="34" charset="-122"/>
              </a:rPr>
              <a:t>16X16</a:t>
            </a:r>
            <a:r>
              <a:rPr lang="zh-CN" altLang="en-US" b="0" dirty="0">
                <a:latin typeface="微软雅黑" panose="020B0503020204020204" pitchFamily="34" charset="-122"/>
                <a:ea typeface="微软雅黑" panose="020B0503020204020204" pitchFamily="34" charset="-122"/>
              </a:rPr>
              <a:t>模式以灵活地处理不同图像纹理细节的区域。</a:t>
            </a:r>
          </a:p>
          <a:p>
            <a:pPr indent="450850">
              <a:lnSpc>
                <a:spcPct val="150000"/>
              </a:lnSpc>
              <a:spcAft>
                <a:spcPts val="1200"/>
              </a:spcAft>
            </a:pPr>
            <a:endParaRPr lang="zh-CN" altLang="en-US" b="0" dirty="0">
              <a:latin typeface="微软雅黑" panose="020B0503020204020204" pitchFamily="34" charset="-122"/>
              <a:ea typeface="微软雅黑" panose="020B0503020204020204" pitchFamily="34" charset="-122"/>
            </a:endParaRPr>
          </a:p>
          <a:p>
            <a:pPr indent="450850">
              <a:lnSpc>
                <a:spcPct val="150000"/>
              </a:lnSpc>
              <a:spcAft>
                <a:spcPts val="1200"/>
              </a:spcAft>
            </a:pPr>
            <a:endParaRPr lang="en-US" altLang="zh-CN" b="0" dirty="0">
              <a:latin typeface="微软雅黑" panose="020B0503020204020204" pitchFamily="34" charset="-122"/>
              <a:ea typeface="微软雅黑" panose="020B0503020204020204" pitchFamily="34" charset="-122"/>
            </a:endParaRPr>
          </a:p>
          <a:p>
            <a:pPr indent="450850">
              <a:lnSpc>
                <a:spcPct val="150000"/>
              </a:lnSpc>
              <a:spcAft>
                <a:spcPts val="1200"/>
              </a:spcAft>
            </a:pPr>
            <a:endParaRPr lang="en-US" altLang="zh-CN" b="0" dirty="0">
              <a:latin typeface="微软雅黑" panose="020B0503020204020204" pitchFamily="34" charset="-122"/>
              <a:ea typeface="微软雅黑" panose="020B0503020204020204" pitchFamily="34" charset="-122"/>
            </a:endParaRPr>
          </a:p>
          <a:p>
            <a:pPr indent="450850">
              <a:lnSpc>
                <a:spcPct val="150000"/>
              </a:lnSpc>
              <a:spcAft>
                <a:spcPts val="1200"/>
              </a:spcAft>
            </a:pPr>
            <a:endParaRPr lang="en-US" altLang="zh-CN" dirty="0">
              <a:latin typeface="微软雅黑" panose="020B0503020204020204" pitchFamily="34" charset="-122"/>
              <a:ea typeface="微软雅黑" panose="020B0503020204020204" pitchFamily="34" charset="-122"/>
            </a:endParaRPr>
          </a:p>
          <a:p>
            <a:pPr indent="450850">
              <a:lnSpc>
                <a:spcPct val="150000"/>
              </a:lnSpc>
              <a:spcAft>
                <a:spcPts val="1200"/>
              </a:spcAft>
            </a:pPr>
            <a:endParaRPr lang="en-US" altLang="zh-CN" b="0" dirty="0">
              <a:latin typeface="微软雅黑" panose="020B0503020204020204" pitchFamily="34" charset="-122"/>
              <a:ea typeface="微软雅黑" panose="020B0503020204020204" pitchFamily="34" charset="-122"/>
            </a:endParaRPr>
          </a:p>
          <a:p>
            <a:pPr indent="450850">
              <a:lnSpc>
                <a:spcPct val="150000"/>
              </a:lnSpc>
              <a:spcAft>
                <a:spcPts val="1200"/>
              </a:spcAft>
            </a:pPr>
            <a:endParaRPr lang="zh-CN" altLang="en-US" dirty="0">
              <a:latin typeface="微软雅黑" panose="020B0503020204020204" pitchFamily="34" charset="-122"/>
              <a:ea typeface="微软雅黑" panose="020B0503020204020204" pitchFamily="34" charset="-122"/>
            </a:endParaRPr>
          </a:p>
        </p:txBody>
      </p:sp>
      <p:sp>
        <p:nvSpPr>
          <p:cNvPr id="8" name="灯片编号占位符 1"/>
          <p:cNvSpPr>
            <a:spLocks noGrp="1"/>
          </p:cNvSpPr>
          <p:nvPr>
            <p:ph type="sldNum" sz="quarter" idx="11"/>
          </p:nvPr>
        </p:nvSpPr>
        <p:spPr>
          <a:xfrm>
            <a:off x="6553200" y="6248400"/>
            <a:ext cx="1905000" cy="457200"/>
          </a:xfrm>
        </p:spPr>
        <p:txBody>
          <a:bodyPr/>
          <a:lstStyle/>
          <a:p>
            <a:fld id="{080877BF-6D31-4E48-B933-90223EB641D9}" type="slidenum">
              <a:rPr lang="en-US" altLang="zh-CN" sz="1400" smtClean="0"/>
              <a:pPr/>
              <a:t>38</a:t>
            </a:fld>
            <a:endParaRPr lang="en-US" altLang="zh-CN" sz="1400"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4437112"/>
            <a:ext cx="7134225" cy="180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84805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8032" y="188640"/>
            <a:ext cx="4644008" cy="666328"/>
          </a:xfrm>
        </p:spPr>
        <p:txBody>
          <a:bodyPr/>
          <a:lstStyle/>
          <a:p>
            <a:pPr algn="l"/>
            <a:r>
              <a:rPr lang="en-US" altLang="zh-CN" sz="3600" b="1" kern="1200" dirty="0">
                <a:solidFill>
                  <a:srgbClr val="0184B7"/>
                </a:solidFill>
                <a:latin typeface="Arial" pitchFamily="34" charset="0"/>
                <a:ea typeface="宋体" pitchFamily="2" charset="-122"/>
              </a:rPr>
              <a:t>H.264</a:t>
            </a:r>
            <a:r>
              <a:rPr lang="zh-CN" altLang="en-US" sz="3600" b="1" kern="1200" dirty="0">
                <a:solidFill>
                  <a:srgbClr val="0184B7"/>
                </a:solidFill>
                <a:latin typeface="Arial" pitchFamily="34" charset="0"/>
                <a:ea typeface="宋体" pitchFamily="2" charset="-122"/>
              </a:rPr>
              <a:t>的技术特点</a:t>
            </a:r>
            <a:endParaRPr lang="zh-CN" altLang="en-US" sz="3600" b="1" kern="1200" dirty="0">
              <a:solidFill>
                <a:srgbClr val="0184B7"/>
              </a:solidFill>
              <a:latin typeface="Arial" pitchFamily="34" charset="0"/>
              <a:ea typeface="宋体" pitchFamily="2" charset="-122"/>
              <a:cs typeface="+mn-cs"/>
            </a:endParaRPr>
          </a:p>
        </p:txBody>
      </p:sp>
      <p:sp>
        <p:nvSpPr>
          <p:cNvPr id="1029" name="AutoShape 5" descr="http://imgt0.bdstatic.com/it/u=823379247,539673663&amp;fm=90&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31" name="AutoShape 7" descr="http://imgt0.bdstatic.com/it/u=823379247,539673663&amp;fm=90&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33" name="AutoShape 9" descr="http://imgt0.bdstatic.com/it/u=823379247,539673663&amp;fm=90&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8" name="灯片编号占位符 1"/>
          <p:cNvSpPr>
            <a:spLocks noGrp="1"/>
          </p:cNvSpPr>
          <p:nvPr>
            <p:ph type="sldNum" sz="quarter" idx="11"/>
          </p:nvPr>
        </p:nvSpPr>
        <p:spPr>
          <a:xfrm>
            <a:off x="6553200" y="6248400"/>
            <a:ext cx="1905000" cy="457200"/>
          </a:xfrm>
        </p:spPr>
        <p:txBody>
          <a:bodyPr/>
          <a:lstStyle/>
          <a:p>
            <a:fld id="{080877BF-6D31-4E48-B933-90223EB641D9}" type="slidenum">
              <a:rPr lang="en-US" altLang="zh-CN" sz="1400" smtClean="0"/>
              <a:pPr/>
              <a:t>39</a:t>
            </a:fld>
            <a:endParaRPr lang="en-US" altLang="zh-CN" sz="1400" dirty="0"/>
          </a:p>
        </p:txBody>
      </p:sp>
      <p:sp>
        <p:nvSpPr>
          <p:cNvPr id="9" name="矩形 8"/>
          <p:cNvSpPr/>
          <p:nvPr/>
        </p:nvSpPr>
        <p:spPr>
          <a:xfrm>
            <a:off x="144111" y="1196752"/>
            <a:ext cx="8728522" cy="3354765"/>
          </a:xfrm>
          <a:prstGeom prst="rect">
            <a:avLst/>
          </a:prstGeom>
        </p:spPr>
        <p:txBody>
          <a:bodyPr wrap="square">
            <a:spAutoFit/>
          </a:bodyPr>
          <a:lstStyle/>
          <a:p>
            <a:pPr indent="450850">
              <a:lnSpc>
                <a:spcPct val="150000"/>
              </a:lnSpc>
              <a:spcAft>
                <a:spcPts val="1200"/>
              </a:spcAft>
            </a:pPr>
            <a:r>
              <a:rPr lang="zh-CN" altLang="en-US" dirty="0" smtClean="0">
                <a:latin typeface="微软雅黑" panose="020B0503020204020204" pitchFamily="34" charset="-122"/>
                <a:ea typeface="微软雅黑" panose="020B0503020204020204" pitchFamily="34" charset="-122"/>
              </a:rPr>
              <a:t>预测编码</a:t>
            </a:r>
            <a:endParaRPr lang="zh-CN" altLang="en-US" dirty="0">
              <a:latin typeface="微软雅黑" panose="020B0503020204020204" pitchFamily="34" charset="-122"/>
              <a:ea typeface="微软雅黑" panose="020B0503020204020204" pitchFamily="34" charset="-122"/>
            </a:endParaRPr>
          </a:p>
          <a:p>
            <a:pPr indent="450850">
              <a:lnSpc>
                <a:spcPct val="150000"/>
              </a:lnSpc>
              <a:spcAft>
                <a:spcPts val="1200"/>
              </a:spcAft>
            </a:pPr>
            <a:r>
              <a:rPr lang="en-US" altLang="zh-CN" b="0" dirty="0">
                <a:latin typeface="微软雅黑" panose="020B0503020204020204" pitchFamily="34" charset="-122"/>
                <a:ea typeface="微软雅黑" panose="020B0503020204020204" pitchFamily="34" charset="-122"/>
              </a:rPr>
              <a:t>1 </a:t>
            </a:r>
            <a:r>
              <a:rPr lang="en-US" altLang="zh-CN" b="0" dirty="0" smtClean="0">
                <a:latin typeface="微软雅黑" panose="020B0503020204020204" pitchFamily="34" charset="-122"/>
                <a:ea typeface="微软雅黑" panose="020B0503020204020204" pitchFamily="34" charset="-122"/>
              </a:rPr>
              <a:t>)</a:t>
            </a:r>
            <a:r>
              <a:rPr lang="zh-CN" altLang="en-US" b="0" dirty="0" smtClean="0">
                <a:latin typeface="微软雅黑" panose="020B0503020204020204" pitchFamily="34" charset="-122"/>
                <a:ea typeface="微软雅黑" panose="020B0503020204020204" pitchFamily="34" charset="-122"/>
              </a:rPr>
              <a:t>帧内</a:t>
            </a:r>
            <a:r>
              <a:rPr lang="zh-CN" altLang="en-US" b="0" dirty="0">
                <a:latin typeface="微软雅黑" panose="020B0503020204020204" pitchFamily="34" charset="-122"/>
                <a:ea typeface="微软雅黑" panose="020B0503020204020204" pitchFamily="34" charset="-122"/>
              </a:rPr>
              <a:t>预测</a:t>
            </a:r>
          </a:p>
          <a:p>
            <a:pPr indent="450850">
              <a:lnSpc>
                <a:spcPct val="150000"/>
              </a:lnSpc>
              <a:spcAft>
                <a:spcPts val="1200"/>
              </a:spcAft>
            </a:pPr>
            <a:endParaRPr lang="en-US" altLang="zh-CN" b="0" dirty="0">
              <a:latin typeface="微软雅黑" panose="020B0503020204020204" pitchFamily="34" charset="-122"/>
              <a:ea typeface="微软雅黑" panose="020B0503020204020204" pitchFamily="34" charset="-122"/>
            </a:endParaRPr>
          </a:p>
          <a:p>
            <a:pPr indent="450850">
              <a:lnSpc>
                <a:spcPct val="150000"/>
              </a:lnSpc>
              <a:spcAft>
                <a:spcPts val="1200"/>
              </a:spcAft>
            </a:pPr>
            <a:endParaRPr lang="en-US" altLang="zh-CN" dirty="0">
              <a:latin typeface="微软雅黑" panose="020B0503020204020204" pitchFamily="34" charset="-122"/>
              <a:ea typeface="微软雅黑" panose="020B0503020204020204" pitchFamily="34" charset="-122"/>
            </a:endParaRPr>
          </a:p>
          <a:p>
            <a:pPr indent="450850">
              <a:lnSpc>
                <a:spcPct val="150000"/>
              </a:lnSpc>
              <a:spcAft>
                <a:spcPts val="1200"/>
              </a:spcAft>
            </a:pPr>
            <a:endParaRPr lang="en-US" altLang="zh-CN" b="0" dirty="0">
              <a:latin typeface="微软雅黑" panose="020B0503020204020204" pitchFamily="34" charset="-122"/>
              <a:ea typeface="微软雅黑" panose="020B0503020204020204" pitchFamily="34" charset="-122"/>
            </a:endParaRPr>
          </a:p>
          <a:p>
            <a:pPr indent="450850">
              <a:lnSpc>
                <a:spcPct val="150000"/>
              </a:lnSpc>
              <a:spcAft>
                <a:spcPts val="1200"/>
              </a:spcAft>
            </a:pPr>
            <a:endParaRPr lang="zh-CN" altLang="en-US" dirty="0">
              <a:latin typeface="微软雅黑" panose="020B0503020204020204" pitchFamily="34" charset="-122"/>
              <a:ea typeface="微软雅黑" panose="020B0503020204020204" pitchFamily="34" charset="-122"/>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1340768"/>
            <a:ext cx="6581775" cy="485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121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ChangeArrowheads="1"/>
          </p:cNvSpPr>
          <p:nvPr/>
        </p:nvSpPr>
        <p:spPr bwMode="auto">
          <a:xfrm>
            <a:off x="395288" y="404813"/>
            <a:ext cx="8229600"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z="3600" dirty="0" smtClean="0">
                <a:solidFill>
                  <a:srgbClr val="0184B7"/>
                </a:solidFill>
              </a:rPr>
              <a:t>研究背景</a:t>
            </a:r>
            <a:endParaRPr lang="zh-CN" altLang="zh-CN" sz="3600" dirty="0">
              <a:solidFill>
                <a:srgbClr val="0184B7"/>
              </a:solidFill>
            </a:endParaRPr>
          </a:p>
          <a:p>
            <a:endParaRPr lang="zh-CN" altLang="en-US" sz="3200" dirty="0">
              <a:solidFill>
                <a:srgbClr val="000000"/>
              </a:solidFill>
              <a:latin typeface="楷体_GB2312" charset="-122"/>
              <a:ea typeface="楷体_GB2312" charset="-122"/>
              <a:sym typeface="楷体_GB2312" charset="-122"/>
            </a:endParaRPr>
          </a:p>
        </p:txBody>
      </p:sp>
      <p:sp>
        <p:nvSpPr>
          <p:cNvPr id="7171" name="矩形 2"/>
          <p:cNvSpPr>
            <a:spLocks noChangeArrowheads="1"/>
          </p:cNvSpPr>
          <p:nvPr/>
        </p:nvSpPr>
        <p:spPr bwMode="auto">
          <a:xfrm>
            <a:off x="675008" y="1870897"/>
            <a:ext cx="7696200" cy="4016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lnSpc>
                <a:spcPts val="3400"/>
              </a:lnSpc>
              <a:buClr>
                <a:srgbClr val="0070C0"/>
              </a:buClr>
              <a:buFont typeface="Wingdings" panose="05000000000000000000" pitchFamily="2" charset="2"/>
              <a:buChar char="l"/>
            </a:pPr>
            <a:r>
              <a:rPr lang="zh-CN" altLang="en-US" b="0" dirty="0" smtClean="0">
                <a:latin typeface="微软雅黑" panose="020B0503020204020204" pitchFamily="34" charset="-122"/>
                <a:ea typeface="微软雅黑" panose="020B0503020204020204" pitchFamily="34" charset="-122"/>
              </a:rPr>
              <a:t>电视</a:t>
            </a:r>
            <a:r>
              <a:rPr lang="zh-CN" altLang="en-US" b="0" dirty="0">
                <a:latin typeface="微软雅黑" panose="020B0503020204020204" pitchFamily="34" charset="-122"/>
                <a:ea typeface="微软雅黑" panose="020B0503020204020204" pitchFamily="34" charset="-122"/>
              </a:rPr>
              <a:t>行业的发展一直以追求更完美清晰的图像和声音为目标，数字化技术的发展加速了电视 分辨率的提升，从标清到高清普及，再到超高清</a:t>
            </a:r>
            <a:r>
              <a:rPr lang="en-US" altLang="zh-CN" b="0" dirty="0">
                <a:latin typeface="微软雅黑" panose="020B0503020204020204" pitchFamily="34" charset="-122"/>
                <a:ea typeface="微软雅黑" panose="020B0503020204020204" pitchFamily="34" charset="-122"/>
              </a:rPr>
              <a:t>4k</a:t>
            </a:r>
            <a:r>
              <a:rPr lang="zh-CN" altLang="en-US" b="0" dirty="0">
                <a:latin typeface="微软雅黑" panose="020B0503020204020204" pitchFamily="34" charset="-122"/>
                <a:ea typeface="微软雅黑" panose="020B0503020204020204" pitchFamily="34" charset="-122"/>
              </a:rPr>
              <a:t>电视的推出，以及超高清</a:t>
            </a:r>
            <a:r>
              <a:rPr lang="en-US" altLang="zh-CN" b="0" dirty="0">
                <a:latin typeface="微软雅黑" panose="020B0503020204020204" pitchFamily="34" charset="-122"/>
                <a:ea typeface="微软雅黑" panose="020B0503020204020204" pitchFamily="34" charset="-122"/>
              </a:rPr>
              <a:t>8K</a:t>
            </a:r>
            <a:r>
              <a:rPr lang="zh-CN" altLang="en-US" b="0" dirty="0">
                <a:latin typeface="微软雅黑" panose="020B0503020204020204" pitchFamily="34" charset="-122"/>
                <a:ea typeface="微软雅黑" panose="020B0503020204020204" pitchFamily="34" charset="-122"/>
              </a:rPr>
              <a:t>的初出端倪，均显示出当前电视领域的发展</a:t>
            </a:r>
            <a:r>
              <a:rPr lang="zh-CN" altLang="en-US" b="0" dirty="0" smtClean="0">
                <a:latin typeface="微软雅黑" panose="020B0503020204020204" pitchFamily="34" charset="-122"/>
                <a:ea typeface="微软雅黑" panose="020B0503020204020204" pitchFamily="34" charset="-122"/>
              </a:rPr>
              <a:t>趋势；</a:t>
            </a:r>
            <a:endParaRPr lang="en-US" altLang="zh-CN" b="0" dirty="0">
              <a:latin typeface="微软雅黑" panose="020B0503020204020204" pitchFamily="34" charset="-122"/>
              <a:ea typeface="微软雅黑" panose="020B0503020204020204" pitchFamily="34" charset="-122"/>
            </a:endParaRPr>
          </a:p>
          <a:p>
            <a:pPr>
              <a:lnSpc>
                <a:spcPts val="3400"/>
              </a:lnSpc>
              <a:buClr>
                <a:srgbClr val="0070C0"/>
              </a:buClr>
            </a:pPr>
            <a:r>
              <a:rPr lang="zh-CN" altLang="en-US" sz="2000" dirty="0" smtClean="0">
                <a:latin typeface="微软雅黑" panose="020B0503020204020204" pitchFamily="34" charset="-122"/>
                <a:ea typeface="微软雅黑" panose="020B0503020204020204" pitchFamily="34" charset="-122"/>
              </a:rPr>
              <a:t>解释：</a:t>
            </a:r>
            <a:r>
              <a:rPr lang="en-US" altLang="zh-CN" sz="2000" dirty="0" smtClean="0">
                <a:latin typeface="微软雅黑" panose="020B0503020204020204" pitchFamily="34" charset="-122"/>
                <a:ea typeface="微软雅黑" panose="020B0503020204020204" pitchFamily="34" charset="-122"/>
              </a:rPr>
              <a:t> </a:t>
            </a:r>
            <a:r>
              <a:rPr lang="en-US" altLang="zh-CN" b="0" dirty="0">
                <a:latin typeface="微软雅黑" panose="020B0503020204020204" pitchFamily="34" charset="-122"/>
                <a:ea typeface="微软雅黑" panose="020B0503020204020204" pitchFamily="34" charset="-122"/>
              </a:rPr>
              <a:t>4K</a:t>
            </a:r>
            <a:r>
              <a:rPr lang="zh-CN" altLang="en-US" b="0" dirty="0">
                <a:latin typeface="微软雅黑" panose="020B0503020204020204" pitchFamily="34" charset="-122"/>
                <a:ea typeface="微软雅黑" panose="020B0503020204020204" pitchFamily="34" charset="-122"/>
              </a:rPr>
              <a:t>超高清电视技术现状 超高清电视（</a:t>
            </a:r>
            <a:r>
              <a:rPr lang="en-US" altLang="zh-CN" b="0" dirty="0">
                <a:latin typeface="微软雅黑" panose="020B0503020204020204" pitchFamily="34" charset="-122"/>
                <a:ea typeface="微软雅黑" panose="020B0503020204020204" pitchFamily="34" charset="-122"/>
              </a:rPr>
              <a:t>UHDTV</a:t>
            </a:r>
            <a:r>
              <a:rPr lang="zh-CN" altLang="en-US" b="0" dirty="0">
                <a:latin typeface="微软雅黑" panose="020B0503020204020204" pitchFamily="34" charset="-122"/>
                <a:ea typeface="微软雅黑" panose="020B0503020204020204" pitchFamily="34" charset="-122"/>
              </a:rPr>
              <a:t>，</a:t>
            </a:r>
            <a:r>
              <a:rPr lang="en-US" altLang="zh-CN" b="0" dirty="0">
                <a:latin typeface="微软雅黑" panose="020B0503020204020204" pitchFamily="34" charset="-122"/>
                <a:ea typeface="微软雅黑" panose="020B0503020204020204" pitchFamily="34" charset="-122"/>
              </a:rPr>
              <a:t>Ultra High Definition Television</a:t>
            </a:r>
            <a:r>
              <a:rPr lang="zh-CN" altLang="en-US" b="0" dirty="0">
                <a:latin typeface="微软雅黑" panose="020B0503020204020204" pitchFamily="34" charset="-122"/>
                <a:ea typeface="微软雅黑" panose="020B0503020204020204" pitchFamily="34" charset="-122"/>
              </a:rPr>
              <a:t>），又称为</a:t>
            </a:r>
            <a:r>
              <a:rPr lang="en-US" altLang="zh-CN" b="0" dirty="0">
                <a:latin typeface="微软雅黑" panose="020B0503020204020204" pitchFamily="34" charset="-122"/>
                <a:ea typeface="微软雅黑" panose="020B0503020204020204" pitchFamily="34" charset="-122"/>
              </a:rPr>
              <a:t>Ultra HDTV</a:t>
            </a:r>
            <a:r>
              <a:rPr lang="zh-CN" altLang="en-US" b="0" dirty="0">
                <a:latin typeface="微软雅黑" panose="020B0503020204020204" pitchFamily="34" charset="-122"/>
                <a:ea typeface="微软雅黑" panose="020B0503020204020204" pitchFamily="34" charset="-122"/>
              </a:rPr>
              <a:t>、</a:t>
            </a:r>
            <a:r>
              <a:rPr lang="en-US" altLang="zh-CN" b="0" dirty="0">
                <a:latin typeface="微软雅黑" panose="020B0503020204020204" pitchFamily="34" charset="-122"/>
                <a:ea typeface="微软雅黑" panose="020B0503020204020204" pitchFamily="34" charset="-122"/>
              </a:rPr>
              <a:t>4320P</a:t>
            </a:r>
            <a:r>
              <a:rPr lang="zh-CN" altLang="en-US" b="0" dirty="0">
                <a:latin typeface="微软雅黑" panose="020B0503020204020204" pitchFamily="34" charset="-122"/>
                <a:ea typeface="微软雅黑" panose="020B0503020204020204" pitchFamily="34" charset="-122"/>
              </a:rPr>
              <a:t>及</a:t>
            </a:r>
            <a:r>
              <a:rPr lang="en-US" altLang="zh-CN" b="0" dirty="0">
                <a:latin typeface="微软雅黑" panose="020B0503020204020204" pitchFamily="34" charset="-122"/>
                <a:ea typeface="微软雅黑" panose="020B0503020204020204" pitchFamily="34" charset="-122"/>
              </a:rPr>
              <a:t>UHDV</a:t>
            </a:r>
            <a:r>
              <a:rPr lang="zh-CN" altLang="en-US" b="0" dirty="0">
                <a:latin typeface="微软雅黑" panose="020B0503020204020204" pitchFamily="34" charset="-122"/>
                <a:ea typeface="微软雅黑" panose="020B0503020204020204" pitchFamily="34" charset="-122"/>
              </a:rPr>
              <a:t>（</a:t>
            </a:r>
            <a:r>
              <a:rPr lang="en-US" altLang="zh-CN" b="0" dirty="0">
                <a:latin typeface="微软雅黑" panose="020B0503020204020204" pitchFamily="34" charset="-122"/>
                <a:ea typeface="微软雅黑" panose="020B0503020204020204" pitchFamily="34" charset="-122"/>
              </a:rPr>
              <a:t>Ultra High Definition Video</a:t>
            </a:r>
            <a:r>
              <a:rPr lang="zh-CN" altLang="en-US" b="0" dirty="0">
                <a:latin typeface="微软雅黑" panose="020B0503020204020204" pitchFamily="34" charset="-122"/>
                <a:ea typeface="微软雅黑" panose="020B0503020204020204" pitchFamily="34" charset="-122"/>
              </a:rPr>
              <a:t>），是</a:t>
            </a:r>
            <a:r>
              <a:rPr lang="en-US" altLang="zh-CN" b="0" dirty="0">
                <a:latin typeface="微软雅黑" panose="020B0503020204020204" pitchFamily="34" charset="-122"/>
                <a:ea typeface="微软雅黑" panose="020B0503020204020204" pitchFamily="34" charset="-122"/>
              </a:rPr>
              <a:t>HDTV</a:t>
            </a:r>
            <a:r>
              <a:rPr lang="zh-CN" altLang="en-US" b="0" dirty="0">
                <a:latin typeface="微软雅黑" panose="020B0503020204020204" pitchFamily="34" charset="-122"/>
                <a:ea typeface="微软雅黑" panose="020B0503020204020204" pitchFamily="34" charset="-122"/>
              </a:rPr>
              <a:t>的下一代技术，包括“</a:t>
            </a:r>
            <a:r>
              <a:rPr lang="en-US" altLang="zh-CN" b="0" dirty="0">
                <a:latin typeface="微软雅黑" panose="020B0503020204020204" pitchFamily="34" charset="-122"/>
                <a:ea typeface="微软雅黑" panose="020B0503020204020204" pitchFamily="34" charset="-122"/>
              </a:rPr>
              <a:t>4K</a:t>
            </a:r>
            <a:r>
              <a:rPr lang="zh-CN" altLang="en-US" b="0" dirty="0">
                <a:latin typeface="微软雅黑" panose="020B0503020204020204" pitchFamily="34" charset="-122"/>
                <a:ea typeface="微软雅黑" panose="020B0503020204020204" pitchFamily="34" charset="-122"/>
              </a:rPr>
              <a:t>分辨率</a:t>
            </a:r>
            <a:r>
              <a:rPr lang="en-US" altLang="zh-CN" b="0" dirty="0">
                <a:latin typeface="微软雅黑" panose="020B0503020204020204" pitchFamily="34" charset="-122"/>
                <a:ea typeface="微软雅黑" panose="020B0503020204020204" pitchFamily="34" charset="-122"/>
              </a:rPr>
              <a:t>(3840×2160</a:t>
            </a:r>
            <a:r>
              <a:rPr lang="zh-CN" altLang="en-US" b="0" dirty="0">
                <a:latin typeface="微软雅黑" panose="020B0503020204020204" pitchFamily="34" charset="-122"/>
                <a:ea typeface="微软雅黑" panose="020B0503020204020204" pitchFamily="34" charset="-122"/>
              </a:rPr>
              <a:t>像素</a:t>
            </a:r>
            <a:r>
              <a:rPr lang="en-US" altLang="zh-CN" b="0" dirty="0">
                <a:latin typeface="微软雅黑" panose="020B0503020204020204" pitchFamily="34" charset="-122"/>
                <a:ea typeface="微软雅黑" panose="020B0503020204020204" pitchFamily="34" charset="-122"/>
              </a:rPr>
              <a:t>)”</a:t>
            </a:r>
            <a:r>
              <a:rPr lang="zh-CN" altLang="en-US" b="0" dirty="0">
                <a:latin typeface="微软雅黑" panose="020B0503020204020204" pitchFamily="34" charset="-122"/>
                <a:ea typeface="微软雅黑" panose="020B0503020204020204" pitchFamily="34" charset="-122"/>
              </a:rPr>
              <a:t>和“</a:t>
            </a:r>
            <a:r>
              <a:rPr lang="en-US" altLang="zh-CN" b="0" dirty="0">
                <a:latin typeface="微软雅黑" panose="020B0503020204020204" pitchFamily="34" charset="-122"/>
                <a:ea typeface="微软雅黑" panose="020B0503020204020204" pitchFamily="34" charset="-122"/>
              </a:rPr>
              <a:t>8K</a:t>
            </a:r>
            <a:r>
              <a:rPr lang="zh-CN" altLang="en-US" b="0" dirty="0">
                <a:latin typeface="微软雅黑" panose="020B0503020204020204" pitchFamily="34" charset="-122"/>
                <a:ea typeface="微软雅黑" panose="020B0503020204020204" pitchFamily="34" charset="-122"/>
              </a:rPr>
              <a:t>分辨率</a:t>
            </a:r>
            <a:r>
              <a:rPr lang="en-US" altLang="zh-CN" b="0" dirty="0">
                <a:latin typeface="微软雅黑" panose="020B0503020204020204" pitchFamily="34" charset="-122"/>
                <a:ea typeface="微软雅黑" panose="020B0503020204020204" pitchFamily="34" charset="-122"/>
              </a:rPr>
              <a:t>(7680×4320</a:t>
            </a:r>
            <a:r>
              <a:rPr lang="zh-CN" altLang="en-US" b="0" dirty="0">
                <a:latin typeface="微软雅黑" panose="020B0503020204020204" pitchFamily="34" charset="-122"/>
                <a:ea typeface="微软雅黑" panose="020B0503020204020204" pitchFamily="34" charset="-122"/>
              </a:rPr>
              <a:t>像素</a:t>
            </a:r>
            <a:r>
              <a:rPr lang="en-US" altLang="zh-CN" b="0" dirty="0">
                <a:latin typeface="微软雅黑" panose="020B0503020204020204" pitchFamily="34" charset="-122"/>
                <a:ea typeface="微软雅黑" panose="020B0503020204020204" pitchFamily="34" charset="-122"/>
              </a:rPr>
              <a:t>)”</a:t>
            </a:r>
            <a:r>
              <a:rPr lang="zh-CN" altLang="en-US" b="0" dirty="0">
                <a:latin typeface="微软雅黑" panose="020B0503020204020204" pitchFamily="34" charset="-122"/>
                <a:ea typeface="微软雅黑" panose="020B0503020204020204" pitchFamily="34" charset="-122"/>
              </a:rPr>
              <a:t>。通常我们目前所指的超高清电视即</a:t>
            </a:r>
            <a:r>
              <a:rPr lang="en-US" altLang="zh-CN" b="0" dirty="0">
                <a:latin typeface="微软雅黑" panose="020B0503020204020204" pitchFamily="34" charset="-122"/>
                <a:ea typeface="微软雅黑" panose="020B0503020204020204" pitchFamily="34" charset="-122"/>
              </a:rPr>
              <a:t>4K</a:t>
            </a:r>
            <a:r>
              <a:rPr lang="zh-CN" altLang="en-US" b="0" dirty="0">
                <a:latin typeface="微软雅黑" panose="020B0503020204020204" pitchFamily="34" charset="-122"/>
                <a:ea typeface="微软雅黑" panose="020B0503020204020204" pitchFamily="34" charset="-122"/>
              </a:rPr>
              <a:t>分辨率电视</a:t>
            </a:r>
            <a:r>
              <a:rPr lang="zh-CN" altLang="en-US" b="0" dirty="0" smtClean="0">
                <a:latin typeface="微软雅黑" panose="020B0503020204020204" pitchFamily="34" charset="-122"/>
                <a:ea typeface="微软雅黑" panose="020B0503020204020204" pitchFamily="34" charset="-122"/>
              </a:rPr>
              <a:t>。</a:t>
            </a:r>
            <a:endParaRPr lang="en-US" altLang="zh-CN" b="0" dirty="0">
              <a:latin typeface="微软雅黑" panose="020B0503020204020204" pitchFamily="34" charset="-122"/>
              <a:ea typeface="微软雅黑" panose="020B0503020204020204" pitchFamily="34" charset="-122"/>
            </a:endParaRPr>
          </a:p>
        </p:txBody>
      </p:sp>
      <p:sp>
        <p:nvSpPr>
          <p:cNvPr id="5" name="矩形 2"/>
          <p:cNvSpPr>
            <a:spLocks noChangeArrowheads="1"/>
          </p:cNvSpPr>
          <p:nvPr/>
        </p:nvSpPr>
        <p:spPr bwMode="auto">
          <a:xfrm>
            <a:off x="539552" y="1340768"/>
            <a:ext cx="7696200" cy="52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ts val="3400"/>
              </a:lnSpc>
              <a:buClr>
                <a:srgbClr val="0070C0"/>
              </a:buClr>
            </a:pPr>
            <a:r>
              <a:rPr lang="en-US" altLang="zh-CN" sz="3600" dirty="0" smtClean="0">
                <a:solidFill>
                  <a:srgbClr val="000000"/>
                </a:solidFill>
                <a:latin typeface="微软雅黑" pitchFamily="34" charset="-122"/>
                <a:ea typeface="微软雅黑" pitchFamily="34" charset="-122"/>
              </a:rPr>
              <a:t>4K</a:t>
            </a:r>
            <a:r>
              <a:rPr lang="zh-CN" altLang="en-US" sz="3600" dirty="0" smtClean="0">
                <a:solidFill>
                  <a:srgbClr val="000000"/>
                </a:solidFill>
                <a:latin typeface="微软雅黑" pitchFamily="34" charset="-122"/>
                <a:ea typeface="微软雅黑" pitchFamily="34" charset="-122"/>
              </a:rPr>
              <a:t>显示技术发展的需求</a:t>
            </a:r>
            <a:endParaRPr lang="en-US" altLang="zh-CN" sz="3600" dirty="0">
              <a:solidFill>
                <a:srgbClr val="000000"/>
              </a:solidFill>
              <a:latin typeface="微软雅黑" pitchFamily="34" charset="-122"/>
              <a:ea typeface="微软雅黑" pitchFamily="34" charset="-122"/>
            </a:endParaRPr>
          </a:p>
        </p:txBody>
      </p:sp>
    </p:spTree>
    <p:extLst>
      <p:ext uri="{BB962C8B-B14F-4D97-AF65-F5344CB8AC3E}">
        <p14:creationId xmlns:p14="http://schemas.microsoft.com/office/powerpoint/2010/main" val="5294513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8032" y="188640"/>
            <a:ext cx="4644008" cy="666328"/>
          </a:xfrm>
        </p:spPr>
        <p:txBody>
          <a:bodyPr/>
          <a:lstStyle/>
          <a:p>
            <a:pPr algn="l"/>
            <a:r>
              <a:rPr lang="en-US" altLang="zh-CN" sz="3600" b="1" kern="1200" dirty="0">
                <a:solidFill>
                  <a:srgbClr val="0184B7"/>
                </a:solidFill>
                <a:latin typeface="Arial" pitchFamily="34" charset="0"/>
                <a:ea typeface="宋体" pitchFamily="2" charset="-122"/>
              </a:rPr>
              <a:t>H.264</a:t>
            </a:r>
            <a:r>
              <a:rPr lang="zh-CN" altLang="en-US" sz="3600" b="1" kern="1200" dirty="0">
                <a:solidFill>
                  <a:srgbClr val="0184B7"/>
                </a:solidFill>
                <a:latin typeface="Arial" pitchFamily="34" charset="0"/>
                <a:ea typeface="宋体" pitchFamily="2" charset="-122"/>
              </a:rPr>
              <a:t>的技术特点</a:t>
            </a:r>
            <a:endParaRPr lang="zh-CN" altLang="en-US" sz="3600" b="1" kern="1200" dirty="0">
              <a:solidFill>
                <a:srgbClr val="0184B7"/>
              </a:solidFill>
              <a:latin typeface="Arial" pitchFamily="34" charset="0"/>
              <a:ea typeface="宋体" pitchFamily="2" charset="-122"/>
              <a:cs typeface="+mn-cs"/>
            </a:endParaRPr>
          </a:p>
        </p:txBody>
      </p:sp>
      <p:sp>
        <p:nvSpPr>
          <p:cNvPr id="1029" name="AutoShape 5" descr="http://imgt0.bdstatic.com/it/u=823379247,539673663&amp;fm=90&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31" name="AutoShape 7" descr="http://imgt0.bdstatic.com/it/u=823379247,539673663&amp;fm=90&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33" name="AutoShape 9" descr="http://imgt0.bdstatic.com/it/u=823379247,539673663&amp;fm=90&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3" name="矩形 2"/>
          <p:cNvSpPr/>
          <p:nvPr/>
        </p:nvSpPr>
        <p:spPr>
          <a:xfrm>
            <a:off x="144111" y="1196752"/>
            <a:ext cx="8728522" cy="5432256"/>
          </a:xfrm>
          <a:prstGeom prst="rect">
            <a:avLst/>
          </a:prstGeom>
        </p:spPr>
        <p:txBody>
          <a:bodyPr wrap="square">
            <a:spAutoFit/>
          </a:bodyPr>
          <a:lstStyle/>
          <a:p>
            <a:pPr indent="450850">
              <a:lnSpc>
                <a:spcPct val="150000"/>
              </a:lnSpc>
              <a:spcAft>
                <a:spcPts val="1200"/>
              </a:spcAft>
            </a:pPr>
            <a:r>
              <a:rPr lang="zh-CN" altLang="en-US" dirty="0" smtClean="0">
                <a:latin typeface="微软雅黑" panose="020B0503020204020204" pitchFamily="34" charset="-122"/>
                <a:ea typeface="微软雅黑" panose="020B0503020204020204" pitchFamily="34" charset="-122"/>
              </a:rPr>
              <a:t>预测编码</a:t>
            </a:r>
            <a:endParaRPr lang="zh-CN" altLang="en-US" dirty="0">
              <a:latin typeface="微软雅黑" panose="020B0503020204020204" pitchFamily="34" charset="-122"/>
              <a:ea typeface="微软雅黑" panose="020B0503020204020204" pitchFamily="34" charset="-122"/>
            </a:endParaRPr>
          </a:p>
          <a:p>
            <a:pPr indent="450850">
              <a:lnSpc>
                <a:spcPct val="150000"/>
              </a:lnSpc>
              <a:spcAft>
                <a:spcPts val="1200"/>
              </a:spcAft>
            </a:pPr>
            <a:r>
              <a:rPr lang="en-US" altLang="zh-CN" b="0" dirty="0">
                <a:latin typeface="微软雅黑" panose="020B0503020204020204" pitchFamily="34" charset="-122"/>
                <a:ea typeface="微软雅黑" panose="020B0503020204020204" pitchFamily="34" charset="-122"/>
              </a:rPr>
              <a:t>2</a:t>
            </a:r>
            <a:r>
              <a:rPr lang="en-US" altLang="zh-CN" b="0" dirty="0" smtClean="0">
                <a:latin typeface="微软雅黑" panose="020B0503020204020204" pitchFamily="34" charset="-122"/>
                <a:ea typeface="微软雅黑" panose="020B0503020204020204" pitchFamily="34" charset="-122"/>
              </a:rPr>
              <a:t>)</a:t>
            </a:r>
            <a:r>
              <a:rPr lang="zh-CN" altLang="en-US" b="0" dirty="0" smtClean="0">
                <a:latin typeface="微软雅黑" panose="020B0503020204020204" pitchFamily="34" charset="-122"/>
                <a:ea typeface="微软雅黑" panose="020B0503020204020204" pitchFamily="34" charset="-122"/>
              </a:rPr>
              <a:t>帧间预测</a:t>
            </a:r>
            <a:endParaRPr lang="en-US" altLang="zh-CN" b="0" dirty="0" smtClean="0">
              <a:latin typeface="微软雅黑" panose="020B0503020204020204" pitchFamily="34" charset="-122"/>
              <a:ea typeface="微软雅黑" panose="020B0503020204020204" pitchFamily="34" charset="-122"/>
            </a:endParaRPr>
          </a:p>
          <a:p>
            <a:pPr indent="450850">
              <a:lnSpc>
                <a:spcPct val="150000"/>
              </a:lnSpc>
              <a:spcAft>
                <a:spcPts val="1200"/>
              </a:spcAft>
            </a:pPr>
            <a:r>
              <a:rPr lang="en-US" altLang="zh-CN" b="0" dirty="0" smtClean="0">
                <a:latin typeface="微软雅黑" panose="020B0503020204020204" pitchFamily="34" charset="-122"/>
                <a:ea typeface="微软雅黑" panose="020B0503020204020204" pitchFamily="34" charset="-122"/>
              </a:rPr>
              <a:t>H.264</a:t>
            </a:r>
            <a:r>
              <a:rPr lang="zh-CN" altLang="en-US" b="0" dirty="0">
                <a:latin typeface="微软雅黑" panose="020B0503020204020204" pitchFamily="34" charset="-122"/>
                <a:ea typeface="微软雅黑" panose="020B0503020204020204" pitchFamily="34" charset="-122"/>
              </a:rPr>
              <a:t>中帕间预测</a:t>
            </a:r>
            <a:r>
              <a:rPr lang="en-US" altLang="zh-CN" b="0" dirty="0">
                <a:latin typeface="微软雅黑" panose="020B0503020204020204" pitchFamily="34" charset="-122"/>
                <a:ea typeface="微软雅黑" panose="020B0503020204020204" pitchFamily="34" charset="-122"/>
              </a:rPr>
              <a:t>(Inter prediction)</a:t>
            </a:r>
            <a:r>
              <a:rPr lang="zh-CN" altLang="en-US" b="0" dirty="0">
                <a:latin typeface="微软雅黑" panose="020B0503020204020204" pitchFamily="34" charset="-122"/>
                <a:ea typeface="微软雅黑" panose="020B0503020204020204" pitchFamily="34" charset="-122"/>
              </a:rPr>
              <a:t>采用的新型编码</a:t>
            </a:r>
            <a:r>
              <a:rPr lang="zh-CN" altLang="en-US" b="0" dirty="0" smtClean="0">
                <a:latin typeface="微软雅黑" panose="020B0503020204020204" pitchFamily="34" charset="-122"/>
                <a:ea typeface="微软雅黑" panose="020B0503020204020204" pitchFamily="34" charset="-122"/>
              </a:rPr>
              <a:t>技术</a:t>
            </a:r>
            <a:r>
              <a:rPr lang="zh-CN" altLang="en-US" b="0" dirty="0">
                <a:latin typeface="微软雅黑" panose="020B0503020204020204" pitchFamily="34" charset="-122"/>
                <a:ea typeface="微软雅黑" panose="020B0503020204020204" pitchFamily="34" charset="-122"/>
              </a:rPr>
              <a:t>主要是</a:t>
            </a:r>
            <a:r>
              <a:rPr lang="en-US" altLang="zh-CN" b="0" dirty="0" smtClean="0">
                <a:latin typeface="微软雅黑" panose="020B0503020204020204" pitchFamily="34" charset="-122"/>
                <a:ea typeface="微软雅黑" panose="020B0503020204020204" pitchFamily="34" charset="-122"/>
              </a:rPr>
              <a:t>:</a:t>
            </a:r>
            <a:endParaRPr lang="en-US" altLang="zh-CN" b="0" dirty="0">
              <a:latin typeface="微软雅黑" panose="020B0503020204020204" pitchFamily="34" charset="-122"/>
              <a:ea typeface="微软雅黑" panose="020B0503020204020204" pitchFamily="34" charset="-122"/>
            </a:endParaRPr>
          </a:p>
          <a:p>
            <a:pPr indent="450850">
              <a:lnSpc>
                <a:spcPct val="150000"/>
              </a:lnSpc>
              <a:spcAft>
                <a:spcPts val="1200"/>
              </a:spcAft>
            </a:pPr>
            <a:r>
              <a:rPr lang="en-US" altLang="zh-CN" b="0" dirty="0">
                <a:latin typeface="微软雅黑" panose="020B0503020204020204" pitchFamily="34" charset="-122"/>
                <a:ea typeface="微软雅黑" panose="020B0503020204020204" pitchFamily="34" charset="-122"/>
              </a:rPr>
              <a:t>a)</a:t>
            </a:r>
            <a:r>
              <a:rPr lang="zh-CN" altLang="en-US" b="0" dirty="0">
                <a:latin typeface="微软雅黑" panose="020B0503020204020204" pitchFamily="34" charset="-122"/>
                <a:ea typeface="微软雅黑" panose="020B0503020204020204" pitchFamily="34" charset="-122"/>
              </a:rPr>
              <a:t>采用可变块运动估计</a:t>
            </a:r>
            <a:r>
              <a:rPr lang="en-US" altLang="zh-CN" b="0" dirty="0">
                <a:latin typeface="微软雅黑" panose="020B0503020204020204" pitchFamily="34" charset="-122"/>
                <a:ea typeface="微软雅黑" panose="020B0503020204020204" pitchFamily="34" charset="-122"/>
              </a:rPr>
              <a:t>/</a:t>
            </a:r>
            <a:r>
              <a:rPr lang="zh-CN" altLang="en-US" b="0" dirty="0">
                <a:latin typeface="微软雅黑" panose="020B0503020204020204" pitchFamily="34" charset="-122"/>
                <a:ea typeface="微软雅黑" panose="020B0503020204020204" pitchFamily="34" charset="-122"/>
              </a:rPr>
              <a:t>运动补偿技术</a:t>
            </a:r>
            <a:r>
              <a:rPr lang="en-US" altLang="zh-CN" b="0" dirty="0">
                <a:latin typeface="微软雅黑" panose="020B0503020204020204" pitchFamily="34" charset="-122"/>
                <a:ea typeface="微软雅黑" panose="020B0503020204020204" pitchFamily="34" charset="-122"/>
              </a:rPr>
              <a:t>,</a:t>
            </a:r>
            <a:r>
              <a:rPr lang="zh-CN" altLang="en-US" b="0" dirty="0">
                <a:latin typeface="微软雅黑" panose="020B0503020204020204" pitchFamily="34" charset="-122"/>
                <a:ea typeface="微软雅黑" panose="020B0503020204020204" pitchFamily="34" charset="-122"/>
              </a:rPr>
              <a:t>宏块尺寸从</a:t>
            </a:r>
            <a:r>
              <a:rPr lang="en-US" altLang="zh-CN" b="0" dirty="0">
                <a:latin typeface="微软雅黑" panose="020B0503020204020204" pitchFamily="34" charset="-122"/>
                <a:ea typeface="微软雅黑" panose="020B0503020204020204" pitchFamily="34" charset="-122"/>
              </a:rPr>
              <a:t>16x16</a:t>
            </a:r>
            <a:r>
              <a:rPr lang="zh-CN" altLang="en-US" b="0" dirty="0">
                <a:latin typeface="微软雅黑" panose="020B0503020204020204" pitchFamily="34" charset="-122"/>
                <a:ea typeface="微软雅黑" panose="020B0503020204020204" pitchFamily="34" charset="-122"/>
              </a:rPr>
              <a:t>、</a:t>
            </a:r>
            <a:r>
              <a:rPr lang="en-US" altLang="zh-CN" b="0" dirty="0">
                <a:latin typeface="微软雅黑" panose="020B0503020204020204" pitchFamily="34" charset="-122"/>
                <a:ea typeface="微软雅黑" panose="020B0503020204020204" pitchFamily="34" charset="-122"/>
              </a:rPr>
              <a:t>16x8</a:t>
            </a:r>
            <a:r>
              <a:rPr lang="zh-CN" altLang="en-US" b="0" dirty="0">
                <a:latin typeface="微软雅黑" panose="020B0503020204020204" pitchFamily="34" charset="-122"/>
                <a:ea typeface="微软雅黑" panose="020B0503020204020204" pitchFamily="34" charset="-122"/>
              </a:rPr>
              <a:t>、</a:t>
            </a:r>
            <a:r>
              <a:rPr lang="en-US" altLang="zh-CN" b="0" dirty="0">
                <a:latin typeface="微软雅黑" panose="020B0503020204020204" pitchFamily="34" charset="-122"/>
                <a:ea typeface="微软雅黑" panose="020B0503020204020204" pitchFamily="34" charset="-122"/>
              </a:rPr>
              <a:t>8x16</a:t>
            </a:r>
            <a:r>
              <a:rPr lang="zh-CN" altLang="en-US" b="0" dirty="0">
                <a:latin typeface="微软雅黑" panose="020B0503020204020204" pitchFamily="34" charset="-122"/>
                <a:ea typeface="微软雅黑" panose="020B0503020204020204" pitchFamily="34" charset="-122"/>
              </a:rPr>
              <a:t>、</a:t>
            </a:r>
            <a:r>
              <a:rPr lang="en-US" altLang="zh-CN" b="0" dirty="0">
                <a:latin typeface="微软雅黑" panose="020B0503020204020204" pitchFamily="34" charset="-122"/>
                <a:ea typeface="微软雅黑" panose="020B0503020204020204" pitchFamily="34" charset="-122"/>
              </a:rPr>
              <a:t>8x8</a:t>
            </a:r>
            <a:r>
              <a:rPr lang="zh-CN" altLang="en-US" b="0" dirty="0" smtClean="0">
                <a:latin typeface="微软雅黑" panose="020B0503020204020204" pitchFamily="34" charset="-122"/>
                <a:ea typeface="微软雅黑" panose="020B0503020204020204" pitchFamily="34" charset="-122"/>
              </a:rPr>
              <a:t>、</a:t>
            </a:r>
            <a:r>
              <a:rPr lang="en-US" altLang="zh-CN" b="0" dirty="0" smtClean="0">
                <a:latin typeface="微软雅黑" panose="020B0503020204020204" pitchFamily="34" charset="-122"/>
                <a:ea typeface="微软雅黑" panose="020B0503020204020204" pitchFamily="34" charset="-122"/>
              </a:rPr>
              <a:t>8x4</a:t>
            </a:r>
            <a:r>
              <a:rPr lang="zh-CN" altLang="en-US" b="0" dirty="0">
                <a:latin typeface="微软雅黑" panose="020B0503020204020204" pitchFamily="34" charset="-122"/>
                <a:ea typeface="微软雅黑" panose="020B0503020204020204" pitchFamily="34" charset="-122"/>
              </a:rPr>
              <a:t>、</a:t>
            </a:r>
            <a:r>
              <a:rPr lang="en-US" altLang="zh-CN" b="0" dirty="0">
                <a:latin typeface="微软雅黑" panose="020B0503020204020204" pitchFamily="34" charset="-122"/>
                <a:ea typeface="微软雅黑" panose="020B0503020204020204" pitchFamily="34" charset="-122"/>
              </a:rPr>
              <a:t>4x8</a:t>
            </a:r>
            <a:r>
              <a:rPr lang="zh-CN" altLang="en-US" b="0" dirty="0">
                <a:latin typeface="微软雅黑" panose="020B0503020204020204" pitchFamily="34" charset="-122"/>
                <a:ea typeface="微软雅黑" panose="020B0503020204020204" pitchFamily="34" charset="-122"/>
              </a:rPr>
              <a:t>和</a:t>
            </a:r>
            <a:r>
              <a:rPr lang="en-US" altLang="zh-CN" b="0" dirty="0">
                <a:latin typeface="微软雅黑" panose="020B0503020204020204" pitchFamily="34" charset="-122"/>
                <a:ea typeface="微软雅黑" panose="020B0503020204020204" pitchFamily="34" charset="-122"/>
              </a:rPr>
              <a:t>4x4</a:t>
            </a:r>
            <a:r>
              <a:rPr lang="zh-CN" altLang="en-US" b="0" dirty="0">
                <a:latin typeface="微软雅黑" panose="020B0503020204020204" pitchFamily="34" charset="-122"/>
                <a:ea typeface="微软雅黑" panose="020B0503020204020204" pitchFamily="34" charset="-122"/>
              </a:rPr>
              <a:t>像素块中可选</a:t>
            </a:r>
            <a:r>
              <a:rPr lang="en-US" altLang="zh-CN" b="0" dirty="0">
                <a:latin typeface="微软雅黑" panose="020B0503020204020204" pitchFamily="34" charset="-122"/>
                <a:ea typeface="微软雅黑" panose="020B0503020204020204" pitchFamily="34" charset="-122"/>
              </a:rPr>
              <a:t>,</a:t>
            </a:r>
            <a:r>
              <a:rPr lang="zh-CN" altLang="en-US" b="0" dirty="0">
                <a:latin typeface="微软雅黑" panose="020B0503020204020204" pitchFamily="34" charset="-122"/>
                <a:ea typeface="微软雅黑" panose="020B0503020204020204" pitchFamily="34" charset="-122"/>
              </a:rPr>
              <a:t>采用尺寸可变块的运动估计可以比单独</a:t>
            </a:r>
            <a:r>
              <a:rPr lang="en-US" altLang="zh-CN" b="0" dirty="0" smtClean="0">
                <a:latin typeface="微软雅黑" panose="020B0503020204020204" pitchFamily="34" charset="-122"/>
                <a:ea typeface="微软雅黑" panose="020B0503020204020204" pitchFamily="34" charset="-122"/>
              </a:rPr>
              <a:t>16x16</a:t>
            </a:r>
            <a:r>
              <a:rPr lang="zh-CN" altLang="en-US" b="0" dirty="0" smtClean="0">
                <a:latin typeface="微软雅黑" panose="020B0503020204020204" pitchFamily="34" charset="-122"/>
                <a:ea typeface="微软雅黑" panose="020B0503020204020204" pitchFamily="34" charset="-122"/>
              </a:rPr>
              <a:t>宏</a:t>
            </a:r>
            <a:r>
              <a:rPr lang="zh-CN" altLang="en-US" b="0" dirty="0">
                <a:latin typeface="微软雅黑" panose="020B0503020204020204" pitchFamily="34" charset="-122"/>
                <a:ea typeface="微软雅黑" panose="020B0503020204020204" pitchFamily="34" charset="-122"/>
              </a:rPr>
              <a:t>块的预测方法提高超过</a:t>
            </a:r>
            <a:r>
              <a:rPr lang="en-US" altLang="zh-CN" b="0" dirty="0">
                <a:latin typeface="微软雅黑" panose="020B0503020204020204" pitchFamily="34" charset="-122"/>
                <a:ea typeface="微软雅黑" panose="020B0503020204020204" pitchFamily="34" charset="-122"/>
              </a:rPr>
              <a:t>15%</a:t>
            </a:r>
            <a:r>
              <a:rPr lang="zh-CN" altLang="en-US" b="0" dirty="0">
                <a:latin typeface="微软雅黑" panose="020B0503020204020204" pitchFamily="34" charset="-122"/>
                <a:ea typeface="微软雅黑" panose="020B0503020204020204" pitchFamily="34" charset="-122"/>
              </a:rPr>
              <a:t>的编码效率</a:t>
            </a:r>
            <a:r>
              <a:rPr lang="en-US" altLang="zh-CN" b="0" dirty="0">
                <a:latin typeface="微软雅黑" panose="020B0503020204020204" pitchFamily="34" charset="-122"/>
                <a:ea typeface="微软雅黑" panose="020B0503020204020204" pitchFamily="34" charset="-122"/>
              </a:rPr>
              <a:t>;</a:t>
            </a:r>
          </a:p>
          <a:p>
            <a:pPr indent="450850">
              <a:lnSpc>
                <a:spcPct val="150000"/>
              </a:lnSpc>
              <a:spcAft>
                <a:spcPts val="1200"/>
              </a:spcAft>
            </a:pPr>
            <a:r>
              <a:rPr lang="en-US" altLang="zh-CN" b="0" dirty="0" smtClean="0">
                <a:latin typeface="微软雅黑" panose="020B0503020204020204" pitchFamily="34" charset="-122"/>
                <a:ea typeface="微软雅黑" panose="020B0503020204020204" pitchFamily="34" charset="-122"/>
              </a:rPr>
              <a:t>b</a:t>
            </a:r>
            <a:r>
              <a:rPr lang="en-US" altLang="zh-CN" b="0" dirty="0">
                <a:latin typeface="微软雅黑" panose="020B0503020204020204" pitchFamily="34" charset="-122"/>
                <a:ea typeface="微软雅黑" panose="020B0503020204020204" pitchFamily="34" charset="-122"/>
              </a:rPr>
              <a:t>)</a:t>
            </a:r>
            <a:r>
              <a:rPr lang="zh-CN" altLang="en-US" b="0" dirty="0">
                <a:latin typeface="微软雅黑" panose="020B0503020204020204" pitchFamily="34" charset="-122"/>
                <a:ea typeface="微软雅黑" panose="020B0503020204020204" pitchFamily="34" charset="-122"/>
              </a:rPr>
              <a:t>运动矢量的精度为</a:t>
            </a:r>
            <a:r>
              <a:rPr lang="en-US" altLang="zh-CN" b="0" dirty="0">
                <a:latin typeface="微软雅黑" panose="020B0503020204020204" pitchFamily="34" charset="-122"/>
                <a:ea typeface="微软雅黑" panose="020B0503020204020204" pitchFamily="34" charset="-122"/>
              </a:rPr>
              <a:t>1/4</a:t>
            </a:r>
            <a:r>
              <a:rPr lang="zh-CN" altLang="en-US" b="0" dirty="0">
                <a:latin typeface="微软雅黑" panose="020B0503020204020204" pitchFamily="34" charset="-122"/>
                <a:ea typeface="微软雅黑" panose="020B0503020204020204" pitchFamily="34" charset="-122"/>
              </a:rPr>
              <a:t>或</a:t>
            </a:r>
            <a:r>
              <a:rPr lang="en-US" altLang="zh-CN" b="0" dirty="0">
                <a:latin typeface="微软雅黑" panose="020B0503020204020204" pitchFamily="34" charset="-122"/>
                <a:ea typeface="微软雅黑" panose="020B0503020204020204" pitchFamily="34" charset="-122"/>
              </a:rPr>
              <a:t>1/8</a:t>
            </a:r>
            <a:r>
              <a:rPr lang="zh-CN" altLang="en-US" b="0" dirty="0">
                <a:latin typeface="微软雅黑" panose="020B0503020204020204" pitchFamily="34" charset="-122"/>
                <a:ea typeface="微软雅黑" panose="020B0503020204020204" pitchFamily="34" charset="-122"/>
              </a:rPr>
              <a:t>像素</a:t>
            </a:r>
            <a:r>
              <a:rPr lang="en-US" altLang="zh-CN" b="0" dirty="0">
                <a:latin typeface="微软雅黑" panose="020B0503020204020204" pitchFamily="34" charset="-122"/>
                <a:ea typeface="微软雅黑" panose="020B0503020204020204" pitchFamily="34" charset="-122"/>
              </a:rPr>
              <a:t>,</a:t>
            </a:r>
            <a:r>
              <a:rPr lang="zh-CN" altLang="en-US" b="0" dirty="0">
                <a:latin typeface="微软雅黑" panose="020B0503020204020204" pitchFamily="34" charset="-122"/>
                <a:ea typeface="微软雅黑" panose="020B0503020204020204" pitchFamily="34" charset="-122"/>
              </a:rPr>
              <a:t>与整数精度的空间预测相比</a:t>
            </a:r>
            <a:r>
              <a:rPr lang="en-US" altLang="zh-CN" b="0" dirty="0">
                <a:latin typeface="微软雅黑" panose="020B0503020204020204" pitchFamily="34" charset="-122"/>
                <a:ea typeface="微软雅黑" panose="020B0503020204020204" pitchFamily="34" charset="-122"/>
              </a:rPr>
              <a:t>,</a:t>
            </a:r>
            <a:r>
              <a:rPr lang="zh-CN" altLang="en-US" b="0" dirty="0">
                <a:latin typeface="微软雅黑" panose="020B0503020204020204" pitchFamily="34" charset="-122"/>
                <a:ea typeface="微软雅黑" panose="020B0503020204020204" pitchFamily="34" charset="-122"/>
              </a:rPr>
              <a:t>编码</a:t>
            </a:r>
            <a:r>
              <a:rPr lang="zh-CN" altLang="en-US" b="0" dirty="0" smtClean="0">
                <a:latin typeface="微软雅黑" panose="020B0503020204020204" pitchFamily="34" charset="-122"/>
                <a:ea typeface="微软雅黑" panose="020B0503020204020204" pitchFamily="34" charset="-122"/>
              </a:rPr>
              <a:t>率最高</a:t>
            </a:r>
            <a:r>
              <a:rPr lang="zh-CN" altLang="en-US" b="0" dirty="0">
                <a:latin typeface="微软雅黑" panose="020B0503020204020204" pitchFamily="34" charset="-122"/>
                <a:ea typeface="微软雅黑" panose="020B0503020204020204" pitchFamily="34" charset="-122"/>
              </a:rPr>
              <a:t>可以提高</a:t>
            </a:r>
            <a:r>
              <a:rPr lang="en-US" altLang="zh-CN" b="0" dirty="0">
                <a:latin typeface="微软雅黑" panose="020B0503020204020204" pitchFamily="34" charset="-122"/>
                <a:ea typeface="微软雅黑" panose="020B0503020204020204" pitchFamily="34" charset="-122"/>
              </a:rPr>
              <a:t>20%;</a:t>
            </a:r>
          </a:p>
          <a:p>
            <a:pPr indent="450850">
              <a:lnSpc>
                <a:spcPct val="150000"/>
              </a:lnSpc>
              <a:spcAft>
                <a:spcPts val="1200"/>
              </a:spcAft>
            </a:pPr>
            <a:r>
              <a:rPr lang="en-US" altLang="zh-CN" b="0" dirty="0" smtClean="0">
                <a:latin typeface="微软雅黑" panose="020B0503020204020204" pitchFamily="34" charset="-122"/>
                <a:ea typeface="微软雅黑" panose="020B0503020204020204" pitchFamily="34" charset="-122"/>
              </a:rPr>
              <a:t>C</a:t>
            </a:r>
            <a:r>
              <a:rPr lang="en-US" altLang="zh-CN" b="0" dirty="0">
                <a:latin typeface="微软雅黑" panose="020B0503020204020204" pitchFamily="34" charset="-122"/>
                <a:ea typeface="微软雅黑" panose="020B0503020204020204" pitchFamily="34" charset="-122"/>
              </a:rPr>
              <a:t>)</a:t>
            </a:r>
            <a:r>
              <a:rPr lang="zh-CN" altLang="en-US" b="0" dirty="0">
                <a:latin typeface="微软雅黑" panose="020B0503020204020204" pitchFamily="34" charset="-122"/>
                <a:ea typeface="微软雅黑" panose="020B0503020204020204" pitchFamily="34" charset="-122"/>
              </a:rPr>
              <a:t>釆用多参考帕进行顿间预测</a:t>
            </a:r>
            <a:r>
              <a:rPr lang="en-US" altLang="zh-CN" b="0" dirty="0">
                <a:latin typeface="微软雅黑" panose="020B0503020204020204" pitchFamily="34" charset="-122"/>
                <a:ea typeface="微软雅黑" panose="020B0503020204020204" pitchFamily="34" charset="-122"/>
              </a:rPr>
              <a:t>,</a:t>
            </a:r>
            <a:r>
              <a:rPr lang="zh-CN" altLang="en-US" b="0" dirty="0">
                <a:latin typeface="微软雅黑" panose="020B0503020204020204" pitchFamily="34" charset="-122"/>
                <a:ea typeface="微软雅黑" panose="020B0503020204020204" pitchFamily="34" charset="-122"/>
              </a:rPr>
              <a:t>最多可以支持</a:t>
            </a:r>
            <a:r>
              <a:rPr lang="en-US" altLang="zh-CN" b="0" dirty="0">
                <a:latin typeface="微软雅黑" panose="020B0503020204020204" pitchFamily="34" charset="-122"/>
                <a:ea typeface="微软雅黑" panose="020B0503020204020204" pitchFamily="34" charset="-122"/>
              </a:rPr>
              <a:t>16</a:t>
            </a:r>
            <a:r>
              <a:rPr lang="zh-CN" altLang="en-US" b="0" dirty="0">
                <a:latin typeface="微软雅黑" panose="020B0503020204020204" pitchFamily="34" charset="-122"/>
                <a:ea typeface="微软雅黑" panose="020B0503020204020204" pitchFamily="34" charset="-122"/>
              </a:rPr>
              <a:t>个不同的参考械或者</a:t>
            </a:r>
            <a:r>
              <a:rPr lang="en-US" altLang="zh-CN" b="0" dirty="0" smtClean="0">
                <a:latin typeface="微软雅黑" panose="020B0503020204020204" pitchFamily="34" charset="-122"/>
                <a:ea typeface="微软雅黑" panose="020B0503020204020204" pitchFamily="34" charset="-122"/>
              </a:rPr>
              <a:t>32</a:t>
            </a:r>
            <a:r>
              <a:rPr lang="zh-CN" altLang="en-US" b="0" dirty="0" smtClean="0">
                <a:latin typeface="微软雅黑" panose="020B0503020204020204" pitchFamily="34" charset="-122"/>
                <a:ea typeface="微软雅黑" panose="020B0503020204020204" pitchFamily="34" charset="-122"/>
              </a:rPr>
              <a:t>个</a:t>
            </a:r>
            <a:r>
              <a:rPr lang="zh-CN" altLang="en-US" b="0" dirty="0">
                <a:latin typeface="微软雅黑" panose="020B0503020204020204" pitchFamily="34" charset="-122"/>
                <a:ea typeface="微软雅黑" panose="020B0503020204020204" pitchFamily="34" charset="-122"/>
              </a:rPr>
              <a:t>不同的参考场</a:t>
            </a:r>
            <a:r>
              <a:rPr lang="en-US" altLang="zh-CN" b="0" dirty="0">
                <a:latin typeface="微软雅黑" panose="020B0503020204020204" pitchFamily="34" charset="-122"/>
                <a:ea typeface="微软雅黑" panose="020B0503020204020204" pitchFamily="34" charset="-122"/>
              </a:rPr>
              <a:t>,</a:t>
            </a:r>
            <a:r>
              <a:rPr lang="zh-CN" altLang="en-US" b="0" dirty="0">
                <a:latin typeface="微软雅黑" panose="020B0503020204020204" pitchFamily="34" charset="-122"/>
                <a:ea typeface="微软雅黑" panose="020B0503020204020204" pitchFamily="34" charset="-122"/>
              </a:rPr>
              <a:t>这样比单独参考帕方法可以节省</a:t>
            </a:r>
            <a:r>
              <a:rPr lang="en-US" altLang="zh-CN" b="0" dirty="0">
                <a:latin typeface="微软雅黑" panose="020B0503020204020204" pitchFamily="34" charset="-122"/>
                <a:ea typeface="微软雅黑" panose="020B0503020204020204" pitchFamily="34" charset="-122"/>
              </a:rPr>
              <a:t>5%-10%</a:t>
            </a:r>
            <a:r>
              <a:rPr lang="zh-CN" altLang="en-US" b="0" dirty="0">
                <a:latin typeface="微软雅黑" panose="020B0503020204020204" pitchFamily="34" charset="-122"/>
                <a:ea typeface="微软雅黑" panose="020B0503020204020204" pitchFamily="34" charset="-122"/>
              </a:rPr>
              <a:t>的传输码率</a:t>
            </a:r>
            <a:r>
              <a:rPr lang="en-US" altLang="zh-CN" b="0" dirty="0">
                <a:latin typeface="微软雅黑" panose="020B0503020204020204" pitchFamily="34" charset="-122"/>
                <a:ea typeface="微软雅黑" panose="020B0503020204020204" pitchFamily="34" charset="-122"/>
              </a:rPr>
              <a:t>,</a:t>
            </a:r>
            <a:r>
              <a:rPr lang="zh-CN" altLang="en-US" b="0" dirty="0">
                <a:latin typeface="微软雅黑" panose="020B0503020204020204" pitchFamily="34" charset="-122"/>
                <a:ea typeface="微软雅黑" panose="020B0503020204020204" pitchFamily="34" charset="-122"/>
              </a:rPr>
              <a:t>且</a:t>
            </a:r>
            <a:r>
              <a:rPr lang="zh-CN" altLang="en-US" b="0" dirty="0" smtClean="0">
                <a:latin typeface="微软雅黑" panose="020B0503020204020204" pitchFamily="34" charset="-122"/>
                <a:ea typeface="微软雅黑" panose="020B0503020204020204" pitchFamily="34" charset="-122"/>
              </a:rPr>
              <a:t>有利于</a:t>
            </a:r>
            <a:r>
              <a:rPr lang="zh-CN" altLang="en-US" b="0" dirty="0">
                <a:latin typeface="微软雅黑" panose="020B0503020204020204" pitchFamily="34" charset="-122"/>
                <a:ea typeface="微软雅黑" panose="020B0503020204020204" pitchFamily="34" charset="-122"/>
              </a:rPr>
              <a:t>码流的错误恢复</a:t>
            </a:r>
            <a:r>
              <a:rPr lang="zh-CN" altLang="en-US" b="0" dirty="0" smtClean="0">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p:txBody>
      </p:sp>
      <p:sp>
        <p:nvSpPr>
          <p:cNvPr id="8" name="灯片编号占位符 1"/>
          <p:cNvSpPr>
            <a:spLocks noGrp="1"/>
          </p:cNvSpPr>
          <p:nvPr>
            <p:ph type="sldNum" sz="quarter" idx="11"/>
          </p:nvPr>
        </p:nvSpPr>
        <p:spPr>
          <a:xfrm>
            <a:off x="6553200" y="6248400"/>
            <a:ext cx="1905000" cy="457200"/>
          </a:xfrm>
        </p:spPr>
        <p:txBody>
          <a:bodyPr/>
          <a:lstStyle/>
          <a:p>
            <a:fld id="{080877BF-6D31-4E48-B933-90223EB641D9}" type="slidenum">
              <a:rPr lang="en-US" altLang="zh-CN" sz="1400" smtClean="0"/>
              <a:pPr/>
              <a:t>40</a:t>
            </a:fld>
            <a:endParaRPr lang="en-US" altLang="zh-CN" sz="1400" dirty="0"/>
          </a:p>
        </p:txBody>
      </p:sp>
    </p:spTree>
    <p:extLst>
      <p:ext uri="{BB962C8B-B14F-4D97-AF65-F5344CB8AC3E}">
        <p14:creationId xmlns:p14="http://schemas.microsoft.com/office/powerpoint/2010/main" val="10936232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8032" y="188640"/>
            <a:ext cx="4644008" cy="666328"/>
          </a:xfrm>
        </p:spPr>
        <p:txBody>
          <a:bodyPr/>
          <a:lstStyle/>
          <a:p>
            <a:pPr algn="l"/>
            <a:r>
              <a:rPr lang="en-US" altLang="zh-CN" sz="3600" b="1" kern="1200" dirty="0">
                <a:solidFill>
                  <a:srgbClr val="0184B7"/>
                </a:solidFill>
                <a:latin typeface="Arial" pitchFamily="34" charset="0"/>
                <a:ea typeface="宋体" pitchFamily="2" charset="-122"/>
              </a:rPr>
              <a:t>H.264</a:t>
            </a:r>
            <a:r>
              <a:rPr lang="zh-CN" altLang="en-US" sz="3600" b="1" kern="1200" dirty="0">
                <a:solidFill>
                  <a:srgbClr val="0184B7"/>
                </a:solidFill>
                <a:latin typeface="Arial" pitchFamily="34" charset="0"/>
                <a:ea typeface="宋体" pitchFamily="2" charset="-122"/>
              </a:rPr>
              <a:t>的技术特点</a:t>
            </a:r>
            <a:endParaRPr lang="zh-CN" altLang="en-US" sz="3600" b="1" kern="1200" dirty="0">
              <a:solidFill>
                <a:srgbClr val="0184B7"/>
              </a:solidFill>
              <a:latin typeface="Arial" pitchFamily="34" charset="0"/>
              <a:ea typeface="宋体" pitchFamily="2" charset="-122"/>
              <a:cs typeface="+mn-cs"/>
            </a:endParaRPr>
          </a:p>
        </p:txBody>
      </p:sp>
      <p:sp>
        <p:nvSpPr>
          <p:cNvPr id="1029" name="AutoShape 5" descr="http://imgt0.bdstatic.com/it/u=823379247,539673663&amp;fm=90&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31" name="AutoShape 7" descr="http://imgt0.bdstatic.com/it/u=823379247,539673663&amp;fm=90&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33" name="AutoShape 9" descr="http://imgt0.bdstatic.com/it/u=823379247,539673663&amp;fm=90&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3" name="矩形 2"/>
          <p:cNvSpPr/>
          <p:nvPr/>
        </p:nvSpPr>
        <p:spPr>
          <a:xfrm>
            <a:off x="144111" y="1196752"/>
            <a:ext cx="8728522" cy="5432256"/>
          </a:xfrm>
          <a:prstGeom prst="rect">
            <a:avLst/>
          </a:prstGeom>
        </p:spPr>
        <p:txBody>
          <a:bodyPr wrap="square">
            <a:spAutoFit/>
          </a:bodyPr>
          <a:lstStyle/>
          <a:p>
            <a:pPr indent="450850">
              <a:lnSpc>
                <a:spcPct val="150000"/>
              </a:lnSpc>
              <a:spcAft>
                <a:spcPts val="1200"/>
              </a:spcAft>
            </a:pPr>
            <a:r>
              <a:rPr lang="zh-CN" altLang="en-US" dirty="0" smtClean="0">
                <a:latin typeface="微软雅黑" panose="020B0503020204020204" pitchFamily="34" charset="-122"/>
                <a:ea typeface="微软雅黑" panose="020B0503020204020204" pitchFamily="34" charset="-122"/>
              </a:rPr>
              <a:t>预测编码</a:t>
            </a:r>
            <a:endParaRPr lang="zh-CN" altLang="en-US" dirty="0">
              <a:latin typeface="微软雅黑" panose="020B0503020204020204" pitchFamily="34" charset="-122"/>
              <a:ea typeface="微软雅黑" panose="020B0503020204020204" pitchFamily="34" charset="-122"/>
            </a:endParaRPr>
          </a:p>
          <a:p>
            <a:pPr indent="450850">
              <a:lnSpc>
                <a:spcPct val="150000"/>
              </a:lnSpc>
              <a:spcAft>
                <a:spcPts val="1200"/>
              </a:spcAft>
            </a:pPr>
            <a:r>
              <a:rPr lang="en-US" altLang="zh-CN" b="0" dirty="0">
                <a:latin typeface="微软雅黑" panose="020B0503020204020204" pitchFamily="34" charset="-122"/>
                <a:ea typeface="微软雅黑" panose="020B0503020204020204" pitchFamily="34" charset="-122"/>
              </a:rPr>
              <a:t>2</a:t>
            </a:r>
            <a:r>
              <a:rPr lang="en-US" altLang="zh-CN" b="0" dirty="0" smtClean="0">
                <a:latin typeface="微软雅黑" panose="020B0503020204020204" pitchFamily="34" charset="-122"/>
                <a:ea typeface="微软雅黑" panose="020B0503020204020204" pitchFamily="34" charset="-122"/>
              </a:rPr>
              <a:t>)</a:t>
            </a:r>
            <a:r>
              <a:rPr lang="zh-CN" altLang="en-US" b="0" dirty="0" smtClean="0">
                <a:latin typeface="微软雅黑" panose="020B0503020204020204" pitchFamily="34" charset="-122"/>
                <a:ea typeface="微软雅黑" panose="020B0503020204020204" pitchFamily="34" charset="-122"/>
              </a:rPr>
              <a:t>帧间预测</a:t>
            </a:r>
          </a:p>
          <a:p>
            <a:pPr indent="450850">
              <a:lnSpc>
                <a:spcPct val="150000"/>
              </a:lnSpc>
              <a:spcAft>
                <a:spcPts val="1200"/>
              </a:spcAft>
            </a:pPr>
            <a:r>
              <a:rPr lang="en-US" altLang="zh-CN" b="0" dirty="0" smtClean="0">
                <a:latin typeface="微软雅黑" panose="020B0503020204020204" pitchFamily="34" charset="-122"/>
                <a:ea typeface="微软雅黑" panose="020B0503020204020204" pitchFamily="34" charset="-122"/>
              </a:rPr>
              <a:t>H.264</a:t>
            </a:r>
            <a:r>
              <a:rPr lang="zh-CN" altLang="en-US" b="0" dirty="0" smtClean="0">
                <a:latin typeface="微软雅黑" panose="020B0503020204020204" pitchFamily="34" charset="-122"/>
                <a:ea typeface="微软雅黑" panose="020B0503020204020204" pitchFamily="34" charset="-122"/>
              </a:rPr>
              <a:t>中帕间预测</a:t>
            </a:r>
            <a:r>
              <a:rPr lang="en-US" altLang="zh-CN" b="0" dirty="0" smtClean="0">
                <a:latin typeface="微软雅黑" panose="020B0503020204020204" pitchFamily="34" charset="-122"/>
                <a:ea typeface="微软雅黑" panose="020B0503020204020204" pitchFamily="34" charset="-122"/>
              </a:rPr>
              <a:t>(Inter prediction)</a:t>
            </a:r>
            <a:r>
              <a:rPr lang="zh-CN" altLang="en-US" b="0" dirty="0" smtClean="0">
                <a:latin typeface="微软雅黑" panose="020B0503020204020204" pitchFamily="34" charset="-122"/>
                <a:ea typeface="微软雅黑" panose="020B0503020204020204" pitchFamily="34" charset="-122"/>
              </a:rPr>
              <a:t>采用的新型编码技术主要是</a:t>
            </a:r>
            <a:r>
              <a:rPr lang="en-US" altLang="zh-CN" b="0" dirty="0" smtClean="0">
                <a:latin typeface="微软雅黑" panose="020B0503020204020204" pitchFamily="34" charset="-122"/>
                <a:ea typeface="微软雅黑" panose="020B0503020204020204" pitchFamily="34" charset="-122"/>
              </a:rPr>
              <a:t>:</a:t>
            </a:r>
          </a:p>
          <a:p>
            <a:pPr indent="450850">
              <a:lnSpc>
                <a:spcPct val="150000"/>
              </a:lnSpc>
              <a:spcAft>
                <a:spcPts val="1200"/>
              </a:spcAft>
            </a:pPr>
            <a:r>
              <a:rPr lang="en-US" altLang="zh-CN" b="0" dirty="0" smtClean="0">
                <a:latin typeface="微软雅黑" panose="020B0503020204020204" pitchFamily="34" charset="-122"/>
                <a:ea typeface="微软雅黑" panose="020B0503020204020204" pitchFamily="34" charset="-122"/>
              </a:rPr>
              <a:t>a)</a:t>
            </a:r>
            <a:r>
              <a:rPr lang="zh-CN" altLang="en-US" b="0" dirty="0" smtClean="0">
                <a:latin typeface="微软雅黑" panose="020B0503020204020204" pitchFamily="34" charset="-122"/>
                <a:ea typeface="微软雅黑" panose="020B0503020204020204" pitchFamily="34" charset="-122"/>
              </a:rPr>
              <a:t>采用可变块运动估计</a:t>
            </a:r>
            <a:r>
              <a:rPr lang="en-US" altLang="zh-CN" b="0" dirty="0" smtClean="0">
                <a:latin typeface="微软雅黑" panose="020B0503020204020204" pitchFamily="34" charset="-122"/>
                <a:ea typeface="微软雅黑" panose="020B0503020204020204" pitchFamily="34" charset="-122"/>
              </a:rPr>
              <a:t>/</a:t>
            </a:r>
            <a:r>
              <a:rPr lang="zh-CN" altLang="en-US" b="0" dirty="0" smtClean="0">
                <a:latin typeface="微软雅黑" panose="020B0503020204020204" pitchFamily="34" charset="-122"/>
                <a:ea typeface="微软雅黑" panose="020B0503020204020204" pitchFamily="34" charset="-122"/>
              </a:rPr>
              <a:t>运动补偿技术</a:t>
            </a:r>
            <a:r>
              <a:rPr lang="en-US" altLang="zh-CN" b="0" dirty="0" smtClean="0">
                <a:latin typeface="微软雅黑" panose="020B0503020204020204" pitchFamily="34" charset="-122"/>
                <a:ea typeface="微软雅黑" panose="020B0503020204020204" pitchFamily="34" charset="-122"/>
              </a:rPr>
              <a:t>,</a:t>
            </a:r>
            <a:r>
              <a:rPr lang="zh-CN" altLang="en-US" b="0" dirty="0" smtClean="0">
                <a:latin typeface="微软雅黑" panose="020B0503020204020204" pitchFamily="34" charset="-122"/>
                <a:ea typeface="微软雅黑" panose="020B0503020204020204" pitchFamily="34" charset="-122"/>
              </a:rPr>
              <a:t>宏块尺寸从</a:t>
            </a:r>
            <a:r>
              <a:rPr lang="en-US" altLang="zh-CN" b="0" dirty="0" smtClean="0">
                <a:latin typeface="微软雅黑" panose="020B0503020204020204" pitchFamily="34" charset="-122"/>
                <a:ea typeface="微软雅黑" panose="020B0503020204020204" pitchFamily="34" charset="-122"/>
              </a:rPr>
              <a:t>16x16</a:t>
            </a:r>
            <a:r>
              <a:rPr lang="zh-CN" altLang="en-US" b="0" dirty="0" smtClean="0">
                <a:latin typeface="微软雅黑" panose="020B0503020204020204" pitchFamily="34" charset="-122"/>
                <a:ea typeface="微软雅黑" panose="020B0503020204020204" pitchFamily="34" charset="-122"/>
              </a:rPr>
              <a:t>、</a:t>
            </a:r>
            <a:r>
              <a:rPr lang="en-US" altLang="zh-CN" b="0" dirty="0" smtClean="0">
                <a:latin typeface="微软雅黑" panose="020B0503020204020204" pitchFamily="34" charset="-122"/>
                <a:ea typeface="微软雅黑" panose="020B0503020204020204" pitchFamily="34" charset="-122"/>
              </a:rPr>
              <a:t>16x8</a:t>
            </a:r>
            <a:r>
              <a:rPr lang="zh-CN" altLang="en-US" b="0" dirty="0" smtClean="0">
                <a:latin typeface="微软雅黑" panose="020B0503020204020204" pitchFamily="34" charset="-122"/>
                <a:ea typeface="微软雅黑" panose="020B0503020204020204" pitchFamily="34" charset="-122"/>
              </a:rPr>
              <a:t>、</a:t>
            </a:r>
            <a:r>
              <a:rPr lang="en-US" altLang="zh-CN" b="0" dirty="0" smtClean="0">
                <a:latin typeface="微软雅黑" panose="020B0503020204020204" pitchFamily="34" charset="-122"/>
                <a:ea typeface="微软雅黑" panose="020B0503020204020204" pitchFamily="34" charset="-122"/>
              </a:rPr>
              <a:t>8x16</a:t>
            </a:r>
            <a:r>
              <a:rPr lang="zh-CN" altLang="en-US" b="0" dirty="0" smtClean="0">
                <a:latin typeface="微软雅黑" panose="020B0503020204020204" pitchFamily="34" charset="-122"/>
                <a:ea typeface="微软雅黑" panose="020B0503020204020204" pitchFamily="34" charset="-122"/>
              </a:rPr>
              <a:t>、</a:t>
            </a:r>
            <a:r>
              <a:rPr lang="en-US" altLang="zh-CN" b="0" dirty="0" smtClean="0">
                <a:latin typeface="微软雅黑" panose="020B0503020204020204" pitchFamily="34" charset="-122"/>
                <a:ea typeface="微软雅黑" panose="020B0503020204020204" pitchFamily="34" charset="-122"/>
              </a:rPr>
              <a:t>8x8</a:t>
            </a:r>
            <a:r>
              <a:rPr lang="zh-CN" altLang="en-US" b="0" dirty="0" smtClean="0">
                <a:latin typeface="微软雅黑" panose="020B0503020204020204" pitchFamily="34" charset="-122"/>
                <a:ea typeface="微软雅黑" panose="020B0503020204020204" pitchFamily="34" charset="-122"/>
              </a:rPr>
              <a:t>、</a:t>
            </a:r>
            <a:r>
              <a:rPr lang="en-US" altLang="zh-CN" b="0" dirty="0" smtClean="0">
                <a:latin typeface="微软雅黑" panose="020B0503020204020204" pitchFamily="34" charset="-122"/>
                <a:ea typeface="微软雅黑" panose="020B0503020204020204" pitchFamily="34" charset="-122"/>
              </a:rPr>
              <a:t>8x4</a:t>
            </a:r>
            <a:r>
              <a:rPr lang="zh-CN" altLang="en-US" b="0" dirty="0" smtClean="0">
                <a:latin typeface="微软雅黑" panose="020B0503020204020204" pitchFamily="34" charset="-122"/>
                <a:ea typeface="微软雅黑" panose="020B0503020204020204" pitchFamily="34" charset="-122"/>
              </a:rPr>
              <a:t>、</a:t>
            </a:r>
            <a:r>
              <a:rPr lang="en-US" altLang="zh-CN" b="0" dirty="0" smtClean="0">
                <a:latin typeface="微软雅黑" panose="020B0503020204020204" pitchFamily="34" charset="-122"/>
                <a:ea typeface="微软雅黑" panose="020B0503020204020204" pitchFamily="34" charset="-122"/>
              </a:rPr>
              <a:t>4x8</a:t>
            </a:r>
            <a:r>
              <a:rPr lang="zh-CN" altLang="en-US" b="0" dirty="0" smtClean="0">
                <a:latin typeface="微软雅黑" panose="020B0503020204020204" pitchFamily="34" charset="-122"/>
                <a:ea typeface="微软雅黑" panose="020B0503020204020204" pitchFamily="34" charset="-122"/>
              </a:rPr>
              <a:t>和</a:t>
            </a:r>
            <a:r>
              <a:rPr lang="en-US" altLang="zh-CN" b="0" dirty="0" smtClean="0">
                <a:latin typeface="微软雅黑" panose="020B0503020204020204" pitchFamily="34" charset="-122"/>
                <a:ea typeface="微软雅黑" panose="020B0503020204020204" pitchFamily="34" charset="-122"/>
              </a:rPr>
              <a:t>4x4</a:t>
            </a:r>
            <a:r>
              <a:rPr lang="zh-CN" altLang="en-US" b="0" dirty="0" smtClean="0">
                <a:latin typeface="微软雅黑" panose="020B0503020204020204" pitchFamily="34" charset="-122"/>
                <a:ea typeface="微软雅黑" panose="020B0503020204020204" pitchFamily="34" charset="-122"/>
              </a:rPr>
              <a:t>像素块中可选</a:t>
            </a:r>
            <a:r>
              <a:rPr lang="en-US" altLang="zh-CN" b="0" dirty="0" smtClean="0">
                <a:latin typeface="微软雅黑" panose="020B0503020204020204" pitchFamily="34" charset="-122"/>
                <a:ea typeface="微软雅黑" panose="020B0503020204020204" pitchFamily="34" charset="-122"/>
              </a:rPr>
              <a:t>,</a:t>
            </a:r>
            <a:r>
              <a:rPr lang="zh-CN" altLang="en-US" b="0" dirty="0" smtClean="0">
                <a:latin typeface="微软雅黑" panose="020B0503020204020204" pitchFamily="34" charset="-122"/>
                <a:ea typeface="微软雅黑" panose="020B0503020204020204" pitchFamily="34" charset="-122"/>
              </a:rPr>
              <a:t>采用尺寸可变块的运动估计可以比单独</a:t>
            </a:r>
            <a:r>
              <a:rPr lang="en-US" altLang="zh-CN" b="0" dirty="0" smtClean="0">
                <a:latin typeface="微软雅黑" panose="020B0503020204020204" pitchFamily="34" charset="-122"/>
                <a:ea typeface="微软雅黑" panose="020B0503020204020204" pitchFamily="34" charset="-122"/>
              </a:rPr>
              <a:t>16x16</a:t>
            </a:r>
            <a:r>
              <a:rPr lang="zh-CN" altLang="en-US" b="0" dirty="0" smtClean="0">
                <a:latin typeface="微软雅黑" panose="020B0503020204020204" pitchFamily="34" charset="-122"/>
                <a:ea typeface="微软雅黑" panose="020B0503020204020204" pitchFamily="34" charset="-122"/>
              </a:rPr>
              <a:t>宏块的预测方法提高超过</a:t>
            </a:r>
            <a:r>
              <a:rPr lang="en-US" altLang="zh-CN" b="0" dirty="0" smtClean="0">
                <a:latin typeface="微软雅黑" panose="020B0503020204020204" pitchFamily="34" charset="-122"/>
                <a:ea typeface="微软雅黑" panose="020B0503020204020204" pitchFamily="34" charset="-122"/>
              </a:rPr>
              <a:t>15%</a:t>
            </a:r>
            <a:r>
              <a:rPr lang="zh-CN" altLang="en-US" b="0" dirty="0" smtClean="0">
                <a:latin typeface="微软雅黑" panose="020B0503020204020204" pitchFamily="34" charset="-122"/>
                <a:ea typeface="微软雅黑" panose="020B0503020204020204" pitchFamily="34" charset="-122"/>
              </a:rPr>
              <a:t>的编码效率</a:t>
            </a:r>
            <a:r>
              <a:rPr lang="en-US" altLang="zh-CN" b="0" dirty="0" smtClean="0">
                <a:latin typeface="微软雅黑" panose="020B0503020204020204" pitchFamily="34" charset="-122"/>
                <a:ea typeface="微软雅黑" panose="020B0503020204020204" pitchFamily="34" charset="-122"/>
              </a:rPr>
              <a:t>;</a:t>
            </a:r>
          </a:p>
          <a:p>
            <a:pPr indent="450850">
              <a:lnSpc>
                <a:spcPct val="150000"/>
              </a:lnSpc>
              <a:spcAft>
                <a:spcPts val="1200"/>
              </a:spcAft>
            </a:pPr>
            <a:r>
              <a:rPr lang="en-US" altLang="zh-CN" b="0" dirty="0" smtClean="0">
                <a:latin typeface="微软雅黑" panose="020B0503020204020204" pitchFamily="34" charset="-122"/>
                <a:ea typeface="微软雅黑" panose="020B0503020204020204" pitchFamily="34" charset="-122"/>
              </a:rPr>
              <a:t>b)</a:t>
            </a:r>
            <a:r>
              <a:rPr lang="zh-CN" altLang="en-US" b="0" dirty="0" smtClean="0">
                <a:latin typeface="微软雅黑" panose="020B0503020204020204" pitchFamily="34" charset="-122"/>
                <a:ea typeface="微软雅黑" panose="020B0503020204020204" pitchFamily="34" charset="-122"/>
              </a:rPr>
              <a:t>运动矢量的精度为</a:t>
            </a:r>
            <a:r>
              <a:rPr lang="en-US" altLang="zh-CN" b="0" dirty="0" smtClean="0">
                <a:latin typeface="微软雅黑" panose="020B0503020204020204" pitchFamily="34" charset="-122"/>
                <a:ea typeface="微软雅黑" panose="020B0503020204020204" pitchFamily="34" charset="-122"/>
              </a:rPr>
              <a:t>1/4</a:t>
            </a:r>
            <a:r>
              <a:rPr lang="zh-CN" altLang="en-US" b="0" dirty="0" smtClean="0">
                <a:latin typeface="微软雅黑" panose="020B0503020204020204" pitchFamily="34" charset="-122"/>
                <a:ea typeface="微软雅黑" panose="020B0503020204020204" pitchFamily="34" charset="-122"/>
              </a:rPr>
              <a:t>或</a:t>
            </a:r>
            <a:r>
              <a:rPr lang="en-US" altLang="zh-CN" b="0" dirty="0" smtClean="0">
                <a:latin typeface="微软雅黑" panose="020B0503020204020204" pitchFamily="34" charset="-122"/>
                <a:ea typeface="微软雅黑" panose="020B0503020204020204" pitchFamily="34" charset="-122"/>
              </a:rPr>
              <a:t>1/8</a:t>
            </a:r>
            <a:r>
              <a:rPr lang="zh-CN" altLang="en-US" b="0" dirty="0" smtClean="0">
                <a:latin typeface="微软雅黑" panose="020B0503020204020204" pitchFamily="34" charset="-122"/>
                <a:ea typeface="微软雅黑" panose="020B0503020204020204" pitchFamily="34" charset="-122"/>
              </a:rPr>
              <a:t>像素</a:t>
            </a:r>
            <a:r>
              <a:rPr lang="en-US" altLang="zh-CN" b="0" dirty="0" smtClean="0">
                <a:latin typeface="微软雅黑" panose="020B0503020204020204" pitchFamily="34" charset="-122"/>
                <a:ea typeface="微软雅黑" panose="020B0503020204020204" pitchFamily="34" charset="-122"/>
              </a:rPr>
              <a:t>,</a:t>
            </a:r>
            <a:r>
              <a:rPr lang="zh-CN" altLang="en-US" b="0" dirty="0" smtClean="0">
                <a:latin typeface="微软雅黑" panose="020B0503020204020204" pitchFamily="34" charset="-122"/>
                <a:ea typeface="微软雅黑" panose="020B0503020204020204" pitchFamily="34" charset="-122"/>
              </a:rPr>
              <a:t>与整数精度的空间预测相比</a:t>
            </a:r>
            <a:r>
              <a:rPr lang="en-US" altLang="zh-CN" b="0" dirty="0" smtClean="0">
                <a:latin typeface="微软雅黑" panose="020B0503020204020204" pitchFamily="34" charset="-122"/>
                <a:ea typeface="微软雅黑" panose="020B0503020204020204" pitchFamily="34" charset="-122"/>
              </a:rPr>
              <a:t>,</a:t>
            </a:r>
            <a:r>
              <a:rPr lang="zh-CN" altLang="en-US" b="0" dirty="0" smtClean="0">
                <a:latin typeface="微软雅黑" panose="020B0503020204020204" pitchFamily="34" charset="-122"/>
                <a:ea typeface="微软雅黑" panose="020B0503020204020204" pitchFamily="34" charset="-122"/>
              </a:rPr>
              <a:t>编码率最高可以提高</a:t>
            </a:r>
            <a:r>
              <a:rPr lang="en-US" altLang="zh-CN" b="0" dirty="0" smtClean="0">
                <a:latin typeface="微软雅黑" panose="020B0503020204020204" pitchFamily="34" charset="-122"/>
                <a:ea typeface="微软雅黑" panose="020B0503020204020204" pitchFamily="34" charset="-122"/>
              </a:rPr>
              <a:t>20%;</a:t>
            </a:r>
          </a:p>
          <a:p>
            <a:pPr indent="450850">
              <a:lnSpc>
                <a:spcPct val="150000"/>
              </a:lnSpc>
              <a:spcAft>
                <a:spcPts val="1200"/>
              </a:spcAft>
            </a:pPr>
            <a:r>
              <a:rPr lang="en-US" altLang="zh-CN" b="0" dirty="0" smtClean="0">
                <a:latin typeface="微软雅黑" panose="020B0503020204020204" pitchFamily="34" charset="-122"/>
                <a:ea typeface="微软雅黑" panose="020B0503020204020204" pitchFamily="34" charset="-122"/>
              </a:rPr>
              <a:t>C)</a:t>
            </a:r>
            <a:r>
              <a:rPr lang="zh-CN" altLang="en-US" b="0" dirty="0" smtClean="0">
                <a:latin typeface="微软雅黑" panose="020B0503020204020204" pitchFamily="34" charset="-122"/>
                <a:ea typeface="微软雅黑" panose="020B0503020204020204" pitchFamily="34" charset="-122"/>
              </a:rPr>
              <a:t>釆用多参考帕进行顿间预测</a:t>
            </a:r>
            <a:r>
              <a:rPr lang="en-US" altLang="zh-CN" b="0" dirty="0" smtClean="0">
                <a:latin typeface="微软雅黑" panose="020B0503020204020204" pitchFamily="34" charset="-122"/>
                <a:ea typeface="微软雅黑" panose="020B0503020204020204" pitchFamily="34" charset="-122"/>
              </a:rPr>
              <a:t>,</a:t>
            </a:r>
            <a:r>
              <a:rPr lang="zh-CN" altLang="en-US" b="0" dirty="0" smtClean="0">
                <a:latin typeface="微软雅黑" panose="020B0503020204020204" pitchFamily="34" charset="-122"/>
                <a:ea typeface="微软雅黑" panose="020B0503020204020204" pitchFamily="34" charset="-122"/>
              </a:rPr>
              <a:t>最多可以支持</a:t>
            </a:r>
            <a:r>
              <a:rPr lang="en-US" altLang="zh-CN" b="0" dirty="0" smtClean="0">
                <a:latin typeface="微软雅黑" panose="020B0503020204020204" pitchFamily="34" charset="-122"/>
                <a:ea typeface="微软雅黑" panose="020B0503020204020204" pitchFamily="34" charset="-122"/>
              </a:rPr>
              <a:t>16</a:t>
            </a:r>
            <a:r>
              <a:rPr lang="zh-CN" altLang="en-US" b="0" dirty="0" smtClean="0">
                <a:latin typeface="微软雅黑" panose="020B0503020204020204" pitchFamily="34" charset="-122"/>
                <a:ea typeface="微软雅黑" panose="020B0503020204020204" pitchFamily="34" charset="-122"/>
              </a:rPr>
              <a:t>个不同的参考械或者</a:t>
            </a:r>
            <a:r>
              <a:rPr lang="en-US" altLang="zh-CN" b="0" dirty="0" smtClean="0">
                <a:latin typeface="微软雅黑" panose="020B0503020204020204" pitchFamily="34" charset="-122"/>
                <a:ea typeface="微软雅黑" panose="020B0503020204020204" pitchFamily="34" charset="-122"/>
              </a:rPr>
              <a:t>32</a:t>
            </a:r>
            <a:r>
              <a:rPr lang="zh-CN" altLang="en-US" b="0" dirty="0" smtClean="0">
                <a:latin typeface="微软雅黑" panose="020B0503020204020204" pitchFamily="34" charset="-122"/>
                <a:ea typeface="微软雅黑" panose="020B0503020204020204" pitchFamily="34" charset="-122"/>
              </a:rPr>
              <a:t>个不同的参考场</a:t>
            </a:r>
            <a:r>
              <a:rPr lang="en-US" altLang="zh-CN" b="0" dirty="0" smtClean="0">
                <a:latin typeface="微软雅黑" panose="020B0503020204020204" pitchFamily="34" charset="-122"/>
                <a:ea typeface="微软雅黑" panose="020B0503020204020204" pitchFamily="34" charset="-122"/>
              </a:rPr>
              <a:t>,</a:t>
            </a:r>
            <a:r>
              <a:rPr lang="zh-CN" altLang="en-US" b="0" dirty="0" smtClean="0">
                <a:latin typeface="微软雅黑" panose="020B0503020204020204" pitchFamily="34" charset="-122"/>
                <a:ea typeface="微软雅黑" panose="020B0503020204020204" pitchFamily="34" charset="-122"/>
              </a:rPr>
              <a:t>这样比单独参考帕方法可以节省</a:t>
            </a:r>
            <a:r>
              <a:rPr lang="en-US" altLang="zh-CN" b="0" dirty="0" smtClean="0">
                <a:latin typeface="微软雅黑" panose="020B0503020204020204" pitchFamily="34" charset="-122"/>
                <a:ea typeface="微软雅黑" panose="020B0503020204020204" pitchFamily="34" charset="-122"/>
              </a:rPr>
              <a:t>5%-10%</a:t>
            </a:r>
            <a:r>
              <a:rPr lang="zh-CN" altLang="en-US" b="0" dirty="0" smtClean="0">
                <a:latin typeface="微软雅黑" panose="020B0503020204020204" pitchFamily="34" charset="-122"/>
                <a:ea typeface="微软雅黑" panose="020B0503020204020204" pitchFamily="34" charset="-122"/>
              </a:rPr>
              <a:t>的传输码率</a:t>
            </a:r>
            <a:r>
              <a:rPr lang="en-US" altLang="zh-CN" b="0" dirty="0" smtClean="0">
                <a:latin typeface="微软雅黑" panose="020B0503020204020204" pitchFamily="34" charset="-122"/>
                <a:ea typeface="微软雅黑" panose="020B0503020204020204" pitchFamily="34" charset="-122"/>
              </a:rPr>
              <a:t>,</a:t>
            </a:r>
            <a:r>
              <a:rPr lang="zh-CN" altLang="en-US" b="0" dirty="0" smtClean="0">
                <a:latin typeface="微软雅黑" panose="020B0503020204020204" pitchFamily="34" charset="-122"/>
                <a:ea typeface="微软雅黑" panose="020B0503020204020204" pitchFamily="34" charset="-122"/>
              </a:rPr>
              <a:t>且有利于码流的错误恢复。</a:t>
            </a:r>
            <a:endParaRPr lang="zh-CN" altLang="en-US" dirty="0">
              <a:latin typeface="微软雅黑" panose="020B0503020204020204" pitchFamily="34" charset="-122"/>
              <a:ea typeface="微软雅黑" panose="020B0503020204020204" pitchFamily="34" charset="-122"/>
            </a:endParaRPr>
          </a:p>
        </p:txBody>
      </p:sp>
      <p:sp>
        <p:nvSpPr>
          <p:cNvPr id="8" name="灯片编号占位符 1"/>
          <p:cNvSpPr>
            <a:spLocks noGrp="1"/>
          </p:cNvSpPr>
          <p:nvPr>
            <p:ph type="sldNum" sz="quarter" idx="11"/>
          </p:nvPr>
        </p:nvSpPr>
        <p:spPr>
          <a:xfrm>
            <a:off x="6553200" y="6248400"/>
            <a:ext cx="1905000" cy="457200"/>
          </a:xfrm>
        </p:spPr>
        <p:txBody>
          <a:bodyPr/>
          <a:lstStyle/>
          <a:p>
            <a:fld id="{080877BF-6D31-4E48-B933-90223EB641D9}" type="slidenum">
              <a:rPr lang="en-US" altLang="zh-CN" sz="1400" smtClean="0"/>
              <a:pPr/>
              <a:t>41</a:t>
            </a:fld>
            <a:endParaRPr lang="en-US" altLang="zh-CN" sz="1400" dirty="0"/>
          </a:p>
        </p:txBody>
      </p:sp>
    </p:spTree>
    <p:extLst>
      <p:ext uri="{BB962C8B-B14F-4D97-AF65-F5344CB8AC3E}">
        <p14:creationId xmlns:p14="http://schemas.microsoft.com/office/powerpoint/2010/main" val="3201541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8032" y="188640"/>
            <a:ext cx="4644008" cy="666328"/>
          </a:xfrm>
        </p:spPr>
        <p:txBody>
          <a:bodyPr/>
          <a:lstStyle/>
          <a:p>
            <a:pPr algn="l"/>
            <a:r>
              <a:rPr lang="en-US" altLang="zh-CN" sz="3600" b="1" kern="1200" dirty="0">
                <a:solidFill>
                  <a:srgbClr val="0184B7"/>
                </a:solidFill>
                <a:latin typeface="Arial" pitchFamily="34" charset="0"/>
                <a:ea typeface="宋体" pitchFamily="2" charset="-122"/>
              </a:rPr>
              <a:t>H.264</a:t>
            </a:r>
            <a:r>
              <a:rPr lang="zh-CN" altLang="en-US" sz="3600" b="1" kern="1200" dirty="0">
                <a:solidFill>
                  <a:srgbClr val="0184B7"/>
                </a:solidFill>
                <a:latin typeface="Arial" pitchFamily="34" charset="0"/>
                <a:ea typeface="宋体" pitchFamily="2" charset="-122"/>
              </a:rPr>
              <a:t>的技术特点</a:t>
            </a:r>
            <a:endParaRPr lang="zh-CN" altLang="en-US" sz="3600" b="1" kern="1200" dirty="0">
              <a:solidFill>
                <a:srgbClr val="0184B7"/>
              </a:solidFill>
              <a:latin typeface="Arial" pitchFamily="34" charset="0"/>
              <a:ea typeface="宋体" pitchFamily="2" charset="-122"/>
              <a:cs typeface="+mn-cs"/>
            </a:endParaRPr>
          </a:p>
        </p:txBody>
      </p:sp>
      <p:sp>
        <p:nvSpPr>
          <p:cNvPr id="1029" name="AutoShape 5" descr="http://imgt0.bdstatic.com/it/u=823379247,539673663&amp;fm=90&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31" name="AutoShape 7" descr="http://imgt0.bdstatic.com/it/u=823379247,539673663&amp;fm=90&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33" name="AutoShape 9" descr="http://imgt0.bdstatic.com/it/u=823379247,539673663&amp;fm=90&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3" name="矩形 2"/>
          <p:cNvSpPr/>
          <p:nvPr/>
        </p:nvSpPr>
        <p:spPr>
          <a:xfrm>
            <a:off x="144111" y="1196752"/>
            <a:ext cx="8728522" cy="5693866"/>
          </a:xfrm>
          <a:prstGeom prst="rect">
            <a:avLst/>
          </a:prstGeom>
        </p:spPr>
        <p:txBody>
          <a:bodyPr wrap="square">
            <a:spAutoFit/>
          </a:bodyPr>
          <a:lstStyle/>
          <a:p>
            <a:pPr indent="450850">
              <a:lnSpc>
                <a:spcPct val="150000"/>
              </a:lnSpc>
              <a:spcAft>
                <a:spcPts val="1200"/>
              </a:spcAft>
            </a:pPr>
            <a:r>
              <a:rPr lang="zh-CN" altLang="en-US" dirty="0">
                <a:latin typeface="微软雅黑" panose="020B0503020204020204" pitchFamily="34" charset="-122"/>
                <a:ea typeface="微软雅黑" panose="020B0503020204020204" pitchFamily="34" charset="-122"/>
              </a:rPr>
              <a:t>变换量化和滴编码</a:t>
            </a:r>
          </a:p>
          <a:p>
            <a:pPr indent="450850">
              <a:lnSpc>
                <a:spcPct val="150000"/>
              </a:lnSpc>
              <a:spcAft>
                <a:spcPts val="1200"/>
              </a:spcAft>
            </a:pPr>
            <a:r>
              <a:rPr lang="en-US" altLang="zh-CN" b="0" dirty="0">
                <a:latin typeface="微软雅黑" panose="020B0503020204020204" pitchFamily="34" charset="-122"/>
                <a:ea typeface="微软雅黑" panose="020B0503020204020204" pitchFamily="34" charset="-122"/>
              </a:rPr>
              <a:t>H.264</a:t>
            </a:r>
            <a:r>
              <a:rPr lang="zh-CN" altLang="en-US" b="0" dirty="0">
                <a:latin typeface="微软雅黑" panose="020B0503020204020204" pitchFamily="34" charset="-122"/>
                <a:ea typeface="微软雅黑" panose="020B0503020204020204" pitchFamily="34" charset="-122"/>
              </a:rPr>
              <a:t>仍然对输入图像釆用基于块的变换编码。但与之前的</a:t>
            </a:r>
            <a:r>
              <a:rPr lang="en-US" altLang="zh-CN" b="0" dirty="0">
                <a:latin typeface="微软雅黑" panose="020B0503020204020204" pitchFamily="34" charset="-122"/>
                <a:ea typeface="微软雅黑" panose="020B0503020204020204" pitchFamily="34" charset="-122"/>
              </a:rPr>
              <a:t>DCT</a:t>
            </a:r>
            <a:r>
              <a:rPr lang="zh-CN" altLang="en-US" b="0" dirty="0">
                <a:latin typeface="微软雅黑" panose="020B0503020204020204" pitchFamily="34" charset="-122"/>
                <a:ea typeface="微软雅黑" panose="020B0503020204020204" pitchFamily="34" charset="-122"/>
              </a:rPr>
              <a:t>变换不同</a:t>
            </a:r>
            <a:r>
              <a:rPr lang="en-US" altLang="zh-CN" b="0" dirty="0" smtClean="0">
                <a:latin typeface="微软雅黑" panose="020B0503020204020204" pitchFamily="34" charset="-122"/>
                <a:ea typeface="微软雅黑" panose="020B0503020204020204" pitchFamily="34" charset="-122"/>
              </a:rPr>
              <a:t>,H.264</a:t>
            </a:r>
            <a:r>
              <a:rPr lang="zh-CN" altLang="en-US" b="0" dirty="0">
                <a:latin typeface="微软雅黑" panose="020B0503020204020204" pitchFamily="34" charset="-122"/>
                <a:ea typeface="微软雅黑" panose="020B0503020204020204" pitchFamily="34" charset="-122"/>
              </a:rPr>
              <a:t>釆用了新的整数变换算法</a:t>
            </a:r>
            <a:r>
              <a:rPr lang="en-US" altLang="zh-CN" b="0" dirty="0">
                <a:latin typeface="微软雅黑" panose="020B0503020204020204" pitchFamily="34" charset="-122"/>
                <a:ea typeface="微软雅黑" panose="020B0503020204020204" pitchFamily="34" charset="-122"/>
              </a:rPr>
              <a:t>,</a:t>
            </a:r>
            <a:r>
              <a:rPr lang="zh-CN" altLang="en-US" b="0" dirty="0">
                <a:latin typeface="微软雅黑" panose="020B0503020204020204" pitchFamily="34" charset="-122"/>
                <a:ea typeface="微软雅黑" panose="020B0503020204020204" pitchFamily="34" charset="-122"/>
              </a:rPr>
              <a:t>该方法运算速度快</a:t>
            </a:r>
            <a:r>
              <a:rPr lang="en-US" altLang="zh-CN" b="0" dirty="0">
                <a:latin typeface="微软雅黑" panose="020B0503020204020204" pitchFamily="34" charset="-122"/>
                <a:ea typeface="微软雅黑" panose="020B0503020204020204" pitchFamily="34" charset="-122"/>
              </a:rPr>
              <a:t>,</a:t>
            </a:r>
            <a:r>
              <a:rPr lang="zh-CN" altLang="en-US" b="0" dirty="0">
                <a:latin typeface="微软雅黑" panose="020B0503020204020204" pitchFamily="34" charset="-122"/>
                <a:ea typeface="微软雅黑" panose="020B0503020204020204" pitchFamily="34" charset="-122"/>
              </a:rPr>
              <a:t>反变换过程中没有匹配</a:t>
            </a:r>
            <a:r>
              <a:rPr lang="zh-CN" altLang="en-US" b="0" dirty="0" smtClean="0">
                <a:latin typeface="微软雅黑" panose="020B0503020204020204" pitchFamily="34" charset="-122"/>
                <a:ea typeface="微软雅黑" panose="020B0503020204020204" pitchFamily="34" charset="-122"/>
              </a:rPr>
              <a:t>错误</a:t>
            </a:r>
            <a:r>
              <a:rPr lang="zh-CN" altLang="en-US" b="0" dirty="0">
                <a:latin typeface="微软雅黑" panose="020B0503020204020204" pitchFamily="34" charset="-122"/>
                <a:ea typeface="微软雅黑" panose="020B0503020204020204" pitchFamily="34" charset="-122"/>
              </a:rPr>
              <a:t>问题。此外</a:t>
            </a:r>
            <a:r>
              <a:rPr lang="en-US" altLang="zh-CN" b="0" dirty="0">
                <a:latin typeface="微软雅黑" panose="020B0503020204020204" pitchFamily="34" charset="-122"/>
                <a:ea typeface="微软雅黑" panose="020B0503020204020204" pitchFamily="34" charset="-122"/>
              </a:rPr>
              <a:t>,</a:t>
            </a:r>
            <a:r>
              <a:rPr lang="zh-CN" altLang="en-US" b="0" dirty="0">
                <a:latin typeface="微软雅黑" panose="020B0503020204020204" pitchFamily="34" charset="-122"/>
                <a:ea typeface="微软雅黑" panose="020B0503020204020204" pitchFamily="34" charset="-122"/>
              </a:rPr>
              <a:t>由于在械内预测中每个块的绝大多数能量集中在变换后的直流</a:t>
            </a:r>
            <a:r>
              <a:rPr lang="zh-CN" altLang="en-US" b="0" dirty="0" smtClean="0">
                <a:latin typeface="微软雅黑" panose="020B0503020204020204" pitchFamily="34" charset="-122"/>
                <a:ea typeface="微软雅黑" panose="020B0503020204020204" pitchFamily="34" charset="-122"/>
              </a:rPr>
              <a:t>系数</a:t>
            </a:r>
            <a:r>
              <a:rPr lang="zh-CN" altLang="en-US" b="0" dirty="0">
                <a:latin typeface="微软雅黑" panose="020B0503020204020204" pitchFamily="34" charset="-122"/>
                <a:ea typeface="微软雅黑" panose="020B0503020204020204" pitchFamily="34" charset="-122"/>
              </a:rPr>
              <a:t>上</a:t>
            </a:r>
            <a:r>
              <a:rPr lang="en-US" altLang="zh-CN" b="0" dirty="0">
                <a:latin typeface="微软雅黑" panose="020B0503020204020204" pitchFamily="34" charset="-122"/>
                <a:ea typeface="微软雅黑" panose="020B0503020204020204" pitchFamily="34" charset="-122"/>
              </a:rPr>
              <a:t>,</a:t>
            </a:r>
            <a:r>
              <a:rPr lang="zh-CN" altLang="en-US" b="0" dirty="0">
                <a:latin typeface="微软雅黑" panose="020B0503020204020204" pitchFamily="34" charset="-122"/>
                <a:ea typeface="微软雅黑" panose="020B0503020204020204" pitchFamily="34" charset="-122"/>
              </a:rPr>
              <a:t>因此</a:t>
            </a:r>
            <a:r>
              <a:rPr lang="en-US" altLang="zh-CN" b="0" dirty="0">
                <a:latin typeface="微软雅黑" panose="020B0503020204020204" pitchFamily="34" charset="-122"/>
                <a:ea typeface="微软雅黑" panose="020B0503020204020204" pitchFamily="34" charset="-122"/>
              </a:rPr>
              <a:t>H.264</a:t>
            </a:r>
            <a:r>
              <a:rPr lang="zh-CN" altLang="en-US" b="0" dirty="0">
                <a:latin typeface="微软雅黑" panose="020B0503020204020204" pitchFamily="34" charset="-122"/>
                <a:ea typeface="微软雅黑" panose="020B0503020204020204" pitchFamily="34" charset="-122"/>
              </a:rPr>
              <a:t>中还可以利用哈达玛</a:t>
            </a:r>
            <a:r>
              <a:rPr lang="en-US" altLang="zh-CN" b="0" dirty="0">
                <a:latin typeface="微软雅黑" panose="020B0503020204020204" pitchFamily="34" charset="-122"/>
                <a:ea typeface="微软雅黑" panose="020B0503020204020204" pitchFamily="34" charset="-122"/>
              </a:rPr>
              <a:t>(</a:t>
            </a:r>
            <a:r>
              <a:rPr lang="en-US" altLang="zh-CN" b="0" dirty="0" err="1">
                <a:latin typeface="微软雅黑" panose="020B0503020204020204" pitchFamily="34" charset="-122"/>
                <a:ea typeface="微软雅黑" panose="020B0503020204020204" pitchFamily="34" charset="-122"/>
              </a:rPr>
              <a:t>Hadamard</a:t>
            </a:r>
            <a:r>
              <a:rPr lang="en-US" altLang="zh-CN" b="0" dirty="0">
                <a:latin typeface="微软雅黑" panose="020B0503020204020204" pitchFamily="34" charset="-122"/>
                <a:ea typeface="微软雅黑" panose="020B0503020204020204" pitchFamily="34" charset="-122"/>
              </a:rPr>
              <a:t>)</a:t>
            </a:r>
            <a:r>
              <a:rPr lang="zh-CN" altLang="en-US" b="0" dirty="0">
                <a:latin typeface="微软雅黑" panose="020B0503020204020204" pitchFamily="34" charset="-122"/>
                <a:ea typeface="微软雅黑" panose="020B0503020204020204" pitchFamily="34" charset="-122"/>
              </a:rPr>
              <a:t>变换去除宏块中直流系数的</a:t>
            </a:r>
            <a:r>
              <a:rPr lang="zh-CN" altLang="en-US" b="0" dirty="0" smtClean="0">
                <a:latin typeface="微软雅黑" panose="020B0503020204020204" pitchFamily="34" charset="-122"/>
                <a:ea typeface="微软雅黑" panose="020B0503020204020204" pitchFamily="34" charset="-122"/>
              </a:rPr>
              <a:t>相关性</a:t>
            </a:r>
            <a:r>
              <a:rPr lang="zh-CN" altLang="en-US" b="0" dirty="0">
                <a:latin typeface="微软雅黑" panose="020B0503020204020204" pitchFamily="34" charset="-122"/>
                <a:ea typeface="微软雅黑" panose="020B0503020204020204" pitchFamily="34" charset="-122"/>
              </a:rPr>
              <a:t>。</a:t>
            </a:r>
          </a:p>
          <a:p>
            <a:pPr indent="450850">
              <a:lnSpc>
                <a:spcPct val="150000"/>
              </a:lnSpc>
              <a:spcAft>
                <a:spcPts val="1200"/>
              </a:spcAft>
            </a:pPr>
            <a:r>
              <a:rPr lang="zh-CN" altLang="en-US" b="0" dirty="0" smtClean="0">
                <a:latin typeface="微软雅黑" panose="020B0503020204020204" pitchFamily="34" charset="-122"/>
                <a:ea typeface="微软雅黑" panose="020B0503020204020204" pitchFamily="34" charset="-122"/>
              </a:rPr>
              <a:t>在</a:t>
            </a:r>
            <a:r>
              <a:rPr lang="zh-CN" altLang="en-US" b="0" dirty="0">
                <a:latin typeface="微软雅黑" panose="020B0503020204020204" pitchFamily="34" charset="-122"/>
                <a:ea typeface="微软雅黑" panose="020B0503020204020204" pitchFamily="34" charset="-122"/>
              </a:rPr>
              <a:t>量化过程中</a:t>
            </a:r>
            <a:r>
              <a:rPr lang="en-US" altLang="zh-CN" b="0" dirty="0">
                <a:latin typeface="微软雅黑" panose="020B0503020204020204" pitchFamily="34" charset="-122"/>
                <a:ea typeface="微软雅黑" panose="020B0503020204020204" pitchFamily="34" charset="-122"/>
              </a:rPr>
              <a:t>,H.264</a:t>
            </a:r>
            <a:r>
              <a:rPr lang="zh-CN" altLang="en-US" b="0" dirty="0">
                <a:latin typeface="微软雅黑" panose="020B0503020204020204" pitchFamily="34" charset="-122"/>
                <a:ea typeface="微软雅黑" panose="020B0503020204020204" pitchFamily="34" charset="-122"/>
              </a:rPr>
              <a:t>釆用了更为精确的</a:t>
            </a:r>
            <a:r>
              <a:rPr lang="en-US" altLang="zh-CN" b="0" dirty="0">
                <a:latin typeface="微软雅黑" panose="020B0503020204020204" pitchFamily="34" charset="-122"/>
                <a:ea typeface="微软雅黑" panose="020B0503020204020204" pitchFamily="34" charset="-122"/>
              </a:rPr>
              <a:t>52</a:t>
            </a:r>
            <a:r>
              <a:rPr lang="zh-CN" altLang="en-US" b="0" dirty="0">
                <a:latin typeface="微软雅黑" panose="020B0503020204020204" pitchFamily="34" charset="-122"/>
                <a:ea typeface="微软雅黑" panose="020B0503020204020204" pitchFamily="34" charset="-122"/>
              </a:rPr>
              <a:t>级步长量化参数。</a:t>
            </a:r>
          </a:p>
          <a:p>
            <a:pPr indent="450850">
              <a:lnSpc>
                <a:spcPct val="150000"/>
              </a:lnSpc>
              <a:spcAft>
                <a:spcPts val="1200"/>
              </a:spcAft>
            </a:pPr>
            <a:r>
              <a:rPr lang="zh-CN" altLang="en-US" b="0" dirty="0" smtClean="0">
                <a:latin typeface="微软雅黑" panose="020B0503020204020204" pitchFamily="34" charset="-122"/>
                <a:ea typeface="微软雅黑" panose="020B0503020204020204" pitchFamily="34" charset="-122"/>
              </a:rPr>
              <a:t>对于</a:t>
            </a:r>
            <a:r>
              <a:rPr lang="zh-CN" altLang="en-US" b="0" dirty="0">
                <a:latin typeface="微软雅黑" panose="020B0503020204020204" pitchFamily="34" charset="-122"/>
                <a:ea typeface="微软雅黑" panose="020B0503020204020204" pitchFamily="34" charset="-122"/>
              </a:rPr>
              <a:t>滴编码</a:t>
            </a:r>
            <a:r>
              <a:rPr lang="en-US" altLang="zh-CN" b="0" dirty="0">
                <a:latin typeface="微软雅黑" panose="020B0503020204020204" pitchFamily="34" charset="-122"/>
                <a:ea typeface="微软雅黑" panose="020B0503020204020204" pitchFamily="34" charset="-122"/>
              </a:rPr>
              <a:t>,H.264</a:t>
            </a:r>
            <a:r>
              <a:rPr lang="zh-CN" altLang="en-US" b="0" dirty="0">
                <a:latin typeface="微软雅黑" panose="020B0503020204020204" pitchFamily="34" charset="-122"/>
                <a:ea typeface="微软雅黑" panose="020B0503020204020204" pitchFamily="34" charset="-122"/>
              </a:rPr>
              <a:t>在游程编码上采用了基于</a:t>
            </a:r>
            <a:r>
              <a:rPr lang="en-US" altLang="zh-CN" b="0" dirty="0">
                <a:latin typeface="微软雅黑" panose="020B0503020204020204" pitchFamily="34" charset="-122"/>
                <a:ea typeface="微软雅黑" panose="020B0503020204020204" pitchFamily="34" charset="-122"/>
              </a:rPr>
              <a:t>(RUN, LEVEL)</a:t>
            </a:r>
            <a:r>
              <a:rPr lang="zh-CN" altLang="en-US" b="0" dirty="0">
                <a:latin typeface="微软雅黑" panose="020B0503020204020204" pitchFamily="34" charset="-122"/>
                <a:ea typeface="微软雅黑" panose="020B0503020204020204" pitchFamily="34" charset="-122"/>
              </a:rPr>
              <a:t>和</a:t>
            </a:r>
            <a:r>
              <a:rPr lang="en-US" altLang="zh-CN" b="0" dirty="0">
                <a:latin typeface="微软雅黑" panose="020B0503020204020204" pitchFamily="34" charset="-122"/>
                <a:ea typeface="微软雅黑" panose="020B0503020204020204" pitchFamily="34" charset="-122"/>
              </a:rPr>
              <a:t>EOB</a:t>
            </a:r>
            <a:r>
              <a:rPr lang="zh-CN" altLang="en-US" b="0" dirty="0">
                <a:latin typeface="微软雅黑" panose="020B0503020204020204" pitchFamily="34" charset="-122"/>
                <a:ea typeface="微软雅黑" panose="020B0503020204020204" pitchFamily="34" charset="-122"/>
              </a:rPr>
              <a:t>结束</a:t>
            </a:r>
            <a:r>
              <a:rPr lang="zh-CN" altLang="en-US" b="0" dirty="0" smtClean="0">
                <a:latin typeface="微软雅黑" panose="020B0503020204020204" pitchFamily="34" charset="-122"/>
                <a:ea typeface="微软雅黑" panose="020B0503020204020204" pitchFamily="34" charset="-122"/>
              </a:rPr>
              <a:t>标志</a:t>
            </a:r>
            <a:r>
              <a:rPr lang="zh-CN" altLang="en-US" b="0" dirty="0">
                <a:latin typeface="微软雅黑" panose="020B0503020204020204" pitchFamily="34" charset="-122"/>
                <a:ea typeface="微软雅黑" panose="020B0503020204020204" pitchFamily="34" charset="-122"/>
              </a:rPr>
              <a:t>的二维行程编码</a:t>
            </a:r>
            <a:r>
              <a:rPr lang="en-US" altLang="zh-CN" b="0" dirty="0">
                <a:latin typeface="微软雅黑" panose="020B0503020204020204" pitchFamily="34" charset="-122"/>
                <a:ea typeface="微软雅黑" panose="020B0503020204020204" pitchFamily="34" charset="-122"/>
              </a:rPr>
              <a:t>,</a:t>
            </a:r>
            <a:r>
              <a:rPr lang="zh-CN" altLang="en-US" b="0" dirty="0">
                <a:latin typeface="微软雅黑" panose="020B0503020204020204" pitchFamily="34" charset="-122"/>
                <a:ea typeface="微软雅黑" panose="020B0503020204020204" pitchFamily="34" charset="-122"/>
              </a:rPr>
              <a:t>在熵编码上釆用了两种新型滴编码方案</a:t>
            </a:r>
            <a:r>
              <a:rPr lang="en-US" altLang="zh-CN" b="0" dirty="0">
                <a:latin typeface="微软雅黑" panose="020B0503020204020204" pitchFamily="34" charset="-122"/>
                <a:ea typeface="微软雅黑" panose="020B0503020204020204" pitchFamily="34" charset="-122"/>
              </a:rPr>
              <a:t>,</a:t>
            </a:r>
            <a:r>
              <a:rPr lang="zh-CN" altLang="en-US" b="0" dirty="0">
                <a:latin typeface="微软雅黑" panose="020B0503020204020204" pitchFamily="34" charset="-122"/>
                <a:ea typeface="微软雅黑" panose="020B0503020204020204" pitchFamily="34" charset="-122"/>
              </a:rPr>
              <a:t>一种是基于</a:t>
            </a:r>
            <a:r>
              <a:rPr lang="zh-CN" altLang="en-US" b="0" dirty="0" smtClean="0">
                <a:latin typeface="微软雅黑" panose="020B0503020204020204" pitchFamily="34" charset="-122"/>
                <a:ea typeface="微软雅黑" panose="020B0503020204020204" pitchFamily="34" charset="-122"/>
              </a:rPr>
              <a:t>上下文的</a:t>
            </a:r>
            <a:r>
              <a:rPr lang="zh-CN" altLang="en-US" b="0" dirty="0">
                <a:latin typeface="微软雅黑" panose="020B0503020204020204" pitchFamily="34" charset="-122"/>
                <a:ea typeface="微软雅黑" panose="020B0503020204020204" pitchFamily="34" charset="-122"/>
              </a:rPr>
              <a:t>自适应可变长编码</a:t>
            </a:r>
            <a:r>
              <a:rPr lang="en-US" altLang="zh-CN" b="0" dirty="0">
                <a:latin typeface="微软雅黑" panose="020B0503020204020204" pitchFamily="34" charset="-122"/>
                <a:ea typeface="微软雅黑" panose="020B0503020204020204" pitchFamily="34" charset="-122"/>
              </a:rPr>
              <a:t>(Context based Adaptive Variable Length Coding, CAVLC</a:t>
            </a:r>
            <a:r>
              <a:rPr lang="en-US" altLang="zh-CN" b="0" dirty="0" smtClean="0">
                <a:latin typeface="微软雅黑" panose="020B0503020204020204" pitchFamily="34" charset="-122"/>
                <a:ea typeface="微软雅黑" panose="020B0503020204020204" pitchFamily="34" charset="-122"/>
              </a:rPr>
              <a:t>),</a:t>
            </a:r>
            <a:r>
              <a:rPr lang="zh-CN" altLang="en-US" b="0" dirty="0" smtClean="0">
                <a:latin typeface="微软雅黑" panose="020B0503020204020204" pitchFamily="34" charset="-122"/>
                <a:ea typeface="微软雅黑" panose="020B0503020204020204" pitchFamily="34" charset="-122"/>
              </a:rPr>
              <a:t>另</a:t>
            </a:r>
            <a:r>
              <a:rPr lang="zh-CN" altLang="en-US" b="0" dirty="0">
                <a:latin typeface="微软雅黑" panose="020B0503020204020204" pitchFamily="34" charset="-122"/>
                <a:ea typeface="微软雅黑" panose="020B0503020204020204" pitchFamily="34" charset="-122"/>
              </a:rPr>
              <a:t>一种是基于上下文的自适应二进制算术编码</a:t>
            </a:r>
            <a:r>
              <a:rPr lang="en-US" altLang="zh-CN" b="0" dirty="0">
                <a:latin typeface="微软雅黑" panose="020B0503020204020204" pitchFamily="34" charset="-122"/>
                <a:ea typeface="微软雅黑" panose="020B0503020204020204" pitchFamily="34" charset="-122"/>
              </a:rPr>
              <a:t>(Context based Adaptive </a:t>
            </a:r>
            <a:r>
              <a:rPr lang="en-US" altLang="zh-CN" b="0" dirty="0" err="1" smtClean="0">
                <a:latin typeface="微软雅黑" panose="020B0503020204020204" pitchFamily="34" charset="-122"/>
                <a:ea typeface="微软雅黑" panose="020B0503020204020204" pitchFamily="34" charset="-122"/>
              </a:rPr>
              <a:t>BinaryArithmetic</a:t>
            </a:r>
            <a:r>
              <a:rPr lang="en-US" altLang="zh-CN" b="0" dirty="0" smtClean="0">
                <a:latin typeface="微软雅黑" panose="020B0503020204020204" pitchFamily="34" charset="-122"/>
                <a:ea typeface="微软雅黑" panose="020B0503020204020204" pitchFamily="34" charset="-122"/>
              </a:rPr>
              <a:t> </a:t>
            </a:r>
            <a:r>
              <a:rPr lang="en-US" altLang="zh-CN" b="0" dirty="0">
                <a:latin typeface="微软雅黑" panose="020B0503020204020204" pitchFamily="34" charset="-122"/>
                <a:ea typeface="微软雅黑" panose="020B0503020204020204" pitchFamily="34" charset="-122"/>
              </a:rPr>
              <a:t>Coding, CAB AC)?</a:t>
            </a:r>
            <a:r>
              <a:rPr lang="zh-CN" altLang="en-US" b="0" dirty="0">
                <a:latin typeface="微软雅黑" panose="020B0503020204020204" pitchFamily="34" charset="-122"/>
                <a:ea typeface="微软雅黑" panose="020B0503020204020204" pitchFamily="34" charset="-122"/>
              </a:rPr>
              <a:t>两种方法都很好地利用了上下文信息</a:t>
            </a:r>
            <a:r>
              <a:rPr lang="en-US" altLang="zh-CN" b="0" dirty="0">
                <a:latin typeface="微软雅黑" panose="020B0503020204020204" pitchFamily="34" charset="-122"/>
                <a:ea typeface="微软雅黑" panose="020B0503020204020204" pitchFamily="34" charset="-122"/>
              </a:rPr>
              <a:t>,</a:t>
            </a:r>
            <a:r>
              <a:rPr lang="zh-CN" altLang="en-US" b="0" dirty="0">
                <a:latin typeface="微软雅黑" panose="020B0503020204020204" pitchFamily="34" charset="-122"/>
                <a:ea typeface="微软雅黑" panose="020B0503020204020204" pitchFamily="34" charset="-122"/>
              </a:rPr>
              <a:t>使编码中</a:t>
            </a:r>
            <a:r>
              <a:rPr lang="zh-CN" altLang="en-US" b="0" dirty="0" smtClean="0">
                <a:latin typeface="微软雅黑" panose="020B0503020204020204" pitchFamily="34" charset="-122"/>
                <a:ea typeface="微软雅黑" panose="020B0503020204020204" pitchFamily="34" charset="-122"/>
              </a:rPr>
              <a:t>使用</a:t>
            </a:r>
            <a:r>
              <a:rPr lang="zh-CN" altLang="en-US" b="0" dirty="0">
                <a:latin typeface="微软雅黑" panose="020B0503020204020204" pitchFamily="34" charset="-122"/>
                <a:ea typeface="微软雅黑" panose="020B0503020204020204" pitchFamily="34" charset="-122"/>
              </a:rPr>
              <a:t>的概率统计最大限度地接近视频流中的统计信息</a:t>
            </a:r>
            <a:r>
              <a:rPr lang="en-US" altLang="zh-CN" b="0" dirty="0">
                <a:latin typeface="微软雅黑" panose="020B0503020204020204" pitchFamily="34" charset="-122"/>
                <a:ea typeface="微软雅黑" panose="020B0503020204020204" pitchFamily="34" charset="-122"/>
              </a:rPr>
              <a:t>,</a:t>
            </a:r>
            <a:r>
              <a:rPr lang="zh-CN" altLang="en-US" b="0" dirty="0">
                <a:latin typeface="微软雅黑" panose="020B0503020204020204" pitchFamily="34" charset="-122"/>
                <a:ea typeface="微软雅黑" panose="020B0503020204020204" pitchFamily="34" charset="-122"/>
              </a:rPr>
              <a:t>降低编码冗余。</a:t>
            </a:r>
          </a:p>
        </p:txBody>
      </p:sp>
      <p:sp>
        <p:nvSpPr>
          <p:cNvPr id="8" name="灯片编号占位符 1"/>
          <p:cNvSpPr>
            <a:spLocks noGrp="1"/>
          </p:cNvSpPr>
          <p:nvPr>
            <p:ph type="sldNum" sz="quarter" idx="11"/>
          </p:nvPr>
        </p:nvSpPr>
        <p:spPr>
          <a:xfrm>
            <a:off x="6553200" y="6248400"/>
            <a:ext cx="1905000" cy="457200"/>
          </a:xfrm>
        </p:spPr>
        <p:txBody>
          <a:bodyPr/>
          <a:lstStyle/>
          <a:p>
            <a:fld id="{080877BF-6D31-4E48-B933-90223EB641D9}" type="slidenum">
              <a:rPr lang="en-US" altLang="zh-CN" sz="1400" smtClean="0"/>
              <a:pPr/>
              <a:t>42</a:t>
            </a:fld>
            <a:endParaRPr lang="en-US" altLang="zh-CN" sz="1400" dirty="0"/>
          </a:p>
        </p:txBody>
      </p:sp>
    </p:spTree>
    <p:extLst>
      <p:ext uri="{BB962C8B-B14F-4D97-AF65-F5344CB8AC3E}">
        <p14:creationId xmlns:p14="http://schemas.microsoft.com/office/powerpoint/2010/main" val="33358244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5472277" y="1390238"/>
            <a:ext cx="3693096" cy="1143000"/>
          </a:xfrm>
        </p:spPr>
        <p:txBody>
          <a:bodyPr/>
          <a:lstStyle/>
          <a:p>
            <a:pPr eaLnBrk="1" hangingPunct="1"/>
            <a:r>
              <a:rPr lang="zh-CN" altLang="en-US" dirty="0" smtClean="0">
                <a:solidFill>
                  <a:schemeClr val="tx1"/>
                </a:solidFill>
                <a:latin typeface="隶书" pitchFamily="49" charset="-122"/>
                <a:ea typeface="隶书" pitchFamily="49" charset="-122"/>
              </a:rPr>
              <a:t>变换与量化</a:t>
            </a:r>
          </a:p>
        </p:txBody>
      </p:sp>
      <p:sp>
        <p:nvSpPr>
          <p:cNvPr id="62467" name="Rectangle 3"/>
          <p:cNvSpPr>
            <a:spLocks noChangeArrowheads="1"/>
          </p:cNvSpPr>
          <p:nvPr/>
        </p:nvSpPr>
        <p:spPr bwMode="auto">
          <a:xfrm>
            <a:off x="0" y="1398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pSp>
        <p:nvGrpSpPr>
          <p:cNvPr id="62468" name="Group 4"/>
          <p:cNvGrpSpPr>
            <a:grpSpLocks/>
          </p:cNvGrpSpPr>
          <p:nvPr/>
        </p:nvGrpSpPr>
        <p:grpSpPr bwMode="auto">
          <a:xfrm>
            <a:off x="541338" y="1652964"/>
            <a:ext cx="5156200" cy="4545013"/>
            <a:chOff x="3420" y="4716"/>
            <a:chExt cx="5580" cy="6240"/>
          </a:xfrm>
        </p:grpSpPr>
        <p:sp>
          <p:nvSpPr>
            <p:cNvPr id="62470" name="Text Box 5"/>
            <p:cNvSpPr txBox="1">
              <a:spLocks noChangeArrowheads="1"/>
            </p:cNvSpPr>
            <p:nvPr/>
          </p:nvSpPr>
          <p:spPr bwMode="auto">
            <a:xfrm>
              <a:off x="4500" y="4716"/>
              <a:ext cx="2880" cy="468"/>
            </a:xfrm>
            <a:prstGeom prst="rect">
              <a:avLst/>
            </a:prstGeom>
            <a:solidFill>
              <a:srgbClr val="FFFFFF"/>
            </a:solidFill>
            <a:ln w="9525">
              <a:solidFill>
                <a:srgbClr val="000000"/>
              </a:solidFill>
              <a:miter lim="800000"/>
              <a:headEnd/>
              <a:tailEnd/>
            </a:ln>
          </p:spPr>
          <p:txBody>
            <a:bodyPr/>
            <a:lstStyle>
              <a:lvl1pPr eaLnBrk="0" hangingPunct="0">
                <a:defRPr kumimoji="1" sz="3600" b="1">
                  <a:solidFill>
                    <a:schemeClr val="tx1"/>
                  </a:solidFill>
                  <a:latin typeface="Arial" charset="0"/>
                  <a:ea typeface="隶书" pitchFamily="49" charset="-122"/>
                </a:defRPr>
              </a:lvl1pPr>
              <a:lvl2pPr marL="742950" indent="-285750" eaLnBrk="0" hangingPunct="0">
                <a:defRPr kumimoji="1" sz="3600" b="1">
                  <a:solidFill>
                    <a:schemeClr val="tx1"/>
                  </a:solidFill>
                  <a:latin typeface="Arial" charset="0"/>
                  <a:ea typeface="隶书" pitchFamily="49" charset="-122"/>
                </a:defRPr>
              </a:lvl2pPr>
              <a:lvl3pPr marL="1143000" indent="-228600" eaLnBrk="0" hangingPunct="0">
                <a:defRPr kumimoji="1" sz="3600" b="1">
                  <a:solidFill>
                    <a:schemeClr val="tx1"/>
                  </a:solidFill>
                  <a:latin typeface="Arial" charset="0"/>
                  <a:ea typeface="隶书" pitchFamily="49" charset="-122"/>
                </a:defRPr>
              </a:lvl3pPr>
              <a:lvl4pPr marL="1600200" indent="-228600" eaLnBrk="0" hangingPunct="0">
                <a:defRPr kumimoji="1" sz="3600" b="1">
                  <a:solidFill>
                    <a:schemeClr val="tx1"/>
                  </a:solidFill>
                  <a:latin typeface="Arial" charset="0"/>
                  <a:ea typeface="隶书" pitchFamily="49" charset="-122"/>
                </a:defRPr>
              </a:lvl4pPr>
              <a:lvl5pPr marL="2057400" indent="-228600" eaLnBrk="0" hangingPunct="0">
                <a:defRPr kumimoji="1" sz="3600" b="1">
                  <a:solidFill>
                    <a:schemeClr val="tx1"/>
                  </a:solidFill>
                  <a:latin typeface="Arial" charset="0"/>
                  <a:ea typeface="隶书" pitchFamily="49" charset="-122"/>
                </a:defRPr>
              </a:lvl5pPr>
              <a:lvl6pPr marL="2514600" indent="-228600" eaLnBrk="0" fontAlgn="base" hangingPunct="0">
                <a:spcBef>
                  <a:spcPct val="0"/>
                </a:spcBef>
                <a:spcAft>
                  <a:spcPct val="0"/>
                </a:spcAft>
                <a:defRPr kumimoji="1" sz="3600" b="1">
                  <a:solidFill>
                    <a:schemeClr val="tx1"/>
                  </a:solidFill>
                  <a:latin typeface="Arial" charset="0"/>
                  <a:ea typeface="隶书" pitchFamily="49" charset="-122"/>
                </a:defRPr>
              </a:lvl6pPr>
              <a:lvl7pPr marL="2971800" indent="-228600" eaLnBrk="0" fontAlgn="base" hangingPunct="0">
                <a:spcBef>
                  <a:spcPct val="0"/>
                </a:spcBef>
                <a:spcAft>
                  <a:spcPct val="0"/>
                </a:spcAft>
                <a:defRPr kumimoji="1" sz="3600" b="1">
                  <a:solidFill>
                    <a:schemeClr val="tx1"/>
                  </a:solidFill>
                  <a:latin typeface="Arial" charset="0"/>
                  <a:ea typeface="隶书" pitchFamily="49" charset="-122"/>
                </a:defRPr>
              </a:lvl7pPr>
              <a:lvl8pPr marL="3429000" indent="-228600" eaLnBrk="0" fontAlgn="base" hangingPunct="0">
                <a:spcBef>
                  <a:spcPct val="0"/>
                </a:spcBef>
                <a:spcAft>
                  <a:spcPct val="0"/>
                </a:spcAft>
                <a:defRPr kumimoji="1" sz="3600" b="1">
                  <a:solidFill>
                    <a:schemeClr val="tx1"/>
                  </a:solidFill>
                  <a:latin typeface="Arial" charset="0"/>
                  <a:ea typeface="隶书" pitchFamily="49" charset="-122"/>
                </a:defRPr>
              </a:lvl8pPr>
              <a:lvl9pPr marL="3886200" indent="-228600" eaLnBrk="0" fontAlgn="base" hangingPunct="0">
                <a:spcBef>
                  <a:spcPct val="0"/>
                </a:spcBef>
                <a:spcAft>
                  <a:spcPct val="0"/>
                </a:spcAft>
                <a:defRPr kumimoji="1" sz="3600" b="1">
                  <a:solidFill>
                    <a:schemeClr val="tx1"/>
                  </a:solidFill>
                  <a:latin typeface="Arial" charset="0"/>
                  <a:ea typeface="隶书" pitchFamily="49" charset="-122"/>
                </a:defRPr>
              </a:lvl9pPr>
            </a:lstStyle>
            <a:p>
              <a:pPr algn="ctr" eaLnBrk="1" hangingPunct="1"/>
              <a:r>
                <a:rPr lang="zh-CN" altLang="en-US" sz="1000" b="0">
                  <a:latin typeface="Times New Roman" pitchFamily="18" charset="0"/>
                  <a:ea typeface="宋体" charset="-122"/>
                  <a:cs typeface="Times New Roman" pitchFamily="18" charset="0"/>
                </a:rPr>
                <a:t>输入</a:t>
              </a:r>
              <a:r>
                <a:rPr lang="en-US" altLang="zh-CN" sz="1000" b="0">
                  <a:latin typeface="Times New Roman" pitchFamily="18" charset="0"/>
                  <a:ea typeface="宋体" charset="-122"/>
                  <a:cs typeface="Times New Roman" pitchFamily="18" charset="0"/>
                </a:rPr>
                <a:t>4</a:t>
              </a:r>
              <a:r>
                <a:rPr lang="en-US" altLang="zh-CN" sz="1000" b="0">
                  <a:latin typeface="Times New Roman" pitchFamily="18" charset="0"/>
                  <a:ea typeface="宋体" charset="-122"/>
                  <a:cs typeface="Times New Roman" pitchFamily="18" charset="0"/>
                  <a:sym typeface="Symbol" pitchFamily="18" charset="2"/>
                </a:rPr>
                <a:t></a:t>
              </a:r>
              <a:r>
                <a:rPr lang="en-US" altLang="zh-CN" sz="1000" b="0">
                  <a:latin typeface="Times New Roman" pitchFamily="18" charset="0"/>
                  <a:ea typeface="宋体" charset="-122"/>
                  <a:cs typeface="Times New Roman" pitchFamily="18" charset="0"/>
                </a:rPr>
                <a:t>4</a:t>
              </a:r>
              <a:r>
                <a:rPr lang="zh-CN" altLang="en-US" sz="1000" b="0">
                  <a:latin typeface="Times New Roman" pitchFamily="18" charset="0"/>
                  <a:ea typeface="宋体" charset="-122"/>
                  <a:cs typeface="Times New Roman" pitchFamily="18" charset="0"/>
                  <a:sym typeface="Symbol" pitchFamily="18" charset="2"/>
                </a:rPr>
                <a:t>的图像或残差块</a:t>
              </a:r>
              <a:r>
                <a:rPr lang="en-US" altLang="zh-CN" sz="1000" i="1">
                  <a:latin typeface="Times New Roman" pitchFamily="18" charset="0"/>
                  <a:ea typeface="宋体" charset="-122"/>
                  <a:cs typeface="Times New Roman" pitchFamily="18" charset="0"/>
                  <a:sym typeface="Symbol" pitchFamily="18" charset="2"/>
                </a:rPr>
                <a:t>X</a:t>
              </a:r>
              <a:endParaRPr lang="en-US" altLang="zh-CN" sz="1000" b="0">
                <a:latin typeface="Times New Roman" pitchFamily="18" charset="0"/>
                <a:ea typeface="宋体" charset="-122"/>
                <a:cs typeface="Times New Roman" pitchFamily="18" charset="0"/>
                <a:sym typeface="Symbol" pitchFamily="18" charset="2"/>
              </a:endParaRPr>
            </a:p>
          </p:txBody>
        </p:sp>
        <p:sp>
          <p:nvSpPr>
            <p:cNvPr id="62471" name="Line 6"/>
            <p:cNvSpPr>
              <a:spLocks noChangeShapeType="1"/>
            </p:cNvSpPr>
            <p:nvPr/>
          </p:nvSpPr>
          <p:spPr bwMode="auto">
            <a:xfrm>
              <a:off x="5940" y="5184"/>
              <a:ext cx="0" cy="312"/>
            </a:xfrm>
            <a:prstGeom prst="line">
              <a:avLst/>
            </a:prstGeom>
            <a:noFill/>
            <a:ln w="9525">
              <a:solidFill>
                <a:srgbClr val="000000"/>
              </a:solidFill>
              <a:round/>
              <a:headEnd/>
              <a:tailEnd type="stealth" w="sm" len="med"/>
            </a:ln>
            <a:extLst>
              <a:ext uri="{909E8E84-426E-40DD-AFC4-6F175D3DCCD1}">
                <a14:hiddenFill xmlns:a14="http://schemas.microsoft.com/office/drawing/2010/main">
                  <a:noFill/>
                </a14:hiddenFill>
              </a:ext>
            </a:extLst>
          </p:spPr>
          <p:txBody>
            <a:bodyPr/>
            <a:lstStyle/>
            <a:p>
              <a:endParaRPr lang="zh-CN" altLang="en-US"/>
            </a:p>
          </p:txBody>
        </p:sp>
        <p:sp>
          <p:nvSpPr>
            <p:cNvPr id="62472" name="Text Box 7"/>
            <p:cNvSpPr txBox="1">
              <a:spLocks noChangeArrowheads="1"/>
            </p:cNvSpPr>
            <p:nvPr/>
          </p:nvSpPr>
          <p:spPr bwMode="auto">
            <a:xfrm>
              <a:off x="3600" y="5496"/>
              <a:ext cx="4680" cy="468"/>
            </a:xfrm>
            <a:prstGeom prst="rect">
              <a:avLst/>
            </a:prstGeom>
            <a:solidFill>
              <a:srgbClr val="FFFFFF"/>
            </a:solidFill>
            <a:ln w="9525">
              <a:solidFill>
                <a:srgbClr val="000000"/>
              </a:solidFill>
              <a:miter lim="800000"/>
              <a:headEnd/>
              <a:tailEnd/>
            </a:ln>
          </p:spPr>
          <p:txBody>
            <a:bodyPr/>
            <a:lstStyle>
              <a:lvl1pPr eaLnBrk="0" hangingPunct="0">
                <a:defRPr kumimoji="1" sz="3600" b="1">
                  <a:solidFill>
                    <a:schemeClr val="tx1"/>
                  </a:solidFill>
                  <a:latin typeface="Arial" charset="0"/>
                  <a:ea typeface="隶书" pitchFamily="49" charset="-122"/>
                </a:defRPr>
              </a:lvl1pPr>
              <a:lvl2pPr marL="742950" indent="-285750" eaLnBrk="0" hangingPunct="0">
                <a:defRPr kumimoji="1" sz="3600" b="1">
                  <a:solidFill>
                    <a:schemeClr val="tx1"/>
                  </a:solidFill>
                  <a:latin typeface="Arial" charset="0"/>
                  <a:ea typeface="隶书" pitchFamily="49" charset="-122"/>
                </a:defRPr>
              </a:lvl2pPr>
              <a:lvl3pPr marL="1143000" indent="-228600" eaLnBrk="0" hangingPunct="0">
                <a:defRPr kumimoji="1" sz="3600" b="1">
                  <a:solidFill>
                    <a:schemeClr val="tx1"/>
                  </a:solidFill>
                  <a:latin typeface="Arial" charset="0"/>
                  <a:ea typeface="隶书" pitchFamily="49" charset="-122"/>
                </a:defRPr>
              </a:lvl3pPr>
              <a:lvl4pPr marL="1600200" indent="-228600" eaLnBrk="0" hangingPunct="0">
                <a:defRPr kumimoji="1" sz="3600" b="1">
                  <a:solidFill>
                    <a:schemeClr val="tx1"/>
                  </a:solidFill>
                  <a:latin typeface="Arial" charset="0"/>
                  <a:ea typeface="隶书" pitchFamily="49" charset="-122"/>
                </a:defRPr>
              </a:lvl4pPr>
              <a:lvl5pPr marL="2057400" indent="-228600" eaLnBrk="0" hangingPunct="0">
                <a:defRPr kumimoji="1" sz="3600" b="1">
                  <a:solidFill>
                    <a:schemeClr val="tx1"/>
                  </a:solidFill>
                  <a:latin typeface="Arial" charset="0"/>
                  <a:ea typeface="隶书" pitchFamily="49" charset="-122"/>
                </a:defRPr>
              </a:lvl5pPr>
              <a:lvl6pPr marL="2514600" indent="-228600" eaLnBrk="0" fontAlgn="base" hangingPunct="0">
                <a:spcBef>
                  <a:spcPct val="0"/>
                </a:spcBef>
                <a:spcAft>
                  <a:spcPct val="0"/>
                </a:spcAft>
                <a:defRPr kumimoji="1" sz="3600" b="1">
                  <a:solidFill>
                    <a:schemeClr val="tx1"/>
                  </a:solidFill>
                  <a:latin typeface="Arial" charset="0"/>
                  <a:ea typeface="隶书" pitchFamily="49" charset="-122"/>
                </a:defRPr>
              </a:lvl6pPr>
              <a:lvl7pPr marL="2971800" indent="-228600" eaLnBrk="0" fontAlgn="base" hangingPunct="0">
                <a:spcBef>
                  <a:spcPct val="0"/>
                </a:spcBef>
                <a:spcAft>
                  <a:spcPct val="0"/>
                </a:spcAft>
                <a:defRPr kumimoji="1" sz="3600" b="1">
                  <a:solidFill>
                    <a:schemeClr val="tx1"/>
                  </a:solidFill>
                  <a:latin typeface="Arial" charset="0"/>
                  <a:ea typeface="隶书" pitchFamily="49" charset="-122"/>
                </a:defRPr>
              </a:lvl7pPr>
              <a:lvl8pPr marL="3429000" indent="-228600" eaLnBrk="0" fontAlgn="base" hangingPunct="0">
                <a:spcBef>
                  <a:spcPct val="0"/>
                </a:spcBef>
                <a:spcAft>
                  <a:spcPct val="0"/>
                </a:spcAft>
                <a:defRPr kumimoji="1" sz="3600" b="1">
                  <a:solidFill>
                    <a:schemeClr val="tx1"/>
                  </a:solidFill>
                  <a:latin typeface="Arial" charset="0"/>
                  <a:ea typeface="隶书" pitchFamily="49" charset="-122"/>
                </a:defRPr>
              </a:lvl8pPr>
              <a:lvl9pPr marL="3886200" indent="-228600" eaLnBrk="0" fontAlgn="base" hangingPunct="0">
                <a:spcBef>
                  <a:spcPct val="0"/>
                </a:spcBef>
                <a:spcAft>
                  <a:spcPct val="0"/>
                </a:spcAft>
                <a:defRPr kumimoji="1" sz="3600" b="1">
                  <a:solidFill>
                    <a:schemeClr val="tx1"/>
                  </a:solidFill>
                  <a:latin typeface="Arial" charset="0"/>
                  <a:ea typeface="隶书" pitchFamily="49" charset="-122"/>
                </a:defRPr>
              </a:lvl9pPr>
            </a:lstStyle>
            <a:p>
              <a:pPr algn="ctr" eaLnBrk="1" hangingPunct="1"/>
              <a:r>
                <a:rPr lang="zh-CN" altLang="en-US" sz="1000">
                  <a:latin typeface="Times New Roman" pitchFamily="18" charset="0"/>
                  <a:ea typeface="宋体" charset="-122"/>
                  <a:cs typeface="Times New Roman" pitchFamily="18" charset="0"/>
                </a:rPr>
                <a:t>对</a:t>
              </a:r>
              <a:r>
                <a:rPr lang="en-US" altLang="zh-CN" sz="1000" i="1">
                  <a:latin typeface="Times New Roman" pitchFamily="18" charset="0"/>
                  <a:ea typeface="宋体" charset="-122"/>
                  <a:cs typeface="Times New Roman" pitchFamily="18" charset="0"/>
                </a:rPr>
                <a:t>X</a:t>
              </a:r>
              <a:r>
                <a:rPr lang="zh-CN" altLang="en-US" sz="1000">
                  <a:latin typeface="Times New Roman" pitchFamily="18" charset="0"/>
                  <a:ea typeface="宋体" charset="-122"/>
                  <a:cs typeface="Times New Roman" pitchFamily="18" charset="0"/>
                </a:rPr>
                <a:t>块进行</a:t>
              </a:r>
              <a:r>
                <a:rPr lang="en-US" altLang="zh-CN" sz="1000" b="0">
                  <a:latin typeface="Times New Roman" pitchFamily="18" charset="0"/>
                  <a:ea typeface="宋体" charset="-122"/>
                  <a:cs typeface="Times New Roman" pitchFamily="18" charset="0"/>
                </a:rPr>
                <a:t>4</a:t>
              </a:r>
              <a:r>
                <a:rPr lang="en-US" altLang="zh-CN" sz="1000" b="0">
                  <a:latin typeface="Times New Roman" pitchFamily="18" charset="0"/>
                  <a:ea typeface="宋体" charset="-122"/>
                  <a:cs typeface="Times New Roman" pitchFamily="18" charset="0"/>
                  <a:sym typeface="Symbol" pitchFamily="18" charset="2"/>
                </a:rPr>
                <a:t></a:t>
              </a:r>
              <a:r>
                <a:rPr lang="en-US" altLang="zh-CN" sz="1000" b="0">
                  <a:latin typeface="Times New Roman" pitchFamily="18" charset="0"/>
                  <a:ea typeface="宋体" charset="-122"/>
                  <a:cs typeface="Times New Roman" pitchFamily="18" charset="0"/>
                </a:rPr>
                <a:t>4</a:t>
              </a:r>
              <a:r>
                <a:rPr lang="zh-CN" altLang="en-US" sz="1000" b="0">
                  <a:latin typeface="Times New Roman" pitchFamily="18" charset="0"/>
                  <a:ea typeface="宋体" charset="-122"/>
                  <a:cs typeface="Times New Roman" pitchFamily="18" charset="0"/>
                  <a:sym typeface="Symbol" pitchFamily="18" charset="2"/>
                </a:rPr>
                <a:t>整数离散余弦变换，得到</a:t>
              </a:r>
              <a:r>
                <a:rPr lang="en-US" altLang="zh-CN" sz="1000" i="1">
                  <a:latin typeface="Times New Roman" pitchFamily="18" charset="0"/>
                  <a:ea typeface="宋体" charset="-122"/>
                  <a:cs typeface="Times New Roman" pitchFamily="18" charset="0"/>
                  <a:sym typeface="Symbol" pitchFamily="18" charset="2"/>
                </a:rPr>
                <a:t>W</a:t>
              </a:r>
              <a:r>
                <a:rPr lang="zh-CN" altLang="en-US" sz="1000">
                  <a:latin typeface="Times New Roman" pitchFamily="18" charset="0"/>
                  <a:ea typeface="宋体" charset="-122"/>
                  <a:cs typeface="Times New Roman" pitchFamily="18" charset="0"/>
                  <a:sym typeface="Symbol" pitchFamily="18" charset="2"/>
                </a:rPr>
                <a:t>块</a:t>
              </a:r>
              <a:endParaRPr lang="zh-CN" altLang="en-US" sz="1000" b="0">
                <a:latin typeface="Times New Roman" pitchFamily="18" charset="0"/>
                <a:ea typeface="宋体" charset="-122"/>
                <a:cs typeface="Times New Roman" pitchFamily="18" charset="0"/>
                <a:sym typeface="Symbol" pitchFamily="18" charset="2"/>
              </a:endParaRPr>
            </a:p>
          </p:txBody>
        </p:sp>
        <p:sp>
          <p:nvSpPr>
            <p:cNvPr id="62473" name="Line 8"/>
            <p:cNvSpPr>
              <a:spLocks noChangeShapeType="1"/>
            </p:cNvSpPr>
            <p:nvPr/>
          </p:nvSpPr>
          <p:spPr bwMode="auto">
            <a:xfrm>
              <a:off x="5940" y="5964"/>
              <a:ext cx="0" cy="312"/>
            </a:xfrm>
            <a:prstGeom prst="line">
              <a:avLst/>
            </a:prstGeom>
            <a:noFill/>
            <a:ln w="9525">
              <a:solidFill>
                <a:srgbClr val="000000"/>
              </a:solidFill>
              <a:round/>
              <a:headEnd/>
              <a:tailEnd type="stealth" w="sm" len="med"/>
            </a:ln>
            <a:extLst>
              <a:ext uri="{909E8E84-426E-40DD-AFC4-6F175D3DCCD1}">
                <a14:hiddenFill xmlns:a14="http://schemas.microsoft.com/office/drawing/2010/main">
                  <a:noFill/>
                </a14:hiddenFill>
              </a:ext>
            </a:extLst>
          </p:spPr>
          <p:txBody>
            <a:bodyPr/>
            <a:lstStyle/>
            <a:p>
              <a:endParaRPr lang="zh-CN" altLang="en-US"/>
            </a:p>
          </p:txBody>
        </p:sp>
        <p:sp>
          <p:nvSpPr>
            <p:cNvPr id="62474" name="AutoShape 9"/>
            <p:cNvSpPr>
              <a:spLocks noChangeArrowheads="1"/>
            </p:cNvSpPr>
            <p:nvPr/>
          </p:nvSpPr>
          <p:spPr bwMode="auto">
            <a:xfrm>
              <a:off x="3780" y="7059"/>
              <a:ext cx="4320" cy="1245"/>
            </a:xfrm>
            <a:prstGeom prst="flowChartDecision">
              <a:avLst/>
            </a:prstGeom>
            <a:solidFill>
              <a:srgbClr val="FFFFFF"/>
            </a:solidFill>
            <a:ln w="9525">
              <a:solidFill>
                <a:srgbClr val="000000"/>
              </a:solidFill>
              <a:miter lim="800000"/>
              <a:headEnd/>
              <a:tailEnd/>
            </a:ln>
          </p:spPr>
          <p:txBody>
            <a:bodyPr lIns="0" tIns="0" rIns="0" bIns="0"/>
            <a:lstStyle/>
            <a:p>
              <a:pPr algn="ctr"/>
              <a:r>
                <a:rPr lang="zh-CN" altLang="en-US" sz="1000" b="0">
                  <a:latin typeface="Times New Roman" pitchFamily="18" charset="0"/>
                  <a:ea typeface="宋体" charset="-122"/>
                  <a:cs typeface="Times New Roman" pitchFamily="18" charset="0"/>
                </a:rPr>
                <a:t>是色度块或帧内</a:t>
              </a:r>
              <a:r>
                <a:rPr lang="en-US" altLang="zh-CN" sz="1000" b="0">
                  <a:latin typeface="Times New Roman" pitchFamily="18" charset="0"/>
                  <a:ea typeface="宋体" charset="-122"/>
                  <a:cs typeface="Times New Roman" pitchFamily="18" charset="0"/>
                </a:rPr>
                <a:t>16</a:t>
              </a:r>
              <a:r>
                <a:rPr lang="en-US" altLang="zh-CN" sz="1000" b="0">
                  <a:latin typeface="Times New Roman" pitchFamily="18" charset="0"/>
                  <a:ea typeface="宋体" charset="-122"/>
                  <a:cs typeface="Times New Roman" pitchFamily="18" charset="0"/>
                  <a:sym typeface="Symbol" pitchFamily="18" charset="2"/>
                </a:rPr>
                <a:t></a:t>
              </a:r>
              <a:r>
                <a:rPr lang="en-US" altLang="zh-CN" sz="1000" b="0">
                  <a:latin typeface="Times New Roman" pitchFamily="18" charset="0"/>
                  <a:ea typeface="宋体" charset="-122"/>
                  <a:cs typeface="Times New Roman" pitchFamily="18" charset="0"/>
                </a:rPr>
                <a:t>16</a:t>
              </a:r>
              <a:r>
                <a:rPr lang="zh-CN" altLang="en-US" sz="1000" b="0">
                  <a:latin typeface="Times New Roman" pitchFamily="18" charset="0"/>
                  <a:ea typeface="宋体" charset="-122"/>
                  <a:cs typeface="Times New Roman" pitchFamily="18" charset="0"/>
                  <a:sym typeface="Symbol" pitchFamily="18" charset="2"/>
                </a:rPr>
                <a:t>预测模式的亮度块？</a:t>
              </a:r>
            </a:p>
          </p:txBody>
        </p:sp>
        <p:sp>
          <p:nvSpPr>
            <p:cNvPr id="62475" name="Line 10"/>
            <p:cNvSpPr>
              <a:spLocks noChangeShapeType="1"/>
            </p:cNvSpPr>
            <p:nvPr/>
          </p:nvSpPr>
          <p:spPr bwMode="auto">
            <a:xfrm>
              <a:off x="5940" y="8304"/>
              <a:ext cx="0" cy="312"/>
            </a:xfrm>
            <a:prstGeom prst="line">
              <a:avLst/>
            </a:prstGeom>
            <a:noFill/>
            <a:ln w="9525">
              <a:solidFill>
                <a:srgbClr val="000000"/>
              </a:solidFill>
              <a:round/>
              <a:headEnd/>
              <a:tailEnd type="stealth" w="sm" len="med"/>
            </a:ln>
            <a:extLst>
              <a:ext uri="{909E8E84-426E-40DD-AFC4-6F175D3DCCD1}">
                <a14:hiddenFill xmlns:a14="http://schemas.microsoft.com/office/drawing/2010/main">
                  <a:noFill/>
                </a14:hiddenFill>
              </a:ext>
            </a:extLst>
          </p:spPr>
          <p:txBody>
            <a:bodyPr/>
            <a:lstStyle/>
            <a:p>
              <a:endParaRPr lang="zh-CN" altLang="en-US"/>
            </a:p>
          </p:txBody>
        </p:sp>
        <p:sp>
          <p:nvSpPr>
            <p:cNvPr id="62476" name="Text Box 11"/>
            <p:cNvSpPr txBox="1">
              <a:spLocks noChangeArrowheads="1"/>
            </p:cNvSpPr>
            <p:nvPr/>
          </p:nvSpPr>
          <p:spPr bwMode="auto">
            <a:xfrm>
              <a:off x="6030" y="8307"/>
              <a:ext cx="180"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sz="3600" b="1">
                  <a:solidFill>
                    <a:schemeClr val="tx1"/>
                  </a:solidFill>
                  <a:latin typeface="Arial" charset="0"/>
                  <a:ea typeface="隶书" pitchFamily="49" charset="-122"/>
                </a:defRPr>
              </a:lvl1pPr>
              <a:lvl2pPr marL="742950" indent="-285750" eaLnBrk="0" hangingPunct="0">
                <a:defRPr kumimoji="1" sz="3600" b="1">
                  <a:solidFill>
                    <a:schemeClr val="tx1"/>
                  </a:solidFill>
                  <a:latin typeface="Arial" charset="0"/>
                  <a:ea typeface="隶书" pitchFamily="49" charset="-122"/>
                </a:defRPr>
              </a:lvl2pPr>
              <a:lvl3pPr marL="1143000" indent="-228600" eaLnBrk="0" hangingPunct="0">
                <a:defRPr kumimoji="1" sz="3600" b="1">
                  <a:solidFill>
                    <a:schemeClr val="tx1"/>
                  </a:solidFill>
                  <a:latin typeface="Arial" charset="0"/>
                  <a:ea typeface="隶书" pitchFamily="49" charset="-122"/>
                </a:defRPr>
              </a:lvl3pPr>
              <a:lvl4pPr marL="1600200" indent="-228600" eaLnBrk="0" hangingPunct="0">
                <a:defRPr kumimoji="1" sz="3600" b="1">
                  <a:solidFill>
                    <a:schemeClr val="tx1"/>
                  </a:solidFill>
                  <a:latin typeface="Arial" charset="0"/>
                  <a:ea typeface="隶书" pitchFamily="49" charset="-122"/>
                </a:defRPr>
              </a:lvl4pPr>
              <a:lvl5pPr marL="2057400" indent="-228600" eaLnBrk="0" hangingPunct="0">
                <a:defRPr kumimoji="1" sz="3600" b="1">
                  <a:solidFill>
                    <a:schemeClr val="tx1"/>
                  </a:solidFill>
                  <a:latin typeface="Arial" charset="0"/>
                  <a:ea typeface="隶书" pitchFamily="49" charset="-122"/>
                </a:defRPr>
              </a:lvl5pPr>
              <a:lvl6pPr marL="2514600" indent="-228600" eaLnBrk="0" fontAlgn="base" hangingPunct="0">
                <a:spcBef>
                  <a:spcPct val="0"/>
                </a:spcBef>
                <a:spcAft>
                  <a:spcPct val="0"/>
                </a:spcAft>
                <a:defRPr kumimoji="1" sz="3600" b="1">
                  <a:solidFill>
                    <a:schemeClr val="tx1"/>
                  </a:solidFill>
                  <a:latin typeface="Arial" charset="0"/>
                  <a:ea typeface="隶书" pitchFamily="49" charset="-122"/>
                </a:defRPr>
              </a:lvl6pPr>
              <a:lvl7pPr marL="2971800" indent="-228600" eaLnBrk="0" fontAlgn="base" hangingPunct="0">
                <a:spcBef>
                  <a:spcPct val="0"/>
                </a:spcBef>
                <a:spcAft>
                  <a:spcPct val="0"/>
                </a:spcAft>
                <a:defRPr kumimoji="1" sz="3600" b="1">
                  <a:solidFill>
                    <a:schemeClr val="tx1"/>
                  </a:solidFill>
                  <a:latin typeface="Arial" charset="0"/>
                  <a:ea typeface="隶书" pitchFamily="49" charset="-122"/>
                </a:defRPr>
              </a:lvl7pPr>
              <a:lvl8pPr marL="3429000" indent="-228600" eaLnBrk="0" fontAlgn="base" hangingPunct="0">
                <a:spcBef>
                  <a:spcPct val="0"/>
                </a:spcBef>
                <a:spcAft>
                  <a:spcPct val="0"/>
                </a:spcAft>
                <a:defRPr kumimoji="1" sz="3600" b="1">
                  <a:solidFill>
                    <a:schemeClr val="tx1"/>
                  </a:solidFill>
                  <a:latin typeface="Arial" charset="0"/>
                  <a:ea typeface="隶书" pitchFamily="49" charset="-122"/>
                </a:defRPr>
              </a:lvl8pPr>
              <a:lvl9pPr marL="3886200" indent="-228600" eaLnBrk="0" fontAlgn="base" hangingPunct="0">
                <a:spcBef>
                  <a:spcPct val="0"/>
                </a:spcBef>
                <a:spcAft>
                  <a:spcPct val="0"/>
                </a:spcAft>
                <a:defRPr kumimoji="1" sz="3600" b="1">
                  <a:solidFill>
                    <a:schemeClr val="tx1"/>
                  </a:solidFill>
                  <a:latin typeface="Arial" charset="0"/>
                  <a:ea typeface="隶书" pitchFamily="49" charset="-122"/>
                </a:defRPr>
              </a:lvl9pPr>
            </a:lstStyle>
            <a:p>
              <a:pPr eaLnBrk="1" hangingPunct="1"/>
              <a:r>
                <a:rPr lang="zh-CN" altLang="en-US" sz="900" b="0">
                  <a:latin typeface="Times New Roman" pitchFamily="18" charset="0"/>
                  <a:ea typeface="宋体" charset="-122"/>
                  <a:cs typeface="Times New Roman" pitchFamily="18" charset="0"/>
                </a:rPr>
                <a:t>是</a:t>
              </a:r>
              <a:endParaRPr lang="zh-CN" altLang="en-US" sz="2400" b="0">
                <a:latin typeface="Times New Roman" pitchFamily="18" charset="0"/>
                <a:ea typeface="宋体" charset="-122"/>
                <a:cs typeface="Times New Roman" pitchFamily="18" charset="0"/>
              </a:endParaRPr>
            </a:p>
          </p:txBody>
        </p:sp>
        <p:sp>
          <p:nvSpPr>
            <p:cNvPr id="62477" name="Text Box 12"/>
            <p:cNvSpPr txBox="1">
              <a:spLocks noChangeArrowheads="1"/>
            </p:cNvSpPr>
            <p:nvPr/>
          </p:nvSpPr>
          <p:spPr bwMode="auto">
            <a:xfrm>
              <a:off x="3420" y="8616"/>
              <a:ext cx="5040" cy="468"/>
            </a:xfrm>
            <a:prstGeom prst="rect">
              <a:avLst/>
            </a:prstGeom>
            <a:solidFill>
              <a:srgbClr val="FFFFFF"/>
            </a:solidFill>
            <a:ln w="9525">
              <a:solidFill>
                <a:srgbClr val="000000"/>
              </a:solidFill>
              <a:miter lim="800000"/>
              <a:headEnd/>
              <a:tailEnd/>
            </a:ln>
          </p:spPr>
          <p:txBody>
            <a:bodyPr/>
            <a:lstStyle>
              <a:lvl1pPr eaLnBrk="0" hangingPunct="0">
                <a:defRPr kumimoji="1" sz="3600" b="1">
                  <a:solidFill>
                    <a:schemeClr val="tx1"/>
                  </a:solidFill>
                  <a:latin typeface="Arial" charset="0"/>
                  <a:ea typeface="隶书" pitchFamily="49" charset="-122"/>
                </a:defRPr>
              </a:lvl1pPr>
              <a:lvl2pPr marL="742950" indent="-285750" eaLnBrk="0" hangingPunct="0">
                <a:defRPr kumimoji="1" sz="3600" b="1">
                  <a:solidFill>
                    <a:schemeClr val="tx1"/>
                  </a:solidFill>
                  <a:latin typeface="Arial" charset="0"/>
                  <a:ea typeface="隶书" pitchFamily="49" charset="-122"/>
                </a:defRPr>
              </a:lvl2pPr>
              <a:lvl3pPr marL="1143000" indent="-228600" eaLnBrk="0" hangingPunct="0">
                <a:defRPr kumimoji="1" sz="3600" b="1">
                  <a:solidFill>
                    <a:schemeClr val="tx1"/>
                  </a:solidFill>
                  <a:latin typeface="Arial" charset="0"/>
                  <a:ea typeface="隶书" pitchFamily="49" charset="-122"/>
                </a:defRPr>
              </a:lvl3pPr>
              <a:lvl4pPr marL="1600200" indent="-228600" eaLnBrk="0" hangingPunct="0">
                <a:defRPr kumimoji="1" sz="3600" b="1">
                  <a:solidFill>
                    <a:schemeClr val="tx1"/>
                  </a:solidFill>
                  <a:latin typeface="Arial" charset="0"/>
                  <a:ea typeface="隶书" pitchFamily="49" charset="-122"/>
                </a:defRPr>
              </a:lvl4pPr>
              <a:lvl5pPr marL="2057400" indent="-228600" eaLnBrk="0" hangingPunct="0">
                <a:defRPr kumimoji="1" sz="3600" b="1">
                  <a:solidFill>
                    <a:schemeClr val="tx1"/>
                  </a:solidFill>
                  <a:latin typeface="Arial" charset="0"/>
                  <a:ea typeface="隶书" pitchFamily="49" charset="-122"/>
                </a:defRPr>
              </a:lvl5pPr>
              <a:lvl6pPr marL="2514600" indent="-228600" eaLnBrk="0" fontAlgn="base" hangingPunct="0">
                <a:spcBef>
                  <a:spcPct val="0"/>
                </a:spcBef>
                <a:spcAft>
                  <a:spcPct val="0"/>
                </a:spcAft>
                <a:defRPr kumimoji="1" sz="3600" b="1">
                  <a:solidFill>
                    <a:schemeClr val="tx1"/>
                  </a:solidFill>
                  <a:latin typeface="Arial" charset="0"/>
                  <a:ea typeface="隶书" pitchFamily="49" charset="-122"/>
                </a:defRPr>
              </a:lvl6pPr>
              <a:lvl7pPr marL="2971800" indent="-228600" eaLnBrk="0" fontAlgn="base" hangingPunct="0">
                <a:spcBef>
                  <a:spcPct val="0"/>
                </a:spcBef>
                <a:spcAft>
                  <a:spcPct val="0"/>
                </a:spcAft>
                <a:defRPr kumimoji="1" sz="3600" b="1">
                  <a:solidFill>
                    <a:schemeClr val="tx1"/>
                  </a:solidFill>
                  <a:latin typeface="Arial" charset="0"/>
                  <a:ea typeface="隶书" pitchFamily="49" charset="-122"/>
                </a:defRPr>
              </a:lvl7pPr>
              <a:lvl8pPr marL="3429000" indent="-228600" eaLnBrk="0" fontAlgn="base" hangingPunct="0">
                <a:spcBef>
                  <a:spcPct val="0"/>
                </a:spcBef>
                <a:spcAft>
                  <a:spcPct val="0"/>
                </a:spcAft>
                <a:defRPr kumimoji="1" sz="3600" b="1">
                  <a:solidFill>
                    <a:schemeClr val="tx1"/>
                  </a:solidFill>
                  <a:latin typeface="Arial" charset="0"/>
                  <a:ea typeface="隶书" pitchFamily="49" charset="-122"/>
                </a:defRPr>
              </a:lvl8pPr>
              <a:lvl9pPr marL="3886200" indent="-228600" eaLnBrk="0" fontAlgn="base" hangingPunct="0">
                <a:spcBef>
                  <a:spcPct val="0"/>
                </a:spcBef>
                <a:spcAft>
                  <a:spcPct val="0"/>
                </a:spcAft>
                <a:defRPr kumimoji="1" sz="3600" b="1">
                  <a:solidFill>
                    <a:schemeClr val="tx1"/>
                  </a:solidFill>
                  <a:latin typeface="Arial" charset="0"/>
                  <a:ea typeface="隶书" pitchFamily="49" charset="-122"/>
                </a:defRPr>
              </a:lvl9pPr>
            </a:lstStyle>
            <a:p>
              <a:pPr algn="ctr" eaLnBrk="1" hangingPunct="1"/>
              <a:r>
                <a:rPr lang="zh-CN" altLang="en-US" sz="1000" b="0">
                  <a:latin typeface="Times New Roman" pitchFamily="18" charset="0"/>
                  <a:ea typeface="宋体" charset="-122"/>
                  <a:cs typeface="Times New Roman" pitchFamily="18" charset="0"/>
                </a:rPr>
                <a:t>对</a:t>
              </a:r>
              <a:r>
                <a:rPr lang="en-US" altLang="zh-CN" sz="1000" i="1">
                  <a:latin typeface="Times New Roman" pitchFamily="18" charset="0"/>
                  <a:ea typeface="宋体" charset="-122"/>
                  <a:cs typeface="Times New Roman" pitchFamily="18" charset="0"/>
                </a:rPr>
                <a:t>W</a:t>
              </a:r>
              <a:r>
                <a:rPr lang="zh-CN" altLang="en-US" sz="1000">
                  <a:latin typeface="Times New Roman" pitchFamily="18" charset="0"/>
                  <a:ea typeface="宋体" charset="-122"/>
                  <a:cs typeface="Times New Roman" pitchFamily="18" charset="0"/>
                </a:rPr>
                <a:t>中的直流分量进行</a:t>
              </a:r>
              <a:r>
                <a:rPr lang="en-US" altLang="zh-CN" sz="1000" b="0">
                  <a:latin typeface="Times New Roman" pitchFamily="18" charset="0"/>
                  <a:ea typeface="宋体" charset="-122"/>
                  <a:cs typeface="Times New Roman" pitchFamily="18" charset="0"/>
                </a:rPr>
                <a:t>Hadamard</a:t>
              </a:r>
              <a:r>
                <a:rPr lang="zh-CN" altLang="en-US" sz="1000" b="0">
                  <a:latin typeface="Times New Roman" pitchFamily="18" charset="0"/>
                  <a:ea typeface="宋体" charset="-122"/>
                  <a:cs typeface="Times New Roman" pitchFamily="18" charset="0"/>
                </a:rPr>
                <a:t>变换，得到</a:t>
              </a:r>
              <a:r>
                <a:rPr lang="en-US" altLang="zh-CN" sz="1000" i="1">
                  <a:latin typeface="Times New Roman" pitchFamily="18" charset="0"/>
                  <a:ea typeface="宋体" charset="-122"/>
                  <a:cs typeface="Times New Roman" pitchFamily="18" charset="0"/>
                </a:rPr>
                <a:t>Y</a:t>
              </a:r>
              <a:r>
                <a:rPr lang="en-US" altLang="zh-CN" sz="1000" i="1" baseline="-30000">
                  <a:latin typeface="Times New Roman" pitchFamily="18" charset="0"/>
                  <a:ea typeface="宋体" charset="-122"/>
                  <a:cs typeface="Times New Roman" pitchFamily="18" charset="0"/>
                </a:rPr>
                <a:t>D</a:t>
              </a:r>
              <a:r>
                <a:rPr lang="zh-CN" altLang="en-US" sz="1000" b="0">
                  <a:latin typeface="Times New Roman" pitchFamily="18" charset="0"/>
                  <a:ea typeface="宋体" charset="-122"/>
                  <a:cs typeface="Times New Roman" pitchFamily="18" charset="0"/>
                </a:rPr>
                <a:t>块</a:t>
              </a:r>
              <a:endParaRPr lang="zh-CN" altLang="en-US" sz="2400" b="0">
                <a:latin typeface="Times New Roman" pitchFamily="18" charset="0"/>
                <a:ea typeface="宋体" charset="-122"/>
                <a:cs typeface="Times New Roman" pitchFamily="18" charset="0"/>
              </a:endParaRPr>
            </a:p>
          </p:txBody>
        </p:sp>
        <p:sp>
          <p:nvSpPr>
            <p:cNvPr id="62478" name="Text Box 13"/>
            <p:cNvSpPr txBox="1">
              <a:spLocks noChangeArrowheads="1"/>
            </p:cNvSpPr>
            <p:nvPr/>
          </p:nvSpPr>
          <p:spPr bwMode="auto">
            <a:xfrm>
              <a:off x="4500" y="6276"/>
              <a:ext cx="2880" cy="468"/>
            </a:xfrm>
            <a:prstGeom prst="rect">
              <a:avLst/>
            </a:prstGeom>
            <a:solidFill>
              <a:srgbClr val="FFFFFF"/>
            </a:solidFill>
            <a:ln w="9525">
              <a:solidFill>
                <a:srgbClr val="000000"/>
              </a:solidFill>
              <a:miter lim="800000"/>
              <a:headEnd/>
              <a:tailEnd/>
            </a:ln>
          </p:spPr>
          <p:txBody>
            <a:bodyPr/>
            <a:lstStyle>
              <a:lvl1pPr eaLnBrk="0" hangingPunct="0">
                <a:defRPr kumimoji="1" sz="3600" b="1">
                  <a:solidFill>
                    <a:schemeClr val="tx1"/>
                  </a:solidFill>
                  <a:latin typeface="Arial" charset="0"/>
                  <a:ea typeface="隶书" pitchFamily="49" charset="-122"/>
                </a:defRPr>
              </a:lvl1pPr>
              <a:lvl2pPr marL="742950" indent="-285750" eaLnBrk="0" hangingPunct="0">
                <a:defRPr kumimoji="1" sz="3600" b="1">
                  <a:solidFill>
                    <a:schemeClr val="tx1"/>
                  </a:solidFill>
                  <a:latin typeface="Arial" charset="0"/>
                  <a:ea typeface="隶书" pitchFamily="49" charset="-122"/>
                </a:defRPr>
              </a:lvl2pPr>
              <a:lvl3pPr marL="1143000" indent="-228600" eaLnBrk="0" hangingPunct="0">
                <a:defRPr kumimoji="1" sz="3600" b="1">
                  <a:solidFill>
                    <a:schemeClr val="tx1"/>
                  </a:solidFill>
                  <a:latin typeface="Arial" charset="0"/>
                  <a:ea typeface="隶书" pitchFamily="49" charset="-122"/>
                </a:defRPr>
              </a:lvl3pPr>
              <a:lvl4pPr marL="1600200" indent="-228600" eaLnBrk="0" hangingPunct="0">
                <a:defRPr kumimoji="1" sz="3600" b="1">
                  <a:solidFill>
                    <a:schemeClr val="tx1"/>
                  </a:solidFill>
                  <a:latin typeface="Arial" charset="0"/>
                  <a:ea typeface="隶书" pitchFamily="49" charset="-122"/>
                </a:defRPr>
              </a:lvl4pPr>
              <a:lvl5pPr marL="2057400" indent="-228600" eaLnBrk="0" hangingPunct="0">
                <a:defRPr kumimoji="1" sz="3600" b="1">
                  <a:solidFill>
                    <a:schemeClr val="tx1"/>
                  </a:solidFill>
                  <a:latin typeface="Arial" charset="0"/>
                  <a:ea typeface="隶书" pitchFamily="49" charset="-122"/>
                </a:defRPr>
              </a:lvl5pPr>
              <a:lvl6pPr marL="2514600" indent="-228600" eaLnBrk="0" fontAlgn="base" hangingPunct="0">
                <a:spcBef>
                  <a:spcPct val="0"/>
                </a:spcBef>
                <a:spcAft>
                  <a:spcPct val="0"/>
                </a:spcAft>
                <a:defRPr kumimoji="1" sz="3600" b="1">
                  <a:solidFill>
                    <a:schemeClr val="tx1"/>
                  </a:solidFill>
                  <a:latin typeface="Arial" charset="0"/>
                  <a:ea typeface="隶书" pitchFamily="49" charset="-122"/>
                </a:defRPr>
              </a:lvl6pPr>
              <a:lvl7pPr marL="2971800" indent="-228600" eaLnBrk="0" fontAlgn="base" hangingPunct="0">
                <a:spcBef>
                  <a:spcPct val="0"/>
                </a:spcBef>
                <a:spcAft>
                  <a:spcPct val="0"/>
                </a:spcAft>
                <a:defRPr kumimoji="1" sz="3600" b="1">
                  <a:solidFill>
                    <a:schemeClr val="tx1"/>
                  </a:solidFill>
                  <a:latin typeface="Arial" charset="0"/>
                  <a:ea typeface="隶书" pitchFamily="49" charset="-122"/>
                </a:defRPr>
              </a:lvl7pPr>
              <a:lvl8pPr marL="3429000" indent="-228600" eaLnBrk="0" fontAlgn="base" hangingPunct="0">
                <a:spcBef>
                  <a:spcPct val="0"/>
                </a:spcBef>
                <a:spcAft>
                  <a:spcPct val="0"/>
                </a:spcAft>
                <a:defRPr kumimoji="1" sz="3600" b="1">
                  <a:solidFill>
                    <a:schemeClr val="tx1"/>
                  </a:solidFill>
                  <a:latin typeface="Arial" charset="0"/>
                  <a:ea typeface="隶书" pitchFamily="49" charset="-122"/>
                </a:defRPr>
              </a:lvl8pPr>
              <a:lvl9pPr marL="3886200" indent="-228600" eaLnBrk="0" fontAlgn="base" hangingPunct="0">
                <a:spcBef>
                  <a:spcPct val="0"/>
                </a:spcBef>
                <a:spcAft>
                  <a:spcPct val="0"/>
                </a:spcAft>
                <a:defRPr kumimoji="1" sz="3600" b="1">
                  <a:solidFill>
                    <a:schemeClr val="tx1"/>
                  </a:solidFill>
                  <a:latin typeface="Arial" charset="0"/>
                  <a:ea typeface="隶书" pitchFamily="49" charset="-122"/>
                </a:defRPr>
              </a:lvl9pPr>
            </a:lstStyle>
            <a:p>
              <a:pPr algn="ctr" eaLnBrk="1" hangingPunct="1"/>
              <a:r>
                <a:rPr lang="zh-CN" altLang="en-US" sz="1000" b="0">
                  <a:latin typeface="Times New Roman" pitchFamily="18" charset="0"/>
                  <a:ea typeface="宋体" charset="-122"/>
                  <a:cs typeface="Times New Roman" pitchFamily="18" charset="0"/>
                </a:rPr>
                <a:t>对</a:t>
              </a:r>
              <a:r>
                <a:rPr lang="en-US" altLang="zh-CN" sz="1000" i="1">
                  <a:latin typeface="Times New Roman" pitchFamily="18" charset="0"/>
                  <a:ea typeface="宋体" charset="-122"/>
                  <a:cs typeface="Times New Roman" pitchFamily="18" charset="0"/>
                </a:rPr>
                <a:t>W</a:t>
              </a:r>
              <a:r>
                <a:rPr lang="zh-CN" altLang="en-US" sz="1000">
                  <a:latin typeface="Times New Roman" pitchFamily="18" charset="0"/>
                  <a:ea typeface="宋体" charset="-122"/>
                  <a:cs typeface="Times New Roman" pitchFamily="18" charset="0"/>
                </a:rPr>
                <a:t>块进行比例缩放及量化</a:t>
              </a:r>
              <a:endParaRPr lang="zh-CN" altLang="en-US" sz="2400" b="0">
                <a:latin typeface="Times New Roman" pitchFamily="18" charset="0"/>
                <a:ea typeface="宋体" charset="-122"/>
                <a:cs typeface="Times New Roman" pitchFamily="18" charset="0"/>
              </a:endParaRPr>
            </a:p>
          </p:txBody>
        </p:sp>
        <p:sp>
          <p:nvSpPr>
            <p:cNvPr id="62479" name="Line 14"/>
            <p:cNvSpPr>
              <a:spLocks noChangeShapeType="1"/>
            </p:cNvSpPr>
            <p:nvPr/>
          </p:nvSpPr>
          <p:spPr bwMode="auto">
            <a:xfrm>
              <a:off x="5940" y="6744"/>
              <a:ext cx="0" cy="312"/>
            </a:xfrm>
            <a:prstGeom prst="line">
              <a:avLst/>
            </a:prstGeom>
            <a:noFill/>
            <a:ln w="9525">
              <a:solidFill>
                <a:srgbClr val="000000"/>
              </a:solidFill>
              <a:round/>
              <a:headEnd/>
              <a:tailEnd type="stealth" w="sm" len="med"/>
            </a:ln>
            <a:extLst>
              <a:ext uri="{909E8E84-426E-40DD-AFC4-6F175D3DCCD1}">
                <a14:hiddenFill xmlns:a14="http://schemas.microsoft.com/office/drawing/2010/main">
                  <a:noFill/>
                </a14:hiddenFill>
              </a:ext>
            </a:extLst>
          </p:spPr>
          <p:txBody>
            <a:bodyPr/>
            <a:lstStyle/>
            <a:p>
              <a:endParaRPr lang="zh-CN" altLang="en-US"/>
            </a:p>
          </p:txBody>
        </p:sp>
        <p:sp>
          <p:nvSpPr>
            <p:cNvPr id="62480" name="Line 15"/>
            <p:cNvSpPr>
              <a:spLocks noChangeShapeType="1"/>
            </p:cNvSpPr>
            <p:nvPr/>
          </p:nvSpPr>
          <p:spPr bwMode="auto">
            <a:xfrm>
              <a:off x="5940" y="9084"/>
              <a:ext cx="0" cy="312"/>
            </a:xfrm>
            <a:prstGeom prst="line">
              <a:avLst/>
            </a:prstGeom>
            <a:noFill/>
            <a:ln w="9525">
              <a:solidFill>
                <a:srgbClr val="000000"/>
              </a:solidFill>
              <a:round/>
              <a:headEnd/>
              <a:tailEnd type="stealth" w="sm" len="med"/>
            </a:ln>
            <a:extLst>
              <a:ext uri="{909E8E84-426E-40DD-AFC4-6F175D3DCCD1}">
                <a14:hiddenFill xmlns:a14="http://schemas.microsoft.com/office/drawing/2010/main">
                  <a:noFill/>
                </a14:hiddenFill>
              </a:ext>
            </a:extLst>
          </p:spPr>
          <p:txBody>
            <a:bodyPr/>
            <a:lstStyle/>
            <a:p>
              <a:endParaRPr lang="zh-CN" altLang="en-US"/>
            </a:p>
          </p:txBody>
        </p:sp>
        <p:sp>
          <p:nvSpPr>
            <p:cNvPr id="62481" name="Text Box 16"/>
            <p:cNvSpPr txBox="1">
              <a:spLocks noChangeArrowheads="1"/>
            </p:cNvSpPr>
            <p:nvPr/>
          </p:nvSpPr>
          <p:spPr bwMode="auto">
            <a:xfrm>
              <a:off x="4320" y="9396"/>
              <a:ext cx="3240" cy="468"/>
            </a:xfrm>
            <a:prstGeom prst="rect">
              <a:avLst/>
            </a:prstGeom>
            <a:solidFill>
              <a:srgbClr val="FFFFFF"/>
            </a:solidFill>
            <a:ln w="9525">
              <a:solidFill>
                <a:srgbClr val="000000"/>
              </a:solidFill>
              <a:miter lim="800000"/>
              <a:headEnd/>
              <a:tailEnd/>
            </a:ln>
          </p:spPr>
          <p:txBody>
            <a:bodyPr/>
            <a:lstStyle>
              <a:lvl1pPr eaLnBrk="0" hangingPunct="0">
                <a:defRPr kumimoji="1" sz="3600" b="1">
                  <a:solidFill>
                    <a:schemeClr val="tx1"/>
                  </a:solidFill>
                  <a:latin typeface="Arial" charset="0"/>
                  <a:ea typeface="隶书" pitchFamily="49" charset="-122"/>
                </a:defRPr>
              </a:lvl1pPr>
              <a:lvl2pPr marL="742950" indent="-285750" eaLnBrk="0" hangingPunct="0">
                <a:defRPr kumimoji="1" sz="3600" b="1">
                  <a:solidFill>
                    <a:schemeClr val="tx1"/>
                  </a:solidFill>
                  <a:latin typeface="Arial" charset="0"/>
                  <a:ea typeface="隶书" pitchFamily="49" charset="-122"/>
                </a:defRPr>
              </a:lvl2pPr>
              <a:lvl3pPr marL="1143000" indent="-228600" eaLnBrk="0" hangingPunct="0">
                <a:defRPr kumimoji="1" sz="3600" b="1">
                  <a:solidFill>
                    <a:schemeClr val="tx1"/>
                  </a:solidFill>
                  <a:latin typeface="Arial" charset="0"/>
                  <a:ea typeface="隶书" pitchFamily="49" charset="-122"/>
                </a:defRPr>
              </a:lvl3pPr>
              <a:lvl4pPr marL="1600200" indent="-228600" eaLnBrk="0" hangingPunct="0">
                <a:defRPr kumimoji="1" sz="3600" b="1">
                  <a:solidFill>
                    <a:schemeClr val="tx1"/>
                  </a:solidFill>
                  <a:latin typeface="Arial" charset="0"/>
                  <a:ea typeface="隶书" pitchFamily="49" charset="-122"/>
                </a:defRPr>
              </a:lvl4pPr>
              <a:lvl5pPr marL="2057400" indent="-228600" eaLnBrk="0" hangingPunct="0">
                <a:defRPr kumimoji="1" sz="3600" b="1">
                  <a:solidFill>
                    <a:schemeClr val="tx1"/>
                  </a:solidFill>
                  <a:latin typeface="Arial" charset="0"/>
                  <a:ea typeface="隶书" pitchFamily="49" charset="-122"/>
                </a:defRPr>
              </a:lvl5pPr>
              <a:lvl6pPr marL="2514600" indent="-228600" eaLnBrk="0" fontAlgn="base" hangingPunct="0">
                <a:spcBef>
                  <a:spcPct val="0"/>
                </a:spcBef>
                <a:spcAft>
                  <a:spcPct val="0"/>
                </a:spcAft>
                <a:defRPr kumimoji="1" sz="3600" b="1">
                  <a:solidFill>
                    <a:schemeClr val="tx1"/>
                  </a:solidFill>
                  <a:latin typeface="Arial" charset="0"/>
                  <a:ea typeface="隶书" pitchFamily="49" charset="-122"/>
                </a:defRPr>
              </a:lvl6pPr>
              <a:lvl7pPr marL="2971800" indent="-228600" eaLnBrk="0" fontAlgn="base" hangingPunct="0">
                <a:spcBef>
                  <a:spcPct val="0"/>
                </a:spcBef>
                <a:spcAft>
                  <a:spcPct val="0"/>
                </a:spcAft>
                <a:defRPr kumimoji="1" sz="3600" b="1">
                  <a:solidFill>
                    <a:schemeClr val="tx1"/>
                  </a:solidFill>
                  <a:latin typeface="Arial" charset="0"/>
                  <a:ea typeface="隶书" pitchFamily="49" charset="-122"/>
                </a:defRPr>
              </a:lvl7pPr>
              <a:lvl8pPr marL="3429000" indent="-228600" eaLnBrk="0" fontAlgn="base" hangingPunct="0">
                <a:spcBef>
                  <a:spcPct val="0"/>
                </a:spcBef>
                <a:spcAft>
                  <a:spcPct val="0"/>
                </a:spcAft>
                <a:defRPr kumimoji="1" sz="3600" b="1">
                  <a:solidFill>
                    <a:schemeClr val="tx1"/>
                  </a:solidFill>
                  <a:latin typeface="Arial" charset="0"/>
                  <a:ea typeface="隶书" pitchFamily="49" charset="-122"/>
                </a:defRPr>
              </a:lvl8pPr>
              <a:lvl9pPr marL="3886200" indent="-228600" eaLnBrk="0" fontAlgn="base" hangingPunct="0">
                <a:spcBef>
                  <a:spcPct val="0"/>
                </a:spcBef>
                <a:spcAft>
                  <a:spcPct val="0"/>
                </a:spcAft>
                <a:defRPr kumimoji="1" sz="3600" b="1">
                  <a:solidFill>
                    <a:schemeClr val="tx1"/>
                  </a:solidFill>
                  <a:latin typeface="Arial" charset="0"/>
                  <a:ea typeface="隶书" pitchFamily="49" charset="-122"/>
                </a:defRPr>
              </a:lvl9pPr>
            </a:lstStyle>
            <a:p>
              <a:pPr algn="ctr" eaLnBrk="1" hangingPunct="1"/>
              <a:r>
                <a:rPr lang="zh-CN" altLang="en-US" sz="1000" b="0">
                  <a:latin typeface="Times New Roman" pitchFamily="18" charset="0"/>
                  <a:ea typeface="宋体" charset="-122"/>
                  <a:cs typeface="Times New Roman" pitchFamily="18" charset="0"/>
                </a:rPr>
                <a:t>对</a:t>
              </a:r>
              <a:r>
                <a:rPr lang="en-US" altLang="zh-CN" sz="1000" i="1">
                  <a:latin typeface="Times New Roman" pitchFamily="18" charset="0"/>
                  <a:ea typeface="宋体" charset="-122"/>
                  <a:cs typeface="Times New Roman" pitchFamily="18" charset="0"/>
                </a:rPr>
                <a:t>Y</a:t>
              </a:r>
              <a:r>
                <a:rPr lang="en-US" altLang="zh-CN" sz="1000" i="1" baseline="-30000">
                  <a:latin typeface="Times New Roman" pitchFamily="18" charset="0"/>
                  <a:ea typeface="宋体" charset="-122"/>
                  <a:cs typeface="Times New Roman" pitchFamily="18" charset="0"/>
                </a:rPr>
                <a:t>D</a:t>
              </a:r>
              <a:r>
                <a:rPr lang="zh-CN" altLang="en-US" sz="1000" b="0">
                  <a:latin typeface="Times New Roman" pitchFamily="18" charset="0"/>
                  <a:ea typeface="宋体" charset="-122"/>
                  <a:cs typeface="Times New Roman" pitchFamily="18" charset="0"/>
                </a:rPr>
                <a:t>块进行比例缩放及量化</a:t>
              </a:r>
              <a:endParaRPr lang="zh-CN" altLang="en-US" sz="2400" b="0">
                <a:latin typeface="Times New Roman" pitchFamily="18" charset="0"/>
                <a:ea typeface="宋体" charset="-122"/>
                <a:cs typeface="Times New Roman" pitchFamily="18" charset="0"/>
              </a:endParaRPr>
            </a:p>
          </p:txBody>
        </p:sp>
        <p:sp>
          <p:nvSpPr>
            <p:cNvPr id="62482" name="Line 17"/>
            <p:cNvSpPr>
              <a:spLocks noChangeShapeType="1"/>
            </p:cNvSpPr>
            <p:nvPr/>
          </p:nvSpPr>
          <p:spPr bwMode="auto">
            <a:xfrm>
              <a:off x="5940" y="9864"/>
              <a:ext cx="0" cy="624"/>
            </a:xfrm>
            <a:prstGeom prst="line">
              <a:avLst/>
            </a:prstGeom>
            <a:noFill/>
            <a:ln w="9525">
              <a:solidFill>
                <a:srgbClr val="000000"/>
              </a:solidFill>
              <a:round/>
              <a:headEnd/>
              <a:tailEnd type="stealth" w="sm" len="med"/>
            </a:ln>
            <a:extLst>
              <a:ext uri="{909E8E84-426E-40DD-AFC4-6F175D3DCCD1}">
                <a14:hiddenFill xmlns:a14="http://schemas.microsoft.com/office/drawing/2010/main">
                  <a:noFill/>
                </a14:hiddenFill>
              </a:ext>
            </a:extLst>
          </p:spPr>
          <p:txBody>
            <a:bodyPr/>
            <a:lstStyle/>
            <a:p>
              <a:endParaRPr lang="zh-CN" altLang="en-US"/>
            </a:p>
          </p:txBody>
        </p:sp>
        <p:sp>
          <p:nvSpPr>
            <p:cNvPr id="62483" name="Line 18"/>
            <p:cNvSpPr>
              <a:spLocks noChangeShapeType="1"/>
            </p:cNvSpPr>
            <p:nvPr/>
          </p:nvSpPr>
          <p:spPr bwMode="auto">
            <a:xfrm>
              <a:off x="8100" y="7680"/>
              <a:ext cx="900" cy="0"/>
            </a:xfrm>
            <a:prstGeom prst="line">
              <a:avLst/>
            </a:prstGeom>
            <a:noFill/>
            <a:ln w="9525">
              <a:solidFill>
                <a:srgbClr val="000000"/>
              </a:solidFill>
              <a:round/>
              <a:headEnd/>
              <a:tailEnd type="stealth" w="sm" len="med"/>
            </a:ln>
            <a:extLst>
              <a:ext uri="{909E8E84-426E-40DD-AFC4-6F175D3DCCD1}">
                <a14:hiddenFill xmlns:a14="http://schemas.microsoft.com/office/drawing/2010/main">
                  <a:noFill/>
                </a14:hiddenFill>
              </a:ext>
            </a:extLst>
          </p:spPr>
          <p:txBody>
            <a:bodyPr/>
            <a:lstStyle/>
            <a:p>
              <a:endParaRPr lang="zh-CN" altLang="en-US"/>
            </a:p>
          </p:txBody>
        </p:sp>
        <p:sp>
          <p:nvSpPr>
            <p:cNvPr id="62484" name="Line 19"/>
            <p:cNvSpPr>
              <a:spLocks noChangeShapeType="1"/>
            </p:cNvSpPr>
            <p:nvPr/>
          </p:nvSpPr>
          <p:spPr bwMode="auto">
            <a:xfrm>
              <a:off x="9000" y="7680"/>
              <a:ext cx="0" cy="2496"/>
            </a:xfrm>
            <a:prstGeom prst="line">
              <a:avLst/>
            </a:prstGeom>
            <a:noFill/>
            <a:ln w="9525">
              <a:solidFill>
                <a:srgbClr val="000000"/>
              </a:solidFill>
              <a:round/>
              <a:headEnd/>
              <a:tailEnd type="stealth" w="sm" len="med"/>
            </a:ln>
            <a:extLst>
              <a:ext uri="{909E8E84-426E-40DD-AFC4-6F175D3DCCD1}">
                <a14:hiddenFill xmlns:a14="http://schemas.microsoft.com/office/drawing/2010/main">
                  <a:noFill/>
                </a14:hiddenFill>
              </a:ext>
            </a:extLst>
          </p:spPr>
          <p:txBody>
            <a:bodyPr/>
            <a:lstStyle/>
            <a:p>
              <a:endParaRPr lang="zh-CN" altLang="en-US"/>
            </a:p>
          </p:txBody>
        </p:sp>
        <p:sp>
          <p:nvSpPr>
            <p:cNvPr id="62485" name="Line 20"/>
            <p:cNvSpPr>
              <a:spLocks noChangeShapeType="1"/>
            </p:cNvSpPr>
            <p:nvPr/>
          </p:nvSpPr>
          <p:spPr bwMode="auto">
            <a:xfrm flipH="1">
              <a:off x="5940" y="10176"/>
              <a:ext cx="3060" cy="0"/>
            </a:xfrm>
            <a:prstGeom prst="line">
              <a:avLst/>
            </a:prstGeom>
            <a:noFill/>
            <a:ln w="9525">
              <a:solidFill>
                <a:srgbClr val="000000"/>
              </a:solidFill>
              <a:round/>
              <a:headEnd/>
              <a:tailEnd type="stealth" w="sm" len="med"/>
            </a:ln>
            <a:extLst>
              <a:ext uri="{909E8E84-426E-40DD-AFC4-6F175D3DCCD1}">
                <a14:hiddenFill xmlns:a14="http://schemas.microsoft.com/office/drawing/2010/main">
                  <a:noFill/>
                </a14:hiddenFill>
              </a:ext>
            </a:extLst>
          </p:spPr>
          <p:txBody>
            <a:bodyPr/>
            <a:lstStyle/>
            <a:p>
              <a:endParaRPr lang="zh-CN" altLang="en-US"/>
            </a:p>
          </p:txBody>
        </p:sp>
        <p:sp>
          <p:nvSpPr>
            <p:cNvPr id="62486" name="Text Box 21"/>
            <p:cNvSpPr txBox="1">
              <a:spLocks noChangeArrowheads="1"/>
            </p:cNvSpPr>
            <p:nvPr/>
          </p:nvSpPr>
          <p:spPr bwMode="auto">
            <a:xfrm>
              <a:off x="8280" y="7368"/>
              <a:ext cx="180"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sz="3600" b="1">
                  <a:solidFill>
                    <a:schemeClr val="tx1"/>
                  </a:solidFill>
                  <a:latin typeface="Arial" charset="0"/>
                  <a:ea typeface="隶书" pitchFamily="49" charset="-122"/>
                </a:defRPr>
              </a:lvl1pPr>
              <a:lvl2pPr marL="742950" indent="-285750" eaLnBrk="0" hangingPunct="0">
                <a:defRPr kumimoji="1" sz="3600" b="1">
                  <a:solidFill>
                    <a:schemeClr val="tx1"/>
                  </a:solidFill>
                  <a:latin typeface="Arial" charset="0"/>
                  <a:ea typeface="隶书" pitchFamily="49" charset="-122"/>
                </a:defRPr>
              </a:lvl2pPr>
              <a:lvl3pPr marL="1143000" indent="-228600" eaLnBrk="0" hangingPunct="0">
                <a:defRPr kumimoji="1" sz="3600" b="1">
                  <a:solidFill>
                    <a:schemeClr val="tx1"/>
                  </a:solidFill>
                  <a:latin typeface="Arial" charset="0"/>
                  <a:ea typeface="隶书" pitchFamily="49" charset="-122"/>
                </a:defRPr>
              </a:lvl3pPr>
              <a:lvl4pPr marL="1600200" indent="-228600" eaLnBrk="0" hangingPunct="0">
                <a:defRPr kumimoji="1" sz="3600" b="1">
                  <a:solidFill>
                    <a:schemeClr val="tx1"/>
                  </a:solidFill>
                  <a:latin typeface="Arial" charset="0"/>
                  <a:ea typeface="隶书" pitchFamily="49" charset="-122"/>
                </a:defRPr>
              </a:lvl4pPr>
              <a:lvl5pPr marL="2057400" indent="-228600" eaLnBrk="0" hangingPunct="0">
                <a:defRPr kumimoji="1" sz="3600" b="1">
                  <a:solidFill>
                    <a:schemeClr val="tx1"/>
                  </a:solidFill>
                  <a:latin typeface="Arial" charset="0"/>
                  <a:ea typeface="隶书" pitchFamily="49" charset="-122"/>
                </a:defRPr>
              </a:lvl5pPr>
              <a:lvl6pPr marL="2514600" indent="-228600" eaLnBrk="0" fontAlgn="base" hangingPunct="0">
                <a:spcBef>
                  <a:spcPct val="0"/>
                </a:spcBef>
                <a:spcAft>
                  <a:spcPct val="0"/>
                </a:spcAft>
                <a:defRPr kumimoji="1" sz="3600" b="1">
                  <a:solidFill>
                    <a:schemeClr val="tx1"/>
                  </a:solidFill>
                  <a:latin typeface="Arial" charset="0"/>
                  <a:ea typeface="隶书" pitchFamily="49" charset="-122"/>
                </a:defRPr>
              </a:lvl6pPr>
              <a:lvl7pPr marL="2971800" indent="-228600" eaLnBrk="0" fontAlgn="base" hangingPunct="0">
                <a:spcBef>
                  <a:spcPct val="0"/>
                </a:spcBef>
                <a:spcAft>
                  <a:spcPct val="0"/>
                </a:spcAft>
                <a:defRPr kumimoji="1" sz="3600" b="1">
                  <a:solidFill>
                    <a:schemeClr val="tx1"/>
                  </a:solidFill>
                  <a:latin typeface="Arial" charset="0"/>
                  <a:ea typeface="隶书" pitchFamily="49" charset="-122"/>
                </a:defRPr>
              </a:lvl7pPr>
              <a:lvl8pPr marL="3429000" indent="-228600" eaLnBrk="0" fontAlgn="base" hangingPunct="0">
                <a:spcBef>
                  <a:spcPct val="0"/>
                </a:spcBef>
                <a:spcAft>
                  <a:spcPct val="0"/>
                </a:spcAft>
                <a:defRPr kumimoji="1" sz="3600" b="1">
                  <a:solidFill>
                    <a:schemeClr val="tx1"/>
                  </a:solidFill>
                  <a:latin typeface="Arial" charset="0"/>
                  <a:ea typeface="隶书" pitchFamily="49" charset="-122"/>
                </a:defRPr>
              </a:lvl8pPr>
              <a:lvl9pPr marL="3886200" indent="-228600" eaLnBrk="0" fontAlgn="base" hangingPunct="0">
                <a:spcBef>
                  <a:spcPct val="0"/>
                </a:spcBef>
                <a:spcAft>
                  <a:spcPct val="0"/>
                </a:spcAft>
                <a:defRPr kumimoji="1" sz="3600" b="1">
                  <a:solidFill>
                    <a:schemeClr val="tx1"/>
                  </a:solidFill>
                  <a:latin typeface="Arial" charset="0"/>
                  <a:ea typeface="隶书" pitchFamily="49" charset="-122"/>
                </a:defRPr>
              </a:lvl9pPr>
            </a:lstStyle>
            <a:p>
              <a:pPr eaLnBrk="1" hangingPunct="1"/>
              <a:r>
                <a:rPr lang="zh-CN" altLang="en-US" sz="900" b="0">
                  <a:latin typeface="Times New Roman" pitchFamily="18" charset="0"/>
                  <a:ea typeface="宋体" charset="-122"/>
                  <a:cs typeface="Times New Roman" pitchFamily="18" charset="0"/>
                </a:rPr>
                <a:t>否</a:t>
              </a:r>
              <a:endParaRPr lang="zh-CN" altLang="en-US" sz="2400" b="0">
                <a:latin typeface="Times New Roman" pitchFamily="18" charset="0"/>
                <a:ea typeface="宋体" charset="-122"/>
                <a:cs typeface="Times New Roman" pitchFamily="18" charset="0"/>
              </a:endParaRPr>
            </a:p>
          </p:txBody>
        </p:sp>
        <p:sp>
          <p:nvSpPr>
            <p:cNvPr id="62487" name="Text Box 22"/>
            <p:cNvSpPr txBox="1">
              <a:spLocks noChangeArrowheads="1"/>
            </p:cNvSpPr>
            <p:nvPr/>
          </p:nvSpPr>
          <p:spPr bwMode="auto">
            <a:xfrm>
              <a:off x="5400" y="10488"/>
              <a:ext cx="1080" cy="468"/>
            </a:xfrm>
            <a:prstGeom prst="rect">
              <a:avLst/>
            </a:prstGeom>
            <a:solidFill>
              <a:srgbClr val="FFFFFF"/>
            </a:solidFill>
            <a:ln w="9525">
              <a:solidFill>
                <a:srgbClr val="000000"/>
              </a:solidFill>
              <a:miter lim="800000"/>
              <a:headEnd/>
              <a:tailEnd/>
            </a:ln>
          </p:spPr>
          <p:txBody>
            <a:bodyPr/>
            <a:lstStyle>
              <a:lvl1pPr eaLnBrk="0" hangingPunct="0">
                <a:defRPr kumimoji="1" sz="3600" b="1">
                  <a:solidFill>
                    <a:schemeClr val="tx1"/>
                  </a:solidFill>
                  <a:latin typeface="Arial" charset="0"/>
                  <a:ea typeface="隶书" pitchFamily="49" charset="-122"/>
                </a:defRPr>
              </a:lvl1pPr>
              <a:lvl2pPr marL="742950" indent="-285750" eaLnBrk="0" hangingPunct="0">
                <a:defRPr kumimoji="1" sz="3600" b="1">
                  <a:solidFill>
                    <a:schemeClr val="tx1"/>
                  </a:solidFill>
                  <a:latin typeface="Arial" charset="0"/>
                  <a:ea typeface="隶书" pitchFamily="49" charset="-122"/>
                </a:defRPr>
              </a:lvl2pPr>
              <a:lvl3pPr marL="1143000" indent="-228600" eaLnBrk="0" hangingPunct="0">
                <a:defRPr kumimoji="1" sz="3600" b="1">
                  <a:solidFill>
                    <a:schemeClr val="tx1"/>
                  </a:solidFill>
                  <a:latin typeface="Arial" charset="0"/>
                  <a:ea typeface="隶书" pitchFamily="49" charset="-122"/>
                </a:defRPr>
              </a:lvl3pPr>
              <a:lvl4pPr marL="1600200" indent="-228600" eaLnBrk="0" hangingPunct="0">
                <a:defRPr kumimoji="1" sz="3600" b="1">
                  <a:solidFill>
                    <a:schemeClr val="tx1"/>
                  </a:solidFill>
                  <a:latin typeface="Arial" charset="0"/>
                  <a:ea typeface="隶书" pitchFamily="49" charset="-122"/>
                </a:defRPr>
              </a:lvl4pPr>
              <a:lvl5pPr marL="2057400" indent="-228600" eaLnBrk="0" hangingPunct="0">
                <a:defRPr kumimoji="1" sz="3600" b="1">
                  <a:solidFill>
                    <a:schemeClr val="tx1"/>
                  </a:solidFill>
                  <a:latin typeface="Arial" charset="0"/>
                  <a:ea typeface="隶书" pitchFamily="49" charset="-122"/>
                </a:defRPr>
              </a:lvl5pPr>
              <a:lvl6pPr marL="2514600" indent="-228600" eaLnBrk="0" fontAlgn="base" hangingPunct="0">
                <a:spcBef>
                  <a:spcPct val="0"/>
                </a:spcBef>
                <a:spcAft>
                  <a:spcPct val="0"/>
                </a:spcAft>
                <a:defRPr kumimoji="1" sz="3600" b="1">
                  <a:solidFill>
                    <a:schemeClr val="tx1"/>
                  </a:solidFill>
                  <a:latin typeface="Arial" charset="0"/>
                  <a:ea typeface="隶书" pitchFamily="49" charset="-122"/>
                </a:defRPr>
              </a:lvl6pPr>
              <a:lvl7pPr marL="2971800" indent="-228600" eaLnBrk="0" fontAlgn="base" hangingPunct="0">
                <a:spcBef>
                  <a:spcPct val="0"/>
                </a:spcBef>
                <a:spcAft>
                  <a:spcPct val="0"/>
                </a:spcAft>
                <a:defRPr kumimoji="1" sz="3600" b="1">
                  <a:solidFill>
                    <a:schemeClr val="tx1"/>
                  </a:solidFill>
                  <a:latin typeface="Arial" charset="0"/>
                  <a:ea typeface="隶书" pitchFamily="49" charset="-122"/>
                </a:defRPr>
              </a:lvl7pPr>
              <a:lvl8pPr marL="3429000" indent="-228600" eaLnBrk="0" fontAlgn="base" hangingPunct="0">
                <a:spcBef>
                  <a:spcPct val="0"/>
                </a:spcBef>
                <a:spcAft>
                  <a:spcPct val="0"/>
                </a:spcAft>
                <a:defRPr kumimoji="1" sz="3600" b="1">
                  <a:solidFill>
                    <a:schemeClr val="tx1"/>
                  </a:solidFill>
                  <a:latin typeface="Arial" charset="0"/>
                  <a:ea typeface="隶书" pitchFamily="49" charset="-122"/>
                </a:defRPr>
              </a:lvl8pPr>
              <a:lvl9pPr marL="3886200" indent="-228600" eaLnBrk="0" fontAlgn="base" hangingPunct="0">
                <a:spcBef>
                  <a:spcPct val="0"/>
                </a:spcBef>
                <a:spcAft>
                  <a:spcPct val="0"/>
                </a:spcAft>
                <a:defRPr kumimoji="1" sz="3600" b="1">
                  <a:solidFill>
                    <a:schemeClr val="tx1"/>
                  </a:solidFill>
                  <a:latin typeface="Arial" charset="0"/>
                  <a:ea typeface="隶书" pitchFamily="49" charset="-122"/>
                </a:defRPr>
              </a:lvl9pPr>
            </a:lstStyle>
            <a:p>
              <a:pPr algn="ctr" eaLnBrk="1" hangingPunct="1"/>
              <a:r>
                <a:rPr lang="zh-CN" altLang="en-US" sz="1000" b="0">
                  <a:latin typeface="Times New Roman" pitchFamily="18" charset="0"/>
                  <a:ea typeface="宋体" charset="-122"/>
                  <a:cs typeface="Times New Roman" pitchFamily="18" charset="0"/>
                </a:rPr>
                <a:t>输出</a:t>
              </a:r>
              <a:endParaRPr lang="zh-CN" altLang="en-US" sz="2400" b="0">
                <a:latin typeface="Times New Roman" pitchFamily="18" charset="0"/>
                <a:ea typeface="宋体" charset="-122"/>
                <a:cs typeface="Times New Roman" pitchFamily="18" charset="0"/>
              </a:endParaRPr>
            </a:p>
          </p:txBody>
        </p:sp>
      </p:grpSp>
      <p:sp>
        <p:nvSpPr>
          <p:cNvPr id="62469" name="Rectangle 23"/>
          <p:cNvSpPr>
            <a:spLocks noChangeArrowheads="1"/>
          </p:cNvSpPr>
          <p:nvPr/>
        </p:nvSpPr>
        <p:spPr bwMode="auto">
          <a:xfrm>
            <a:off x="5687481" y="5400211"/>
            <a:ext cx="3142207" cy="112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indent="266700"/>
            <a:r>
              <a:rPr lang="zh-CN" altLang="en-US" sz="1100" b="0" dirty="0"/>
              <a:t/>
            </a:r>
            <a:br>
              <a:rPr lang="zh-CN" altLang="en-US" sz="1100" b="0" dirty="0"/>
            </a:br>
            <a:endParaRPr lang="zh-CN" altLang="en-US" sz="2400" b="0" dirty="0">
              <a:latin typeface="Times New Roman" pitchFamily="18" charset="0"/>
              <a:ea typeface="宋体" charset="-122"/>
            </a:endParaRPr>
          </a:p>
          <a:p>
            <a:pPr indent="266700" eaLnBrk="0" hangingPunct="0"/>
            <a:r>
              <a:rPr lang="zh-CN" altLang="en-US" sz="1600" dirty="0" smtClean="0">
                <a:latin typeface="Times New Roman" pitchFamily="18" charset="0"/>
                <a:ea typeface="楷体_GB2312" pitchFamily="49" charset="-122"/>
                <a:cs typeface="Times New Roman" pitchFamily="18" charset="0"/>
              </a:rPr>
              <a:t>编码器</a:t>
            </a:r>
            <a:r>
              <a:rPr lang="zh-CN" altLang="en-US" sz="1600" dirty="0">
                <a:latin typeface="Times New Roman" pitchFamily="18" charset="0"/>
                <a:ea typeface="楷体_GB2312" pitchFamily="49" charset="-122"/>
                <a:cs typeface="Times New Roman" pitchFamily="18" charset="0"/>
              </a:rPr>
              <a:t>中变换编码及量化过程</a:t>
            </a:r>
            <a:endParaRPr lang="zh-CN" altLang="en-US" sz="1600" dirty="0">
              <a:ea typeface="楷体_GB2312" pitchFamily="49" charset="-122"/>
            </a:endParaRPr>
          </a:p>
          <a:p>
            <a:pPr indent="266700" eaLnBrk="0" hangingPunct="0"/>
            <a:endParaRPr lang="zh-CN" altLang="en-US" sz="1600" b="0" dirty="0">
              <a:latin typeface="Times New Roman" pitchFamily="18" charset="0"/>
              <a:ea typeface="楷体_GB2312" pitchFamily="49" charset="-122"/>
            </a:endParaRPr>
          </a:p>
        </p:txBody>
      </p:sp>
      <p:sp>
        <p:nvSpPr>
          <p:cNvPr id="24" name="标题 1"/>
          <p:cNvSpPr txBox="1">
            <a:spLocks/>
          </p:cNvSpPr>
          <p:nvPr/>
        </p:nvSpPr>
        <p:spPr bwMode="auto">
          <a:xfrm>
            <a:off x="288032" y="188640"/>
            <a:ext cx="4644008" cy="66632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宋体" charset="0"/>
              </a:defRPr>
            </a:lvl1pPr>
            <a:lvl2pPr algn="ctr" rtl="0" eaLnBrk="0" fontAlgn="base" hangingPunct="0">
              <a:spcBef>
                <a:spcPct val="0"/>
              </a:spcBef>
              <a:spcAft>
                <a:spcPct val="0"/>
              </a:spcAft>
              <a:defRPr kumimoji="1" sz="4400">
                <a:solidFill>
                  <a:schemeClr val="tx2"/>
                </a:solidFill>
                <a:latin typeface="Arial" charset="0"/>
                <a:ea typeface="宋体" charset="-122"/>
                <a:cs typeface="宋体" charset="0"/>
              </a:defRPr>
            </a:lvl2pPr>
            <a:lvl3pPr algn="ctr" rtl="0" eaLnBrk="0" fontAlgn="base" hangingPunct="0">
              <a:spcBef>
                <a:spcPct val="0"/>
              </a:spcBef>
              <a:spcAft>
                <a:spcPct val="0"/>
              </a:spcAft>
              <a:defRPr kumimoji="1" sz="4400">
                <a:solidFill>
                  <a:schemeClr val="tx2"/>
                </a:solidFill>
                <a:latin typeface="Arial" charset="0"/>
                <a:ea typeface="宋体" charset="-122"/>
                <a:cs typeface="宋体" charset="0"/>
              </a:defRPr>
            </a:lvl3pPr>
            <a:lvl4pPr algn="ctr" rtl="0" eaLnBrk="0" fontAlgn="base" hangingPunct="0">
              <a:spcBef>
                <a:spcPct val="0"/>
              </a:spcBef>
              <a:spcAft>
                <a:spcPct val="0"/>
              </a:spcAft>
              <a:defRPr kumimoji="1" sz="4400">
                <a:solidFill>
                  <a:schemeClr val="tx2"/>
                </a:solidFill>
                <a:latin typeface="Arial" charset="0"/>
                <a:ea typeface="宋体" charset="-122"/>
                <a:cs typeface="宋体" charset="0"/>
              </a:defRPr>
            </a:lvl4pPr>
            <a:lvl5pPr algn="ctr" rtl="0" eaLnBrk="0" fontAlgn="base" hangingPunct="0">
              <a:spcBef>
                <a:spcPct val="0"/>
              </a:spcBef>
              <a:spcAft>
                <a:spcPct val="0"/>
              </a:spcAft>
              <a:defRPr kumimoji="1" sz="4400">
                <a:solidFill>
                  <a:schemeClr val="tx2"/>
                </a:solidFill>
                <a:latin typeface="Arial" charset="0"/>
                <a:ea typeface="宋体" charset="-122"/>
                <a:cs typeface="宋体" charset="0"/>
              </a:defRPr>
            </a:lvl5pPr>
            <a:lvl6pPr marL="457200" algn="ctr" rtl="0" fontAlgn="base">
              <a:spcBef>
                <a:spcPct val="0"/>
              </a:spcBef>
              <a:spcAft>
                <a:spcPct val="0"/>
              </a:spcAft>
              <a:defRPr sz="4400">
                <a:solidFill>
                  <a:schemeClr val="tx2"/>
                </a:solidFill>
                <a:latin typeface="Arial" charset="0"/>
                <a:ea typeface="宋体" charset="-122"/>
              </a:defRPr>
            </a:lvl6pPr>
            <a:lvl7pPr marL="914400" algn="ctr" rtl="0" fontAlgn="base">
              <a:spcBef>
                <a:spcPct val="0"/>
              </a:spcBef>
              <a:spcAft>
                <a:spcPct val="0"/>
              </a:spcAft>
              <a:defRPr sz="4400">
                <a:solidFill>
                  <a:schemeClr val="tx2"/>
                </a:solidFill>
                <a:latin typeface="Arial" charset="0"/>
                <a:ea typeface="宋体" charset="-122"/>
              </a:defRPr>
            </a:lvl7pPr>
            <a:lvl8pPr marL="1371600" algn="ctr" rtl="0" fontAlgn="base">
              <a:spcBef>
                <a:spcPct val="0"/>
              </a:spcBef>
              <a:spcAft>
                <a:spcPct val="0"/>
              </a:spcAft>
              <a:defRPr sz="4400">
                <a:solidFill>
                  <a:schemeClr val="tx2"/>
                </a:solidFill>
                <a:latin typeface="Arial" charset="0"/>
                <a:ea typeface="宋体" charset="-122"/>
              </a:defRPr>
            </a:lvl8pPr>
            <a:lvl9pPr marL="1828800" algn="ctr" rtl="0" fontAlgn="base">
              <a:spcBef>
                <a:spcPct val="0"/>
              </a:spcBef>
              <a:spcAft>
                <a:spcPct val="0"/>
              </a:spcAft>
              <a:defRPr sz="4400">
                <a:solidFill>
                  <a:schemeClr val="tx2"/>
                </a:solidFill>
                <a:latin typeface="Arial" charset="0"/>
                <a:ea typeface="宋体" charset="-122"/>
              </a:defRPr>
            </a:lvl9pPr>
          </a:lstStyle>
          <a:p>
            <a:pPr algn="l"/>
            <a:r>
              <a:rPr lang="en-US" altLang="zh-CN" sz="3600" b="1" kern="1200" smtClean="0">
                <a:solidFill>
                  <a:srgbClr val="0184B7"/>
                </a:solidFill>
                <a:latin typeface="Arial" pitchFamily="34" charset="0"/>
                <a:ea typeface="宋体" pitchFamily="2" charset="-122"/>
              </a:rPr>
              <a:t>H.264</a:t>
            </a:r>
            <a:r>
              <a:rPr lang="zh-CN" altLang="en-US" sz="3600" b="1" kern="1200" smtClean="0">
                <a:solidFill>
                  <a:srgbClr val="0184B7"/>
                </a:solidFill>
                <a:latin typeface="Arial" pitchFamily="34" charset="0"/>
                <a:ea typeface="宋体" pitchFamily="2" charset="-122"/>
              </a:rPr>
              <a:t>的技术特点</a:t>
            </a:r>
            <a:endParaRPr lang="zh-CN" altLang="en-US" sz="3600" b="1" kern="1200" dirty="0">
              <a:solidFill>
                <a:srgbClr val="0184B7"/>
              </a:solidFill>
              <a:latin typeface="Arial" pitchFamily="34" charset="0"/>
              <a:ea typeface="宋体" pitchFamily="2" charset="-122"/>
              <a:cs typeface="+mn-cs"/>
            </a:endParaRPr>
          </a:p>
        </p:txBody>
      </p:sp>
    </p:spTree>
    <p:extLst>
      <p:ext uri="{BB962C8B-B14F-4D97-AF65-F5344CB8AC3E}">
        <p14:creationId xmlns:p14="http://schemas.microsoft.com/office/powerpoint/2010/main" val="9108741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l"/>
            <a:r>
              <a:rPr lang="en-US" altLang="zh-CN" sz="3600" b="1" kern="1200" dirty="0" smtClean="0">
                <a:solidFill>
                  <a:srgbClr val="0184B7"/>
                </a:solidFill>
                <a:latin typeface="Arial" pitchFamily="34" charset="0"/>
                <a:ea typeface="宋体" pitchFamily="2" charset="-122"/>
              </a:rPr>
              <a:t>H.264</a:t>
            </a:r>
            <a:r>
              <a:rPr lang="zh-CN" altLang="en-US" sz="3600" b="1" kern="1200" dirty="0" smtClean="0">
                <a:solidFill>
                  <a:srgbClr val="0184B7"/>
                </a:solidFill>
                <a:latin typeface="Arial" pitchFamily="34" charset="0"/>
                <a:ea typeface="宋体" pitchFamily="2" charset="-122"/>
              </a:rPr>
              <a:t>编码器</a:t>
            </a:r>
            <a:endParaRPr lang="en-US" altLang="zh-CN" sz="3600" b="1" kern="1200" dirty="0">
              <a:solidFill>
                <a:srgbClr val="0184B7"/>
              </a:solidFill>
              <a:latin typeface="Arial" pitchFamily="34" charset="0"/>
              <a:ea typeface="宋体" pitchFamily="2" charset="-122"/>
            </a:endParaRPr>
          </a:p>
        </p:txBody>
      </p:sp>
      <p:sp>
        <p:nvSpPr>
          <p:cNvPr id="7171" name="Rectangle 3"/>
          <p:cNvSpPr>
            <a:spLocks noChangeArrowheads="1"/>
          </p:cNvSpPr>
          <p:nvPr/>
        </p:nvSpPr>
        <p:spPr bwMode="auto">
          <a:xfrm>
            <a:off x="533400" y="914400"/>
            <a:ext cx="8001000" cy="551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85800" indent="-685800">
              <a:lnSpc>
                <a:spcPct val="80000"/>
              </a:lnSpc>
              <a:spcBef>
                <a:spcPct val="20000"/>
              </a:spcBef>
            </a:pPr>
            <a:endParaRPr lang="zh-CN" altLang="en-US" sz="3200">
              <a:latin typeface="隶书" pitchFamily="49" charset="-122"/>
            </a:endParaRPr>
          </a:p>
        </p:txBody>
      </p:sp>
      <p:sp>
        <p:nvSpPr>
          <p:cNvPr id="7172" name="Rectangle 5"/>
          <p:cNvSpPr>
            <a:spLocks noChangeArrowheads="1"/>
          </p:cNvSpPr>
          <p:nvPr/>
        </p:nvSpPr>
        <p:spPr bwMode="auto">
          <a:xfrm>
            <a:off x="0" y="2333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7173" name="Object 4"/>
          <p:cNvGraphicFramePr>
            <a:graphicFrameLocks noChangeAspect="1"/>
          </p:cNvGraphicFramePr>
          <p:nvPr>
            <p:extLst>
              <p:ext uri="{D42A27DB-BD31-4B8C-83A1-F6EECF244321}">
                <p14:modId xmlns:p14="http://schemas.microsoft.com/office/powerpoint/2010/main" val="3839798025"/>
              </p:ext>
            </p:extLst>
          </p:nvPr>
        </p:nvGraphicFramePr>
        <p:xfrm>
          <a:off x="742950" y="1844824"/>
          <a:ext cx="7658100" cy="2987675"/>
        </p:xfrm>
        <a:graphic>
          <a:graphicData uri="http://schemas.openxmlformats.org/presentationml/2006/ole">
            <mc:AlternateContent xmlns:mc="http://schemas.openxmlformats.org/markup-compatibility/2006">
              <mc:Choice xmlns:v="urn:schemas-microsoft-com:vml" Requires="v">
                <p:oleObj spid="_x0000_s7390" name="Visio" r:id="rId4" imgW="5697322" imgH="1960474" progId="Visio.Drawing.11">
                  <p:embed/>
                </p:oleObj>
              </mc:Choice>
              <mc:Fallback>
                <p:oleObj name="Visio" r:id="rId4" imgW="5697322" imgH="1960474"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r="11784" b="98"/>
                      <a:stretch>
                        <a:fillRect/>
                      </a:stretch>
                    </p:blipFill>
                    <p:spPr bwMode="auto">
                      <a:xfrm>
                        <a:off x="742950" y="1844824"/>
                        <a:ext cx="7658100" cy="298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174" name="Rectangle 6"/>
          <p:cNvSpPr>
            <a:spLocks noChangeArrowheads="1"/>
          </p:cNvSpPr>
          <p:nvPr/>
        </p:nvSpPr>
        <p:spPr bwMode="auto">
          <a:xfrm>
            <a:off x="4024313" y="5661025"/>
            <a:ext cx="24907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zh-CN" sz="1600" b="0" dirty="0" smtClean="0">
                <a:latin typeface="Times New Roman" pitchFamily="18" charset="0"/>
                <a:ea typeface="宋体" charset="-122"/>
                <a:cs typeface="Times New Roman" pitchFamily="18" charset="0"/>
              </a:rPr>
              <a:t>H.264</a:t>
            </a:r>
            <a:r>
              <a:rPr lang="zh-CN" altLang="en-US" sz="1600" b="0" dirty="0">
                <a:latin typeface="Times New Roman" pitchFamily="18" charset="0"/>
                <a:ea typeface="宋体" charset="-122"/>
                <a:cs typeface="Times New Roman" pitchFamily="18" charset="0"/>
              </a:rPr>
              <a:t>编码器</a:t>
            </a:r>
          </a:p>
        </p:txBody>
      </p:sp>
    </p:spTree>
    <p:extLst>
      <p:ext uri="{BB962C8B-B14F-4D97-AF65-F5344CB8AC3E}">
        <p14:creationId xmlns:p14="http://schemas.microsoft.com/office/powerpoint/2010/main" val="328617681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ChangeArrowheads="1"/>
          </p:cNvSpPr>
          <p:nvPr/>
        </p:nvSpPr>
        <p:spPr bwMode="auto">
          <a:xfrm>
            <a:off x="533400" y="914400"/>
            <a:ext cx="8001000" cy="551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85800" indent="-685800">
              <a:lnSpc>
                <a:spcPct val="80000"/>
              </a:lnSpc>
              <a:spcBef>
                <a:spcPct val="20000"/>
              </a:spcBef>
            </a:pPr>
            <a:endParaRPr lang="zh-CN" altLang="en-US" sz="3200">
              <a:latin typeface="隶书" pitchFamily="49" charset="-122"/>
            </a:endParaRPr>
          </a:p>
        </p:txBody>
      </p:sp>
      <p:sp>
        <p:nvSpPr>
          <p:cNvPr id="8196" name="Rectangle 4"/>
          <p:cNvSpPr>
            <a:spLocks noChangeArrowheads="1"/>
          </p:cNvSpPr>
          <p:nvPr/>
        </p:nvSpPr>
        <p:spPr bwMode="auto">
          <a:xfrm>
            <a:off x="0" y="2333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
        <p:nvSpPr>
          <p:cNvPr id="8197" name="Rectangle 6"/>
          <p:cNvSpPr>
            <a:spLocks noChangeArrowheads="1"/>
          </p:cNvSpPr>
          <p:nvPr/>
        </p:nvSpPr>
        <p:spPr bwMode="auto">
          <a:xfrm>
            <a:off x="3503613" y="5324475"/>
            <a:ext cx="24907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zh-CN" altLang="en-US" sz="1600" b="0" dirty="0" smtClean="0">
                <a:latin typeface="Times New Roman" pitchFamily="18" charset="0"/>
                <a:ea typeface="宋体" charset="-122"/>
                <a:cs typeface="Times New Roman" pitchFamily="18" charset="0"/>
              </a:rPr>
              <a:t>图</a:t>
            </a:r>
            <a:r>
              <a:rPr lang="en-US" altLang="zh-CN" sz="1600" b="0" dirty="0" smtClean="0">
                <a:latin typeface="Times New Roman" pitchFamily="18" charset="0"/>
                <a:ea typeface="宋体" charset="-122"/>
                <a:cs typeface="Times New Roman" pitchFamily="18" charset="0"/>
              </a:rPr>
              <a:t>  </a:t>
            </a:r>
            <a:r>
              <a:rPr lang="en-US" altLang="zh-CN" sz="1600" b="0" dirty="0">
                <a:latin typeface="Times New Roman" pitchFamily="18" charset="0"/>
                <a:ea typeface="宋体" charset="-122"/>
                <a:cs typeface="Times New Roman" pitchFamily="18" charset="0"/>
              </a:rPr>
              <a:t>H.264</a:t>
            </a:r>
            <a:r>
              <a:rPr lang="zh-CN" altLang="en-US" sz="1600" b="0" dirty="0">
                <a:latin typeface="Times New Roman" pitchFamily="18" charset="0"/>
                <a:ea typeface="宋体" charset="-122"/>
                <a:cs typeface="Times New Roman" pitchFamily="18" charset="0"/>
              </a:rPr>
              <a:t>解码器</a:t>
            </a:r>
          </a:p>
        </p:txBody>
      </p:sp>
      <p:sp>
        <p:nvSpPr>
          <p:cNvPr id="8198" name="Rectangle 8"/>
          <p:cNvSpPr>
            <a:spLocks noChangeArrowheads="1"/>
          </p:cNvSpPr>
          <p:nvPr/>
        </p:nvSpPr>
        <p:spPr bwMode="auto">
          <a:xfrm>
            <a:off x="0" y="2724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8199" name="Object 7"/>
          <p:cNvGraphicFramePr>
            <a:graphicFrameLocks noChangeAspect="1"/>
          </p:cNvGraphicFramePr>
          <p:nvPr/>
        </p:nvGraphicFramePr>
        <p:xfrm>
          <a:off x="711200" y="2089150"/>
          <a:ext cx="8089900" cy="2622550"/>
        </p:xfrm>
        <a:graphic>
          <a:graphicData uri="http://schemas.openxmlformats.org/presentationml/2006/ole">
            <mc:AlternateContent xmlns:mc="http://schemas.openxmlformats.org/markup-compatibility/2006">
              <mc:Choice xmlns:v="urn:schemas-microsoft-com:vml" Requires="v">
                <p:oleObj spid="_x0000_s8412" name="Visio" r:id="rId4" imgW="5633618" imgH="1408971" progId="Visio.Drawing.11">
                  <p:embed/>
                </p:oleObj>
              </mc:Choice>
              <mc:Fallback>
                <p:oleObj name="Visio" r:id="rId4" imgW="5633618" imgH="1408971"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r="11923"/>
                      <a:stretch>
                        <a:fillRect/>
                      </a:stretch>
                    </p:blipFill>
                    <p:spPr bwMode="auto">
                      <a:xfrm>
                        <a:off x="711200" y="2089150"/>
                        <a:ext cx="8089900" cy="262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Rectangle 2"/>
          <p:cNvSpPr>
            <a:spLocks noGrp="1" noChangeArrowheads="1"/>
          </p:cNvSpPr>
          <p:nvPr>
            <p:ph type="title"/>
          </p:nvPr>
        </p:nvSpPr>
        <p:spPr>
          <a:xfrm>
            <a:off x="457200" y="274638"/>
            <a:ext cx="8229600" cy="1143000"/>
          </a:xfrm>
        </p:spPr>
        <p:txBody>
          <a:bodyPr/>
          <a:lstStyle/>
          <a:p>
            <a:pPr algn="l"/>
            <a:r>
              <a:rPr lang="en-US" altLang="zh-CN" sz="3600" b="1" kern="1200" dirty="0" smtClean="0">
                <a:solidFill>
                  <a:srgbClr val="0184B7"/>
                </a:solidFill>
                <a:latin typeface="Arial" pitchFamily="34" charset="0"/>
                <a:ea typeface="宋体" pitchFamily="2" charset="-122"/>
              </a:rPr>
              <a:t>H.264</a:t>
            </a:r>
            <a:r>
              <a:rPr lang="zh-CN" altLang="en-US" sz="3600" b="1" kern="1200" dirty="0" smtClean="0">
                <a:solidFill>
                  <a:srgbClr val="0184B7"/>
                </a:solidFill>
                <a:latin typeface="Arial" pitchFamily="34" charset="0"/>
                <a:ea typeface="宋体" pitchFamily="2" charset="-122"/>
              </a:rPr>
              <a:t>解码器</a:t>
            </a:r>
            <a:endParaRPr lang="en-US" altLang="zh-CN" sz="3600" b="1" kern="1200" dirty="0">
              <a:solidFill>
                <a:srgbClr val="0184B7"/>
              </a:solidFill>
              <a:latin typeface="Arial" pitchFamily="34" charset="0"/>
              <a:ea typeface="宋体" pitchFamily="2" charset="-122"/>
            </a:endParaRPr>
          </a:p>
        </p:txBody>
      </p:sp>
    </p:spTree>
    <p:extLst>
      <p:ext uri="{BB962C8B-B14F-4D97-AF65-F5344CB8AC3E}">
        <p14:creationId xmlns:p14="http://schemas.microsoft.com/office/powerpoint/2010/main" val="341572549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ChangeArrowheads="1"/>
          </p:cNvSpPr>
          <p:nvPr/>
        </p:nvSpPr>
        <p:spPr bwMode="auto">
          <a:xfrm>
            <a:off x="533400" y="914400"/>
            <a:ext cx="8001000" cy="551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85800" indent="-685800">
              <a:lnSpc>
                <a:spcPct val="80000"/>
              </a:lnSpc>
              <a:spcBef>
                <a:spcPct val="20000"/>
              </a:spcBef>
            </a:pPr>
            <a:endParaRPr lang="zh-CN" altLang="en-US" sz="3200">
              <a:latin typeface="隶书" pitchFamily="49" charset="-122"/>
            </a:endParaRPr>
          </a:p>
        </p:txBody>
      </p:sp>
      <p:sp>
        <p:nvSpPr>
          <p:cNvPr id="8196" name="Rectangle 4"/>
          <p:cNvSpPr>
            <a:spLocks noChangeArrowheads="1"/>
          </p:cNvSpPr>
          <p:nvPr/>
        </p:nvSpPr>
        <p:spPr bwMode="auto">
          <a:xfrm>
            <a:off x="0" y="2333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
        <p:nvSpPr>
          <p:cNvPr id="8198" name="Rectangle 8"/>
          <p:cNvSpPr>
            <a:spLocks noChangeArrowheads="1"/>
          </p:cNvSpPr>
          <p:nvPr/>
        </p:nvSpPr>
        <p:spPr bwMode="auto">
          <a:xfrm>
            <a:off x="26714" y="1695291"/>
            <a:ext cx="9190421" cy="3708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indent="450850">
              <a:lnSpc>
                <a:spcPct val="150000"/>
              </a:lnSpc>
              <a:spcAft>
                <a:spcPts val="1200"/>
              </a:spcAft>
            </a:pPr>
            <a:r>
              <a:rPr lang="zh-CN" altLang="en-US" dirty="0">
                <a:latin typeface="微软雅黑" panose="020B0503020204020204" pitchFamily="34" charset="-122"/>
                <a:ea typeface="微软雅黑" panose="020B0503020204020204" pitchFamily="34" charset="-122"/>
              </a:rPr>
              <a:t>宏块个数的爆发式增加</a:t>
            </a:r>
            <a:endParaRPr lang="en-US" altLang="zh-CN" dirty="0">
              <a:latin typeface="微软雅黑" panose="020B0503020204020204" pitchFamily="34" charset="-122"/>
              <a:ea typeface="微软雅黑" panose="020B0503020204020204" pitchFamily="34" charset="-122"/>
            </a:endParaRPr>
          </a:p>
          <a:p>
            <a:endParaRPr lang="en-US" altLang="zh-CN" b="0" dirty="0" smtClean="0">
              <a:latin typeface="微软雅黑" panose="020B0503020204020204" pitchFamily="34" charset="-122"/>
              <a:ea typeface="微软雅黑" panose="020B0503020204020204" pitchFamily="34" charset="-122"/>
            </a:endParaRPr>
          </a:p>
          <a:p>
            <a:r>
              <a:rPr lang="zh-CN" altLang="en-US" b="0" dirty="0" smtClean="0">
                <a:latin typeface="微软雅黑" panose="020B0503020204020204" pitchFamily="34" charset="-122"/>
                <a:ea typeface="微软雅黑" panose="020B0503020204020204" pitchFamily="34" charset="-122"/>
              </a:rPr>
              <a:t>标</a:t>
            </a:r>
            <a:r>
              <a:rPr lang="zh-CN" altLang="en-US" b="0" dirty="0">
                <a:latin typeface="微软雅黑" panose="020B0503020204020204" pitchFamily="34" charset="-122"/>
                <a:ea typeface="微软雅黑" panose="020B0503020204020204" pitchFamily="34" charset="-122"/>
              </a:rPr>
              <a:t>清数字视频，比如 </a:t>
            </a:r>
            <a:r>
              <a:rPr lang="en-US" altLang="zh-CN" b="0" dirty="0">
                <a:latin typeface="微软雅黑" panose="020B0503020204020204" pitchFamily="34" charset="-122"/>
                <a:ea typeface="微软雅黑" panose="020B0503020204020204" pitchFamily="34" charset="-122"/>
              </a:rPr>
              <a:t>PAL </a:t>
            </a:r>
            <a:r>
              <a:rPr lang="zh-CN" altLang="en-US" b="0" dirty="0">
                <a:latin typeface="微软雅黑" panose="020B0503020204020204" pitchFamily="34" charset="-122"/>
                <a:ea typeface="微软雅黑" panose="020B0503020204020204" pitchFamily="34" charset="-122"/>
              </a:rPr>
              <a:t>格式的标清为 </a:t>
            </a:r>
            <a:r>
              <a:rPr lang="en-US" altLang="zh-CN" b="0" dirty="0">
                <a:latin typeface="微软雅黑" panose="020B0503020204020204" pitchFamily="34" charset="-122"/>
                <a:ea typeface="微软雅黑" panose="020B0503020204020204" pitchFamily="34" charset="-122"/>
              </a:rPr>
              <a:t>720×57 650 Hz</a:t>
            </a:r>
            <a:r>
              <a:rPr lang="zh-CN" altLang="en-US" b="0" dirty="0" smtClean="0">
                <a:latin typeface="微软雅黑" panose="020B0503020204020204" pitchFamily="34" charset="-122"/>
                <a:ea typeface="微软雅黑" panose="020B0503020204020204" pitchFamily="34" charset="-122"/>
              </a:rPr>
              <a:t>，每</a:t>
            </a:r>
            <a:r>
              <a:rPr lang="zh-CN" altLang="en-US" b="0" dirty="0">
                <a:latin typeface="微软雅黑" panose="020B0503020204020204" pitchFamily="34" charset="-122"/>
                <a:ea typeface="微软雅黑" panose="020B0503020204020204" pitchFamily="34" charset="-122"/>
              </a:rPr>
              <a:t>秒钟的宏块个数为 ：</a:t>
            </a:r>
            <a:r>
              <a:rPr lang="en-US" altLang="zh-CN" b="0" dirty="0" err="1">
                <a:latin typeface="微软雅黑" panose="020B0503020204020204" pitchFamily="34" charset="-122"/>
                <a:ea typeface="微软雅黑" panose="020B0503020204020204" pitchFamily="34" charset="-122"/>
              </a:rPr>
              <a:t>MBs_PAL</a:t>
            </a:r>
            <a:r>
              <a:rPr lang="en-US" altLang="zh-CN" b="0" dirty="0">
                <a:latin typeface="微软雅黑" panose="020B0503020204020204" pitchFamily="34" charset="-122"/>
                <a:ea typeface="微软雅黑" panose="020B0503020204020204" pitchFamily="34" charset="-122"/>
              </a:rPr>
              <a:t>/s=(720×576×25</a:t>
            </a:r>
            <a:r>
              <a:rPr lang="en-US" altLang="zh-CN" b="0" dirty="0" smtClean="0">
                <a:latin typeface="微软雅黑" panose="020B0503020204020204" pitchFamily="34" charset="-122"/>
                <a:ea typeface="微软雅黑" panose="020B0503020204020204" pitchFamily="34" charset="-122"/>
              </a:rPr>
              <a:t>)/256=40500 </a:t>
            </a:r>
            <a:r>
              <a:rPr lang="zh-CN" altLang="en-US" b="0" dirty="0" smtClean="0">
                <a:latin typeface="微软雅黑" panose="020B0503020204020204" pitchFamily="34" charset="-122"/>
                <a:ea typeface="微软雅黑" panose="020B0503020204020204" pitchFamily="34" charset="-122"/>
              </a:rPr>
              <a:t>；</a:t>
            </a:r>
            <a:endParaRPr lang="en-US" altLang="zh-CN" b="0" dirty="0" smtClean="0">
              <a:latin typeface="微软雅黑" panose="020B0503020204020204" pitchFamily="34" charset="-122"/>
              <a:ea typeface="微软雅黑" panose="020B0503020204020204" pitchFamily="34" charset="-122"/>
            </a:endParaRPr>
          </a:p>
          <a:p>
            <a:endParaRPr lang="en-US" altLang="zh-CN" b="0" dirty="0">
              <a:latin typeface="微软雅黑" panose="020B0503020204020204" pitchFamily="34" charset="-122"/>
              <a:ea typeface="微软雅黑" panose="020B0503020204020204" pitchFamily="34" charset="-122"/>
            </a:endParaRPr>
          </a:p>
          <a:p>
            <a:r>
              <a:rPr lang="zh-CN" altLang="en-US" b="0" dirty="0" smtClean="0">
                <a:latin typeface="微软雅黑" panose="020B0503020204020204" pitchFamily="34" charset="-122"/>
                <a:ea typeface="微软雅黑" panose="020B0503020204020204" pitchFamily="34" charset="-122"/>
              </a:rPr>
              <a:t>一</a:t>
            </a:r>
            <a:r>
              <a:rPr lang="zh-CN" altLang="en-US" b="0" dirty="0">
                <a:latin typeface="微软雅黑" panose="020B0503020204020204" pitchFamily="34" charset="-122"/>
                <a:ea typeface="微软雅黑" panose="020B0503020204020204" pitchFamily="34" charset="-122"/>
              </a:rPr>
              <a:t>个 </a:t>
            </a:r>
            <a:r>
              <a:rPr lang="en-US" altLang="zh-CN" b="0" dirty="0">
                <a:latin typeface="微软雅黑" panose="020B0503020204020204" pitchFamily="34" charset="-122"/>
                <a:ea typeface="微软雅黑" panose="020B0503020204020204" pitchFamily="34" charset="-122"/>
              </a:rPr>
              <a:t>720P 60 f p s </a:t>
            </a:r>
            <a:r>
              <a:rPr lang="zh-CN" altLang="en-US" b="0" dirty="0">
                <a:latin typeface="微软雅黑" panose="020B0503020204020204" pitchFamily="34" charset="-122"/>
                <a:ea typeface="微软雅黑" panose="020B0503020204020204" pitchFamily="34" charset="-122"/>
              </a:rPr>
              <a:t>的数字视频，其每秒钟的宏块个数为 </a:t>
            </a:r>
            <a:endParaRPr lang="en-US" altLang="zh-CN" b="0" dirty="0" smtClean="0">
              <a:latin typeface="微软雅黑" panose="020B0503020204020204" pitchFamily="34" charset="-122"/>
              <a:ea typeface="微软雅黑" panose="020B0503020204020204" pitchFamily="34" charset="-122"/>
            </a:endParaRPr>
          </a:p>
          <a:p>
            <a:r>
              <a:rPr lang="en-US" altLang="zh-CN" b="0" dirty="0" smtClean="0">
                <a:latin typeface="微软雅黑" panose="020B0503020204020204" pitchFamily="34" charset="-122"/>
                <a:ea typeface="微软雅黑" panose="020B0503020204020204" pitchFamily="34" charset="-122"/>
              </a:rPr>
              <a:t>MBs_720P60/s</a:t>
            </a:r>
            <a:r>
              <a:rPr lang="en-US" altLang="zh-CN" b="0" dirty="0">
                <a:latin typeface="微软雅黑" panose="020B0503020204020204" pitchFamily="34" charset="-122"/>
                <a:ea typeface="微软雅黑" panose="020B0503020204020204" pitchFamily="34" charset="-122"/>
              </a:rPr>
              <a:t>=(1280×720×60)/256=216000</a:t>
            </a:r>
            <a:r>
              <a:rPr lang="zh-CN" altLang="en-US" b="0" dirty="0">
                <a:latin typeface="微软雅黑" panose="020B0503020204020204" pitchFamily="34" charset="-122"/>
                <a:ea typeface="微软雅黑" panose="020B0503020204020204" pitchFamily="34" charset="-122"/>
              </a:rPr>
              <a:t>，是 </a:t>
            </a:r>
            <a:r>
              <a:rPr lang="en-US" altLang="zh-CN" b="0" dirty="0">
                <a:latin typeface="微软雅黑" panose="020B0503020204020204" pitchFamily="34" charset="-122"/>
                <a:ea typeface="微软雅黑" panose="020B0503020204020204" pitchFamily="34" charset="-122"/>
              </a:rPr>
              <a:t>PAL </a:t>
            </a:r>
            <a:r>
              <a:rPr lang="zh-CN" altLang="en-US" b="0" dirty="0">
                <a:latin typeface="微软雅黑" panose="020B0503020204020204" pitchFamily="34" charset="-122"/>
                <a:ea typeface="微软雅黑" panose="020B0503020204020204" pitchFamily="34" charset="-122"/>
              </a:rPr>
              <a:t>数字视频的</a:t>
            </a:r>
            <a:r>
              <a:rPr lang="en-US" altLang="zh-CN" b="0" dirty="0">
                <a:latin typeface="微软雅黑" panose="020B0503020204020204" pitchFamily="34" charset="-122"/>
                <a:ea typeface="微软雅黑" panose="020B0503020204020204" pitchFamily="34" charset="-122"/>
              </a:rPr>
              <a:t>5.3 </a:t>
            </a:r>
            <a:r>
              <a:rPr lang="zh-CN" altLang="en-US" b="0" dirty="0">
                <a:latin typeface="微软雅黑" panose="020B0503020204020204" pitchFamily="34" charset="-122"/>
                <a:ea typeface="微软雅黑" panose="020B0503020204020204" pitchFamily="34" charset="-122"/>
              </a:rPr>
              <a:t>倍 </a:t>
            </a:r>
            <a:r>
              <a:rPr lang="zh-CN" altLang="en-US" b="0" dirty="0" smtClean="0">
                <a:latin typeface="微软雅黑" panose="020B0503020204020204" pitchFamily="34" charset="-122"/>
                <a:ea typeface="微软雅黑" panose="020B0503020204020204" pitchFamily="34" charset="-122"/>
              </a:rPr>
              <a:t>；</a:t>
            </a:r>
            <a:endParaRPr lang="en-US" altLang="zh-CN" b="0" dirty="0" smtClean="0">
              <a:latin typeface="微软雅黑" panose="020B0503020204020204" pitchFamily="34" charset="-122"/>
              <a:ea typeface="微软雅黑" panose="020B0503020204020204" pitchFamily="34" charset="-122"/>
            </a:endParaRPr>
          </a:p>
          <a:p>
            <a:endParaRPr lang="en-US" altLang="zh-CN" b="0" dirty="0">
              <a:latin typeface="微软雅黑" panose="020B0503020204020204" pitchFamily="34" charset="-122"/>
              <a:ea typeface="微软雅黑" panose="020B0503020204020204" pitchFamily="34" charset="-122"/>
            </a:endParaRPr>
          </a:p>
          <a:p>
            <a:r>
              <a:rPr lang="zh-CN" altLang="en-US" b="0" dirty="0" smtClean="0">
                <a:latin typeface="微软雅黑" panose="020B0503020204020204" pitchFamily="34" charset="-122"/>
                <a:ea typeface="微软雅黑" panose="020B0503020204020204" pitchFamily="34" charset="-122"/>
              </a:rPr>
              <a:t>一</a:t>
            </a:r>
            <a:r>
              <a:rPr lang="zh-CN" altLang="en-US" b="0" dirty="0">
                <a:latin typeface="微软雅黑" panose="020B0503020204020204" pitchFamily="34" charset="-122"/>
                <a:ea typeface="微软雅黑" panose="020B0503020204020204" pitchFamily="34" charset="-122"/>
              </a:rPr>
              <a:t>个 </a:t>
            </a:r>
            <a:r>
              <a:rPr lang="en-US" altLang="zh-CN" b="0" dirty="0">
                <a:latin typeface="微软雅黑" panose="020B0503020204020204" pitchFamily="34" charset="-122"/>
                <a:ea typeface="微软雅黑" panose="020B0503020204020204" pitchFamily="34" charset="-122"/>
              </a:rPr>
              <a:t>1080P 60 fps </a:t>
            </a:r>
            <a:r>
              <a:rPr lang="zh-CN" altLang="en-US" b="0" dirty="0">
                <a:latin typeface="微软雅黑" panose="020B0503020204020204" pitchFamily="34" charset="-122"/>
                <a:ea typeface="微软雅黑" panose="020B0503020204020204" pitchFamily="34" charset="-122"/>
              </a:rPr>
              <a:t>的数字视频</a:t>
            </a:r>
            <a:r>
              <a:rPr lang="zh-CN" altLang="en-US" b="0" dirty="0" smtClean="0">
                <a:latin typeface="微软雅黑" panose="020B0503020204020204" pitchFamily="34" charset="-122"/>
                <a:ea typeface="微软雅黑" panose="020B0503020204020204" pitchFamily="34" charset="-122"/>
              </a:rPr>
              <a:t>，</a:t>
            </a:r>
            <a:endParaRPr lang="en-US" altLang="zh-CN" b="0" dirty="0" smtClean="0">
              <a:latin typeface="微软雅黑" panose="020B0503020204020204" pitchFamily="34" charset="-122"/>
              <a:ea typeface="微软雅黑" panose="020B0503020204020204" pitchFamily="34" charset="-122"/>
            </a:endParaRPr>
          </a:p>
          <a:p>
            <a:r>
              <a:rPr lang="zh-CN" altLang="en-US" b="0" dirty="0" smtClean="0">
                <a:latin typeface="微软雅黑" panose="020B0503020204020204" pitchFamily="34" charset="-122"/>
                <a:ea typeface="微软雅黑" panose="020B0503020204020204" pitchFamily="34" charset="-122"/>
              </a:rPr>
              <a:t>其</a:t>
            </a:r>
            <a:r>
              <a:rPr lang="zh-CN" altLang="en-US" b="0" dirty="0">
                <a:latin typeface="微软雅黑" panose="020B0503020204020204" pitchFamily="34" charset="-122"/>
                <a:ea typeface="微软雅黑" panose="020B0503020204020204" pitchFamily="34" charset="-122"/>
              </a:rPr>
              <a:t>每秒钟的宏块个数为 </a:t>
            </a:r>
            <a:r>
              <a:rPr lang="en-US" altLang="zh-CN" b="0" dirty="0" smtClean="0">
                <a:latin typeface="微软雅黑" panose="020B0503020204020204" pitchFamily="34" charset="-122"/>
                <a:ea typeface="微软雅黑" panose="020B0503020204020204" pitchFamily="34" charset="-122"/>
              </a:rPr>
              <a:t>MBs_1080P60/s</a:t>
            </a:r>
            <a:r>
              <a:rPr lang="en-US" altLang="zh-CN" b="0" dirty="0">
                <a:latin typeface="微软雅黑" panose="020B0503020204020204" pitchFamily="34" charset="-122"/>
                <a:ea typeface="微软雅黑" panose="020B0503020204020204" pitchFamily="34" charset="-122"/>
              </a:rPr>
              <a:t>=(1920×1088×60)/256=489600</a:t>
            </a:r>
            <a:r>
              <a:rPr lang="zh-CN" altLang="en-US" b="0" dirty="0">
                <a:latin typeface="微软雅黑" panose="020B0503020204020204" pitchFamily="34" charset="-122"/>
                <a:ea typeface="微软雅黑" panose="020B0503020204020204" pitchFamily="34" charset="-122"/>
              </a:rPr>
              <a:t>，是 </a:t>
            </a:r>
            <a:r>
              <a:rPr lang="en-US" altLang="zh-CN" b="0" dirty="0">
                <a:latin typeface="微软雅黑" panose="020B0503020204020204" pitchFamily="34" charset="-122"/>
                <a:ea typeface="微软雅黑" panose="020B0503020204020204" pitchFamily="34" charset="-122"/>
              </a:rPr>
              <a:t>PAL </a:t>
            </a:r>
            <a:r>
              <a:rPr lang="zh-CN" altLang="en-US" b="0" dirty="0">
                <a:latin typeface="微软雅黑" panose="020B0503020204020204" pitchFamily="34" charset="-122"/>
                <a:ea typeface="微软雅黑" panose="020B0503020204020204" pitchFamily="34" charset="-122"/>
              </a:rPr>
              <a:t>数字视频 </a:t>
            </a:r>
            <a:r>
              <a:rPr lang="en-US" altLang="zh-CN" b="0" dirty="0">
                <a:latin typeface="微软雅黑" panose="020B0503020204020204" pitchFamily="34" charset="-122"/>
                <a:ea typeface="微软雅黑" panose="020B0503020204020204" pitchFamily="34" charset="-122"/>
              </a:rPr>
              <a:t>12.1 </a:t>
            </a:r>
            <a:r>
              <a:rPr lang="zh-CN" altLang="en-US" b="0" dirty="0">
                <a:latin typeface="微软雅黑" panose="020B0503020204020204" pitchFamily="34" charset="-122"/>
                <a:ea typeface="微软雅黑" panose="020B0503020204020204" pitchFamily="34" charset="-122"/>
              </a:rPr>
              <a:t>倍。</a:t>
            </a:r>
            <a:r>
              <a:rPr lang="zh-CN" altLang="en-US" dirty="0"/>
              <a:t/>
            </a:r>
            <a:br>
              <a:rPr lang="zh-CN" altLang="en-US" dirty="0"/>
            </a:br>
            <a:endParaRPr lang="zh-CN" altLang="en-US" dirty="0"/>
          </a:p>
        </p:txBody>
      </p:sp>
      <p:sp>
        <p:nvSpPr>
          <p:cNvPr id="11" name="Rectangle 2"/>
          <p:cNvSpPr>
            <a:spLocks noGrp="1" noChangeArrowheads="1"/>
          </p:cNvSpPr>
          <p:nvPr>
            <p:ph type="title"/>
          </p:nvPr>
        </p:nvSpPr>
        <p:spPr>
          <a:xfrm>
            <a:off x="457200" y="274638"/>
            <a:ext cx="8229600" cy="1143000"/>
          </a:xfrm>
        </p:spPr>
        <p:txBody>
          <a:bodyPr/>
          <a:lstStyle/>
          <a:p>
            <a:pPr algn="l"/>
            <a:r>
              <a:rPr lang="en-US" altLang="zh-CN" sz="3600" b="1" kern="1200" dirty="0" smtClean="0">
                <a:solidFill>
                  <a:srgbClr val="0184B7"/>
                </a:solidFill>
                <a:latin typeface="Arial" pitchFamily="34" charset="0"/>
                <a:ea typeface="宋体" pitchFamily="2" charset="-122"/>
              </a:rPr>
              <a:t>H.264</a:t>
            </a:r>
            <a:r>
              <a:rPr lang="zh-CN" altLang="en-US" sz="3600" b="1" kern="1200" dirty="0" smtClean="0">
                <a:solidFill>
                  <a:srgbClr val="0184B7"/>
                </a:solidFill>
                <a:latin typeface="Arial" pitchFamily="34" charset="0"/>
                <a:ea typeface="宋体" pitchFamily="2" charset="-122"/>
              </a:rPr>
              <a:t>不足</a:t>
            </a:r>
            <a:endParaRPr lang="en-US" altLang="zh-CN" sz="3600" b="1" kern="1200" dirty="0">
              <a:solidFill>
                <a:srgbClr val="0184B7"/>
              </a:solidFill>
              <a:latin typeface="Arial" pitchFamily="34" charset="0"/>
              <a:ea typeface="宋体" pitchFamily="2" charset="-122"/>
            </a:endParaRPr>
          </a:p>
        </p:txBody>
      </p:sp>
    </p:spTree>
    <p:extLst>
      <p:ext uri="{BB962C8B-B14F-4D97-AF65-F5344CB8AC3E}">
        <p14:creationId xmlns:p14="http://schemas.microsoft.com/office/powerpoint/2010/main" val="26033887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ChangeArrowheads="1"/>
          </p:cNvSpPr>
          <p:nvPr/>
        </p:nvSpPr>
        <p:spPr bwMode="auto">
          <a:xfrm>
            <a:off x="533400" y="914400"/>
            <a:ext cx="8001000" cy="551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85800" indent="-685800">
              <a:lnSpc>
                <a:spcPct val="80000"/>
              </a:lnSpc>
              <a:spcBef>
                <a:spcPct val="20000"/>
              </a:spcBef>
            </a:pPr>
            <a:endParaRPr lang="zh-CN" altLang="en-US" sz="3200">
              <a:latin typeface="隶书" pitchFamily="49" charset="-122"/>
            </a:endParaRPr>
          </a:p>
        </p:txBody>
      </p:sp>
      <p:sp>
        <p:nvSpPr>
          <p:cNvPr id="8196" name="Rectangle 4"/>
          <p:cNvSpPr>
            <a:spLocks noChangeArrowheads="1"/>
          </p:cNvSpPr>
          <p:nvPr/>
        </p:nvSpPr>
        <p:spPr bwMode="auto">
          <a:xfrm>
            <a:off x="0" y="2333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
        <p:nvSpPr>
          <p:cNvPr id="11" name="Rectangle 2"/>
          <p:cNvSpPr>
            <a:spLocks noGrp="1" noChangeArrowheads="1"/>
          </p:cNvSpPr>
          <p:nvPr>
            <p:ph type="title"/>
          </p:nvPr>
        </p:nvSpPr>
        <p:spPr>
          <a:xfrm>
            <a:off x="457200" y="274638"/>
            <a:ext cx="8229600" cy="1143000"/>
          </a:xfrm>
        </p:spPr>
        <p:txBody>
          <a:bodyPr/>
          <a:lstStyle/>
          <a:p>
            <a:pPr algn="l"/>
            <a:r>
              <a:rPr lang="en-US" altLang="zh-CN" sz="3600" b="1" kern="1200" dirty="0" smtClean="0">
                <a:solidFill>
                  <a:srgbClr val="0184B7"/>
                </a:solidFill>
                <a:latin typeface="Arial" pitchFamily="34" charset="0"/>
                <a:ea typeface="宋体" pitchFamily="2" charset="-122"/>
              </a:rPr>
              <a:t>H.264</a:t>
            </a:r>
            <a:r>
              <a:rPr lang="zh-CN" altLang="en-US" sz="3600" b="1" kern="1200" dirty="0" smtClean="0">
                <a:solidFill>
                  <a:srgbClr val="0184B7"/>
                </a:solidFill>
                <a:latin typeface="Arial" pitchFamily="34" charset="0"/>
                <a:ea typeface="宋体" pitchFamily="2" charset="-122"/>
              </a:rPr>
              <a:t>不足</a:t>
            </a:r>
            <a:endParaRPr lang="en-US" altLang="zh-CN" sz="3600" b="1" kern="1200" dirty="0">
              <a:solidFill>
                <a:srgbClr val="0184B7"/>
              </a:solidFill>
              <a:latin typeface="Arial" pitchFamily="34" charset="0"/>
              <a:ea typeface="宋体" pitchFamily="2" charset="-122"/>
            </a:endParaRPr>
          </a:p>
        </p:txBody>
      </p:sp>
      <p:sp>
        <p:nvSpPr>
          <p:cNvPr id="2" name="矩形 1"/>
          <p:cNvSpPr/>
          <p:nvPr/>
        </p:nvSpPr>
        <p:spPr>
          <a:xfrm>
            <a:off x="323528" y="1772816"/>
            <a:ext cx="9169611" cy="3416320"/>
          </a:xfrm>
          <a:prstGeom prst="rect">
            <a:avLst/>
          </a:prstGeom>
        </p:spPr>
        <p:txBody>
          <a:bodyPr wrap="square">
            <a:spAutoFit/>
          </a:bodyPr>
          <a:lstStyle/>
          <a:p>
            <a:r>
              <a:rPr lang="en-US" altLang="zh-CN" dirty="0"/>
              <a:t> </a:t>
            </a:r>
            <a:r>
              <a:rPr lang="en-US" altLang="zh-CN" dirty="0" smtClean="0"/>
              <a:t>    </a:t>
            </a:r>
            <a:r>
              <a:rPr lang="zh-CN" altLang="en-US" dirty="0" smtClean="0">
                <a:latin typeface="微软雅黑" panose="020B0503020204020204" pitchFamily="34" charset="-122"/>
                <a:ea typeface="微软雅黑" panose="020B0503020204020204" pitchFamily="34" charset="-122"/>
              </a:rPr>
              <a:t>宏</a:t>
            </a:r>
            <a:r>
              <a:rPr lang="zh-CN" altLang="en-US" dirty="0">
                <a:latin typeface="微软雅黑" panose="020B0503020204020204" pitchFamily="34" charset="-122"/>
                <a:ea typeface="微软雅黑" panose="020B0503020204020204" pitchFamily="34" charset="-122"/>
              </a:rPr>
              <a:t>块内容复杂度的降低</a:t>
            </a:r>
            <a:r>
              <a:rPr lang="zh-CN" altLang="en-US" dirty="0" smtClean="0">
                <a:latin typeface="微软雅黑" panose="020B0503020204020204" pitchFamily="34" charset="-122"/>
                <a:ea typeface="微软雅黑" panose="020B0503020204020204" pitchFamily="34" charset="-122"/>
              </a:rPr>
              <a:t>化</a:t>
            </a:r>
            <a:endParaRPr lang="en-US" altLang="zh-CN" dirty="0" smtClean="0">
              <a:latin typeface="微软雅黑" panose="020B0503020204020204" pitchFamily="34" charset="-122"/>
              <a:ea typeface="微软雅黑" panose="020B0503020204020204" pitchFamily="34" charset="-122"/>
            </a:endParaRPr>
          </a:p>
          <a:p>
            <a:endParaRPr lang="en-US" altLang="zh-CN" dirty="0" smtClean="0">
              <a:latin typeface="微软雅黑" panose="020B0503020204020204" pitchFamily="34" charset="-122"/>
              <a:ea typeface="微软雅黑" panose="020B0503020204020204" pitchFamily="34" charset="-122"/>
            </a:endParaRPr>
          </a:p>
          <a:p>
            <a:r>
              <a:rPr lang="zh-CN" altLang="en-US" b="0" dirty="0">
                <a:latin typeface="微软雅黑" panose="020B0503020204020204" pitchFamily="34" charset="-122"/>
                <a:ea typeface="微软雅黑" panose="020B0503020204020204" pitchFamily="34" charset="-122"/>
              </a:rPr>
              <a:t>以前的标清数字视频，需要在一个有限的分辨率画面中包含尽可能多的画面内容</a:t>
            </a:r>
            <a:r>
              <a:rPr lang="zh-CN" altLang="en-US" b="0" dirty="0" smtClean="0">
                <a:latin typeface="微软雅黑" panose="020B0503020204020204" pitchFamily="34" charset="-122"/>
                <a:ea typeface="微软雅黑" panose="020B0503020204020204" pitchFamily="34" charset="-122"/>
              </a:rPr>
              <a:t>，</a:t>
            </a:r>
            <a:endParaRPr lang="en-US" altLang="zh-CN" b="0" dirty="0" smtClean="0">
              <a:latin typeface="微软雅黑" panose="020B0503020204020204" pitchFamily="34" charset="-122"/>
              <a:ea typeface="微软雅黑" panose="020B0503020204020204" pitchFamily="34" charset="-122"/>
            </a:endParaRPr>
          </a:p>
          <a:p>
            <a:r>
              <a:rPr lang="zh-CN" altLang="en-US" b="0" dirty="0" smtClean="0">
                <a:latin typeface="微软雅黑" panose="020B0503020204020204" pitchFamily="34" charset="-122"/>
                <a:ea typeface="微软雅黑" panose="020B0503020204020204" pitchFamily="34" charset="-122"/>
              </a:rPr>
              <a:t>因此</a:t>
            </a:r>
            <a:r>
              <a:rPr lang="zh-CN" altLang="en-US" b="0" dirty="0">
                <a:latin typeface="微软雅黑" panose="020B0503020204020204" pitchFamily="34" charset="-122"/>
                <a:ea typeface="微软雅黑" panose="020B0503020204020204" pitchFamily="34" charset="-122"/>
              </a:rPr>
              <a:t>平均分配到一个宏块中的画面内容就会比较</a:t>
            </a:r>
            <a:r>
              <a:rPr lang="zh-CN" altLang="en-US" b="0" dirty="0" smtClean="0">
                <a:latin typeface="微软雅黑" panose="020B0503020204020204" pitchFamily="34" charset="-122"/>
                <a:ea typeface="微软雅黑" panose="020B0503020204020204" pitchFamily="34" charset="-122"/>
              </a:rPr>
              <a:t>复杂；</a:t>
            </a:r>
            <a:endParaRPr lang="en-US" altLang="zh-CN" b="0" dirty="0" smtClean="0">
              <a:latin typeface="微软雅黑" panose="020B0503020204020204" pitchFamily="34" charset="-122"/>
              <a:ea typeface="微软雅黑" panose="020B0503020204020204" pitchFamily="34" charset="-122"/>
            </a:endParaRPr>
          </a:p>
          <a:p>
            <a:r>
              <a:rPr lang="zh-CN" altLang="en-US" b="0" dirty="0" smtClean="0">
                <a:latin typeface="微软雅黑" panose="020B0503020204020204" pitchFamily="34" charset="-122"/>
                <a:ea typeface="微软雅黑" panose="020B0503020204020204" pitchFamily="34" charset="-122"/>
              </a:rPr>
              <a:t>而</a:t>
            </a:r>
            <a:r>
              <a:rPr lang="zh-CN" altLang="en-US" b="0" dirty="0">
                <a:latin typeface="微软雅黑" panose="020B0503020204020204" pitchFamily="34" charset="-122"/>
                <a:ea typeface="微软雅黑" panose="020B0503020204020204" pitchFamily="34" charset="-122"/>
              </a:rPr>
              <a:t>进入高清数字视频之后，</a:t>
            </a:r>
            <a:r>
              <a:rPr lang="zh-CN" altLang="en-US" b="0" dirty="0" smtClean="0">
                <a:latin typeface="微软雅黑" panose="020B0503020204020204" pitchFamily="34" charset="-122"/>
                <a:ea typeface="微软雅黑" panose="020B0503020204020204" pitchFamily="34" charset="-122"/>
              </a:rPr>
              <a:t>摄像头</a:t>
            </a:r>
            <a:r>
              <a:rPr lang="zh-CN" altLang="en-US" b="0" dirty="0">
                <a:latin typeface="微软雅黑" panose="020B0503020204020204" pitchFamily="34" charset="-122"/>
                <a:ea typeface="微软雅黑" panose="020B0503020204020204" pitchFamily="34" charset="-122"/>
              </a:rPr>
              <a:t>的摄像角度基本上没有太多的增加，但是</a:t>
            </a:r>
            <a:r>
              <a:rPr lang="zh-CN" altLang="en-US" b="0" dirty="0" smtClean="0">
                <a:latin typeface="微软雅黑" panose="020B0503020204020204" pitchFamily="34" charset="-122"/>
                <a:ea typeface="微软雅黑" panose="020B0503020204020204" pitchFamily="34" charset="-122"/>
              </a:rPr>
              <a:t>由于</a:t>
            </a:r>
            <a:endParaRPr lang="en-US" altLang="zh-CN" b="0" dirty="0" smtClean="0">
              <a:latin typeface="微软雅黑" panose="020B0503020204020204" pitchFamily="34" charset="-122"/>
              <a:ea typeface="微软雅黑" panose="020B0503020204020204" pitchFamily="34" charset="-122"/>
            </a:endParaRPr>
          </a:p>
          <a:p>
            <a:r>
              <a:rPr lang="zh-CN" altLang="en-US" b="0" dirty="0" smtClean="0">
                <a:latin typeface="微软雅黑" panose="020B0503020204020204" pitchFamily="34" charset="-122"/>
                <a:ea typeface="微软雅黑" panose="020B0503020204020204" pitchFamily="34" charset="-122"/>
              </a:rPr>
              <a:t>分辨率</a:t>
            </a:r>
            <a:r>
              <a:rPr lang="zh-CN" altLang="en-US" b="0" dirty="0">
                <a:latin typeface="微软雅黑" panose="020B0503020204020204" pitchFamily="34" charset="-122"/>
                <a:ea typeface="微软雅黑" panose="020B0503020204020204" pitchFamily="34" charset="-122"/>
              </a:rPr>
              <a:t>的增加，因此平均分配到每个宏块中的</a:t>
            </a:r>
            <a:r>
              <a:rPr lang="zh-CN" altLang="en-US" b="0" dirty="0" smtClean="0">
                <a:latin typeface="微软雅黑" panose="020B0503020204020204" pitchFamily="34" charset="-122"/>
                <a:ea typeface="微软雅黑" panose="020B0503020204020204" pitchFamily="34" charset="-122"/>
              </a:rPr>
              <a:t>画面内容</a:t>
            </a:r>
            <a:r>
              <a:rPr lang="zh-CN" altLang="en-US" b="0" dirty="0">
                <a:latin typeface="微软雅黑" panose="020B0503020204020204" pitchFamily="34" charset="-122"/>
                <a:ea typeface="微软雅黑" panose="020B0503020204020204" pitchFamily="34" charset="-122"/>
              </a:rPr>
              <a:t>相对会更加</a:t>
            </a:r>
            <a:r>
              <a:rPr lang="zh-CN" altLang="en-US" b="0" dirty="0" smtClean="0">
                <a:latin typeface="微软雅黑" panose="020B0503020204020204" pitchFamily="34" charset="-122"/>
                <a:ea typeface="微软雅黑" panose="020B0503020204020204" pitchFamily="34" charset="-122"/>
              </a:rPr>
              <a:t>简单。</a:t>
            </a:r>
            <a:endParaRPr lang="en-US" altLang="zh-CN" b="0" dirty="0" smtClean="0">
              <a:latin typeface="微软雅黑" panose="020B0503020204020204" pitchFamily="34" charset="-122"/>
              <a:ea typeface="微软雅黑" panose="020B0503020204020204" pitchFamily="34" charset="-122"/>
            </a:endParaRPr>
          </a:p>
          <a:p>
            <a:r>
              <a:rPr lang="zh-CN" altLang="en-US" b="0" dirty="0" smtClean="0">
                <a:latin typeface="微软雅黑" panose="020B0503020204020204" pitchFamily="34" charset="-122"/>
                <a:ea typeface="微软雅黑" panose="020B0503020204020204" pitchFamily="34" charset="-122"/>
              </a:rPr>
              <a:t>如</a:t>
            </a:r>
            <a:r>
              <a:rPr lang="zh-CN" altLang="en-US" b="0" dirty="0">
                <a:latin typeface="微软雅黑" panose="020B0503020204020204" pitchFamily="34" charset="-122"/>
                <a:ea typeface="微软雅黑" panose="020B0503020204020204" pitchFamily="34" charset="-122"/>
              </a:rPr>
              <a:t>图 </a:t>
            </a:r>
            <a:r>
              <a:rPr lang="zh-CN" altLang="en-US" b="0" dirty="0" smtClean="0">
                <a:latin typeface="微软雅黑" panose="020B0503020204020204" pitchFamily="34" charset="-122"/>
                <a:ea typeface="微软雅黑" panose="020B0503020204020204" pitchFamily="34" charset="-122"/>
              </a:rPr>
              <a:t>所</a:t>
            </a:r>
            <a:r>
              <a:rPr lang="zh-CN" altLang="en-US" b="0" dirty="0">
                <a:latin typeface="微软雅黑" panose="020B0503020204020204" pitchFamily="34" charset="-122"/>
                <a:ea typeface="微软雅黑" panose="020B0503020204020204" pitchFamily="34" charset="-122"/>
              </a:rPr>
              <a:t>示，左侧为低</a:t>
            </a:r>
            <a:r>
              <a:rPr lang="zh-CN" altLang="en-US" b="0" dirty="0" smtClean="0">
                <a:latin typeface="微软雅黑" panose="020B0503020204020204" pitchFamily="34" charset="-122"/>
                <a:ea typeface="微软雅黑" panose="020B0503020204020204" pitchFamily="34" charset="-122"/>
              </a:rPr>
              <a:t>分辨率</a:t>
            </a:r>
            <a:r>
              <a:rPr lang="zh-CN" altLang="en-US" b="0" dirty="0">
                <a:latin typeface="微软雅黑" panose="020B0503020204020204" pitchFamily="34" charset="-122"/>
                <a:ea typeface="微软雅黑" panose="020B0503020204020204" pitchFamily="34" charset="-122"/>
              </a:rPr>
              <a:t>中一个宏块包含的内容</a:t>
            </a:r>
            <a:r>
              <a:rPr lang="zh-CN" altLang="en-US" b="0" dirty="0" smtClean="0">
                <a:latin typeface="微软雅黑" panose="020B0503020204020204" pitchFamily="34" charset="-122"/>
                <a:ea typeface="微软雅黑" panose="020B0503020204020204" pitchFamily="34" charset="-122"/>
              </a:rPr>
              <a:t>，右侧</a:t>
            </a:r>
            <a:r>
              <a:rPr lang="zh-CN" altLang="en-US" b="0" dirty="0">
                <a:latin typeface="微软雅黑" panose="020B0503020204020204" pitchFamily="34" charset="-122"/>
                <a:ea typeface="微软雅黑" panose="020B0503020204020204" pitchFamily="34" charset="-122"/>
              </a:rPr>
              <a:t>为高分辨率下</a:t>
            </a:r>
            <a:r>
              <a:rPr lang="zh-CN" altLang="en-US" b="0" dirty="0" smtClean="0">
                <a:latin typeface="微软雅黑" panose="020B0503020204020204" pitchFamily="34" charset="-122"/>
                <a:ea typeface="微软雅黑" panose="020B0503020204020204" pitchFamily="34" charset="-122"/>
              </a:rPr>
              <a:t>同样的</a:t>
            </a:r>
            <a:endParaRPr lang="en-US" altLang="zh-CN" b="0" dirty="0" smtClean="0">
              <a:latin typeface="微软雅黑" panose="020B0503020204020204" pitchFamily="34" charset="-122"/>
              <a:ea typeface="微软雅黑" panose="020B0503020204020204" pitchFamily="34" charset="-122"/>
            </a:endParaRPr>
          </a:p>
          <a:p>
            <a:r>
              <a:rPr lang="zh-CN" altLang="en-US" b="0" dirty="0" smtClean="0">
                <a:latin typeface="微软雅黑" panose="020B0503020204020204" pitchFamily="34" charset="-122"/>
                <a:ea typeface="微软雅黑" panose="020B0503020204020204" pitchFamily="34" charset="-122"/>
              </a:rPr>
              <a:t>内容</a:t>
            </a:r>
            <a:r>
              <a:rPr lang="zh-CN" altLang="en-US" b="0" dirty="0">
                <a:latin typeface="微软雅黑" panose="020B0503020204020204" pitchFamily="34" charset="-122"/>
                <a:ea typeface="微软雅黑" panose="020B0503020204020204" pitchFamily="34" charset="-122"/>
              </a:rPr>
              <a:t>分到多个宏块中了</a:t>
            </a:r>
            <a:r>
              <a:rPr lang="zh-CN" altLang="en-US" b="0" dirty="0" smtClean="0">
                <a:latin typeface="微软雅黑" panose="020B0503020204020204" pitchFamily="34" charset="-122"/>
                <a:ea typeface="微软雅黑" panose="020B0503020204020204" pitchFamily="34" charset="-122"/>
              </a:rPr>
              <a:t>，相对</a:t>
            </a:r>
            <a:r>
              <a:rPr lang="zh-CN" altLang="en-US" b="0" dirty="0">
                <a:latin typeface="微软雅黑" panose="020B0503020204020204" pitchFamily="34" charset="-122"/>
                <a:ea typeface="微软雅黑" panose="020B0503020204020204" pitchFamily="34" charset="-122"/>
              </a:rPr>
              <a:t>来说每个宏块的</a:t>
            </a:r>
            <a:r>
              <a:rPr lang="zh-CN" altLang="en-US" b="0" dirty="0" smtClean="0">
                <a:latin typeface="微软雅黑" panose="020B0503020204020204" pitchFamily="34" charset="-122"/>
                <a:ea typeface="微软雅黑" panose="020B0503020204020204" pitchFamily="34" charset="-122"/>
              </a:rPr>
              <a:t>内容</a:t>
            </a:r>
            <a:r>
              <a:rPr lang="zh-CN" altLang="en-US" b="0" dirty="0">
                <a:latin typeface="微软雅黑" panose="020B0503020204020204" pitchFamily="34" charset="-122"/>
                <a:ea typeface="微软雅黑" panose="020B0503020204020204" pitchFamily="34" charset="-122"/>
              </a:rPr>
              <a:t>复杂度已经大大降低</a:t>
            </a:r>
            <a:r>
              <a:rPr lang="zh-CN" altLang="en-US" b="0" dirty="0" smtClean="0">
                <a:latin typeface="微软雅黑" panose="020B0503020204020204" pitchFamily="34" charset="-122"/>
                <a:ea typeface="微软雅黑" panose="020B0503020204020204" pitchFamily="34" charset="-122"/>
              </a:rPr>
              <a:t>，</a:t>
            </a:r>
            <a:endParaRPr lang="en-US" altLang="zh-CN" b="0" dirty="0" smtClean="0">
              <a:latin typeface="微软雅黑" panose="020B0503020204020204" pitchFamily="34" charset="-122"/>
              <a:ea typeface="微软雅黑" panose="020B0503020204020204" pitchFamily="34" charset="-122"/>
            </a:endParaRPr>
          </a:p>
          <a:p>
            <a:r>
              <a:rPr lang="zh-CN" altLang="en-US" b="0" dirty="0" smtClean="0">
                <a:latin typeface="微软雅黑" panose="020B0503020204020204" pitchFamily="34" charset="-122"/>
                <a:ea typeface="微软雅黑" panose="020B0503020204020204" pitchFamily="34" charset="-122"/>
              </a:rPr>
              <a:t>单个</a:t>
            </a:r>
            <a:r>
              <a:rPr lang="zh-CN" altLang="en-US" b="0" dirty="0">
                <a:latin typeface="微软雅黑" panose="020B0503020204020204" pitchFamily="34" charset="-122"/>
                <a:ea typeface="微软雅黑" panose="020B0503020204020204" pitchFamily="34" charset="-122"/>
              </a:rPr>
              <a:t>宏块的编码效率是</a:t>
            </a:r>
            <a:r>
              <a:rPr lang="zh-CN" altLang="en-US" b="0" dirty="0" smtClean="0">
                <a:latin typeface="微软雅黑" panose="020B0503020204020204" pitchFamily="34" charset="-122"/>
                <a:ea typeface="微软雅黑" panose="020B0503020204020204" pitchFamily="34" charset="-122"/>
              </a:rPr>
              <a:t>可以</a:t>
            </a:r>
            <a:r>
              <a:rPr lang="zh-CN" altLang="en-US" b="0" dirty="0">
                <a:latin typeface="微软雅黑" panose="020B0503020204020204" pitchFamily="34" charset="-122"/>
                <a:ea typeface="微软雅黑" panose="020B0503020204020204" pitchFamily="34" charset="-122"/>
              </a:rPr>
              <a:t>提高</a:t>
            </a:r>
            <a:r>
              <a:rPr lang="zh-CN" altLang="en-US" b="0" dirty="0" smtClean="0">
                <a:latin typeface="微软雅黑" panose="020B0503020204020204" pitchFamily="34" charset="-122"/>
                <a:ea typeface="微软雅黑" panose="020B0503020204020204" pitchFamily="34" charset="-122"/>
              </a:rPr>
              <a:t>的。</a:t>
            </a:r>
            <a:r>
              <a:rPr lang="zh-CN" altLang="en-US" dirty="0"/>
              <a:t/>
            </a:r>
            <a:br>
              <a:rPr lang="zh-CN" altLang="en-US" dirty="0"/>
            </a:br>
            <a:r>
              <a:rPr lang="zh-CN" altLang="en-US" dirty="0"/>
              <a:t/>
            </a:r>
            <a:br>
              <a:rPr lang="zh-CN" altLang="en-US" dirty="0"/>
            </a:br>
            <a:r>
              <a:rPr lang="zh-CN" altLang="en-US" dirty="0"/>
              <a:t/>
            </a:r>
            <a:br>
              <a:rPr lang="zh-CN" altLang="en-US" dirty="0"/>
            </a:br>
            <a:endParaRPr lang="zh-CN" altLang="en-US"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4365104"/>
            <a:ext cx="6445748"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401569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ChangeArrowheads="1"/>
          </p:cNvSpPr>
          <p:nvPr/>
        </p:nvSpPr>
        <p:spPr bwMode="auto">
          <a:xfrm>
            <a:off x="533400" y="914400"/>
            <a:ext cx="8001000" cy="551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85800" indent="-685800">
              <a:lnSpc>
                <a:spcPct val="80000"/>
              </a:lnSpc>
              <a:spcBef>
                <a:spcPct val="20000"/>
              </a:spcBef>
            </a:pPr>
            <a:endParaRPr lang="zh-CN" altLang="en-US" sz="3200">
              <a:latin typeface="隶书" pitchFamily="49" charset="-122"/>
            </a:endParaRPr>
          </a:p>
        </p:txBody>
      </p:sp>
      <p:sp>
        <p:nvSpPr>
          <p:cNvPr id="8196" name="Rectangle 4"/>
          <p:cNvSpPr>
            <a:spLocks noChangeArrowheads="1"/>
          </p:cNvSpPr>
          <p:nvPr/>
        </p:nvSpPr>
        <p:spPr bwMode="auto">
          <a:xfrm>
            <a:off x="0" y="2333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
        <p:nvSpPr>
          <p:cNvPr id="8198" name="Rectangle 8"/>
          <p:cNvSpPr>
            <a:spLocks noChangeArrowheads="1"/>
          </p:cNvSpPr>
          <p:nvPr/>
        </p:nvSpPr>
        <p:spPr bwMode="auto">
          <a:xfrm>
            <a:off x="34945" y="1955352"/>
            <a:ext cx="4382101"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zh-CN" altLang="en-US" dirty="0" smtClean="0">
                <a:latin typeface="微软雅黑" panose="020B0503020204020204" pitchFamily="34" charset="-122"/>
                <a:ea typeface="微软雅黑" panose="020B0503020204020204" pitchFamily="34" charset="-122"/>
              </a:rPr>
              <a:t>运动</a:t>
            </a:r>
            <a:r>
              <a:rPr lang="zh-CN" altLang="en-US" dirty="0">
                <a:latin typeface="微软雅黑" panose="020B0503020204020204" pitchFamily="34" charset="-122"/>
                <a:ea typeface="微软雅黑" panose="020B0503020204020204" pitchFamily="34" charset="-122"/>
              </a:rPr>
              <a:t>矢量数值的大幅度</a:t>
            </a:r>
            <a:r>
              <a:rPr lang="zh-CN" altLang="en-US" dirty="0" smtClean="0">
                <a:latin typeface="微软雅黑" panose="020B0503020204020204" pitchFamily="34" charset="-122"/>
                <a:ea typeface="微软雅黑" panose="020B0503020204020204" pitchFamily="34" charset="-122"/>
              </a:rPr>
              <a:t>增加</a:t>
            </a:r>
            <a:endParaRPr lang="en-US" altLang="zh-CN" dirty="0" smtClean="0">
              <a:latin typeface="微软雅黑" panose="020B0503020204020204" pitchFamily="34" charset="-122"/>
              <a:ea typeface="微软雅黑" panose="020B0503020204020204" pitchFamily="34" charset="-122"/>
            </a:endParaRPr>
          </a:p>
          <a:p>
            <a:endParaRPr lang="en-US" altLang="zh-CN" dirty="0">
              <a:latin typeface="微软雅黑" panose="020B0503020204020204" pitchFamily="34" charset="-122"/>
              <a:ea typeface="微软雅黑" panose="020B0503020204020204" pitchFamily="34" charset="-122"/>
            </a:endParaRPr>
          </a:p>
          <a:p>
            <a:r>
              <a:rPr lang="zh-CN" altLang="en-US" b="0" dirty="0">
                <a:latin typeface="微软雅黑" panose="020B0503020204020204" pitchFamily="34" charset="-122"/>
                <a:ea typeface="微软雅黑" panose="020B0503020204020204" pitchFamily="34" charset="-122"/>
              </a:rPr>
              <a:t>相对于一个</a:t>
            </a:r>
            <a:r>
              <a:rPr lang="en-US" altLang="zh-CN" b="0" dirty="0">
                <a:latin typeface="微软雅黑" panose="020B0503020204020204" pitchFamily="34" charset="-122"/>
                <a:ea typeface="微软雅黑" panose="020B0503020204020204" pitchFamily="34" charset="-122"/>
              </a:rPr>
              <a:t>PAL</a:t>
            </a:r>
            <a:r>
              <a:rPr lang="zh-CN" altLang="en-US" b="0" dirty="0">
                <a:latin typeface="微软雅黑" panose="020B0503020204020204" pitchFamily="34" charset="-122"/>
                <a:ea typeface="微软雅黑" panose="020B0503020204020204" pitchFamily="34" charset="-122"/>
              </a:rPr>
              <a:t>（</a:t>
            </a:r>
            <a:r>
              <a:rPr lang="en-US" altLang="zh-CN" b="0" dirty="0">
                <a:latin typeface="微软雅黑" panose="020B0503020204020204" pitchFamily="34" charset="-122"/>
                <a:ea typeface="微软雅黑" panose="020B0503020204020204" pitchFamily="34" charset="-122"/>
              </a:rPr>
              <a:t>720×576</a:t>
            </a:r>
            <a:r>
              <a:rPr lang="zh-CN" altLang="en-US" b="0" dirty="0">
                <a:latin typeface="微软雅黑" panose="020B0503020204020204" pitchFamily="34" charset="-122"/>
                <a:ea typeface="微软雅黑" panose="020B0503020204020204" pitchFamily="34" charset="-122"/>
              </a:rPr>
              <a:t>）的标清数字视频，如果物体在</a:t>
            </a:r>
            <a:r>
              <a:rPr lang="zh-CN" altLang="en-US" b="0" dirty="0" smtClean="0">
                <a:latin typeface="微软雅黑" panose="020B0503020204020204" pitchFamily="34" charset="-122"/>
                <a:ea typeface="微软雅黑" panose="020B0503020204020204" pitchFamily="34" charset="-122"/>
              </a:rPr>
              <a:t>两帧</a:t>
            </a:r>
            <a:r>
              <a:rPr lang="zh-CN" altLang="en-US" b="0" dirty="0">
                <a:latin typeface="微软雅黑" panose="020B0503020204020204" pitchFamily="34" charset="-122"/>
                <a:ea typeface="微软雅黑" panose="020B0503020204020204" pitchFamily="34" charset="-122"/>
              </a:rPr>
              <a:t>时间内从画面左侧高速运动到画面右侧，其</a:t>
            </a:r>
            <a:r>
              <a:rPr lang="zh-CN" altLang="en-US" b="0" dirty="0" smtClean="0">
                <a:latin typeface="微软雅黑" panose="020B0503020204020204" pitchFamily="34" charset="-122"/>
                <a:ea typeface="微软雅黑" panose="020B0503020204020204" pitchFamily="34" charset="-122"/>
              </a:rPr>
              <a:t>运动矢量</a:t>
            </a:r>
            <a:r>
              <a:rPr lang="zh-CN" altLang="en-US" b="0" dirty="0">
                <a:latin typeface="微软雅黑" panose="020B0503020204020204" pitchFamily="34" charset="-122"/>
                <a:ea typeface="微软雅黑" panose="020B0503020204020204" pitchFamily="34" charset="-122"/>
              </a:rPr>
              <a:t>就是 </a:t>
            </a:r>
            <a:r>
              <a:rPr lang="en-US" altLang="zh-CN" b="0" dirty="0">
                <a:latin typeface="微软雅黑" panose="020B0503020204020204" pitchFamily="34" charset="-122"/>
                <a:ea typeface="微软雅黑" panose="020B0503020204020204" pitchFamily="34" charset="-122"/>
              </a:rPr>
              <a:t>720</a:t>
            </a:r>
            <a:r>
              <a:rPr lang="zh-CN" altLang="en-US" b="0" dirty="0" smtClean="0">
                <a:latin typeface="微软雅黑" panose="020B0503020204020204" pitchFamily="34" charset="-122"/>
                <a:ea typeface="微软雅黑" panose="020B0503020204020204" pitchFamily="34" charset="-122"/>
              </a:rPr>
              <a:t>，</a:t>
            </a:r>
            <a:endParaRPr lang="en-US" altLang="zh-CN" b="0" dirty="0" smtClean="0">
              <a:latin typeface="微软雅黑" panose="020B0503020204020204" pitchFamily="34" charset="-122"/>
              <a:ea typeface="微软雅黑" panose="020B0503020204020204" pitchFamily="34" charset="-122"/>
            </a:endParaRPr>
          </a:p>
          <a:p>
            <a:r>
              <a:rPr lang="zh-CN" altLang="en-US" b="0" dirty="0" smtClean="0">
                <a:latin typeface="微软雅黑" panose="020B0503020204020204" pitchFamily="34" charset="-122"/>
                <a:ea typeface="微软雅黑" panose="020B0503020204020204" pitchFamily="34" charset="-122"/>
              </a:rPr>
              <a:t>但是</a:t>
            </a:r>
            <a:r>
              <a:rPr lang="zh-CN" altLang="en-US" b="0" dirty="0">
                <a:latin typeface="微软雅黑" panose="020B0503020204020204" pitchFamily="34" charset="-122"/>
                <a:ea typeface="微软雅黑" panose="020B0503020204020204" pitchFamily="34" charset="-122"/>
              </a:rPr>
              <a:t>对于 </a:t>
            </a:r>
            <a:r>
              <a:rPr lang="en-US" altLang="zh-CN" b="0" dirty="0">
                <a:latin typeface="微软雅黑" panose="020B0503020204020204" pitchFamily="34" charset="-122"/>
                <a:ea typeface="微软雅黑" panose="020B0503020204020204" pitchFamily="34" charset="-122"/>
              </a:rPr>
              <a:t>1080P</a:t>
            </a:r>
            <a:r>
              <a:rPr lang="zh-CN" altLang="en-US" b="0" dirty="0">
                <a:latin typeface="微软雅黑" panose="020B0503020204020204" pitchFamily="34" charset="-122"/>
                <a:ea typeface="微软雅黑" panose="020B0503020204020204" pitchFamily="34" charset="-122"/>
              </a:rPr>
              <a:t>（</a:t>
            </a:r>
            <a:r>
              <a:rPr lang="en-US" altLang="zh-CN" b="0" dirty="0">
                <a:latin typeface="微软雅黑" panose="020B0503020204020204" pitchFamily="34" charset="-122"/>
                <a:ea typeface="微软雅黑" panose="020B0503020204020204" pitchFamily="34" charset="-122"/>
              </a:rPr>
              <a:t>1920×1080</a:t>
            </a:r>
            <a:r>
              <a:rPr lang="zh-CN" altLang="en-US" b="0" dirty="0">
                <a:latin typeface="微软雅黑" panose="020B0503020204020204" pitchFamily="34" charset="-122"/>
                <a:ea typeface="微软雅黑" panose="020B0503020204020204" pitchFamily="34" charset="-122"/>
              </a:rPr>
              <a:t>）</a:t>
            </a:r>
            <a:r>
              <a:rPr lang="zh-CN" altLang="en-US" b="0" dirty="0" smtClean="0">
                <a:latin typeface="微软雅黑" panose="020B0503020204020204" pitchFamily="34" charset="-122"/>
                <a:ea typeface="微软雅黑" panose="020B0503020204020204" pitchFamily="34" charset="-122"/>
              </a:rPr>
              <a:t>的高清</a:t>
            </a:r>
            <a:r>
              <a:rPr lang="zh-CN" altLang="en-US" b="0" dirty="0">
                <a:latin typeface="微软雅黑" panose="020B0503020204020204" pitchFamily="34" charset="-122"/>
                <a:ea typeface="微软雅黑" panose="020B0503020204020204" pitchFamily="34" charset="-122"/>
              </a:rPr>
              <a:t>数字视频，如果物体在两帧时间内从画面</a:t>
            </a:r>
            <a:r>
              <a:rPr lang="zh-CN" altLang="en-US" b="0" dirty="0" smtClean="0">
                <a:latin typeface="微软雅黑" panose="020B0503020204020204" pitchFamily="34" charset="-122"/>
                <a:ea typeface="微软雅黑" panose="020B0503020204020204" pitchFamily="34" charset="-122"/>
              </a:rPr>
              <a:t>左侧高速</a:t>
            </a:r>
            <a:r>
              <a:rPr lang="zh-CN" altLang="en-US" b="0" dirty="0">
                <a:latin typeface="微软雅黑" panose="020B0503020204020204" pitchFamily="34" charset="-122"/>
                <a:ea typeface="微软雅黑" panose="020B0503020204020204" pitchFamily="34" charset="-122"/>
              </a:rPr>
              <a:t>运动到画面右侧，其运动矢量就是 </a:t>
            </a:r>
            <a:r>
              <a:rPr lang="en-US" altLang="zh-CN" b="0" dirty="0">
                <a:latin typeface="微软雅黑" panose="020B0503020204020204" pitchFamily="34" charset="-122"/>
                <a:ea typeface="微软雅黑" panose="020B0503020204020204" pitchFamily="34" charset="-122"/>
              </a:rPr>
              <a:t>1920 </a:t>
            </a:r>
            <a:r>
              <a:rPr lang="zh-CN" altLang="en-US" b="0" dirty="0">
                <a:latin typeface="微软雅黑" panose="020B0503020204020204" pitchFamily="34" charset="-122"/>
                <a:ea typeface="微软雅黑" panose="020B0503020204020204" pitchFamily="34" charset="-122"/>
              </a:rPr>
              <a:t>了</a:t>
            </a:r>
            <a:r>
              <a:rPr lang="zh-CN" altLang="en-US" b="0" dirty="0" smtClean="0">
                <a:latin typeface="微软雅黑" panose="020B0503020204020204" pitchFamily="34" charset="-122"/>
                <a:ea typeface="微软雅黑" panose="020B0503020204020204" pitchFamily="34" charset="-122"/>
              </a:rPr>
              <a:t>。</a:t>
            </a:r>
            <a:endParaRPr lang="en-US" altLang="zh-CN" b="0" dirty="0" smtClean="0">
              <a:latin typeface="微软雅黑" panose="020B0503020204020204" pitchFamily="34" charset="-122"/>
              <a:ea typeface="微软雅黑" panose="020B0503020204020204" pitchFamily="34" charset="-122"/>
            </a:endParaRPr>
          </a:p>
          <a:p>
            <a:r>
              <a:rPr lang="zh-CN" altLang="en-US" b="0" dirty="0" smtClean="0">
                <a:latin typeface="微软雅黑" panose="020B0503020204020204" pitchFamily="34" charset="-122"/>
                <a:ea typeface="微软雅黑" panose="020B0503020204020204" pitchFamily="34" charset="-122"/>
              </a:rPr>
              <a:t>如图</a:t>
            </a:r>
            <a:r>
              <a:rPr lang="en-US" altLang="zh-CN" b="0" dirty="0" smtClean="0">
                <a:latin typeface="微软雅黑" panose="020B0503020204020204" pitchFamily="34" charset="-122"/>
                <a:ea typeface="微软雅黑" panose="020B0503020204020204" pitchFamily="34" charset="-122"/>
              </a:rPr>
              <a:t> </a:t>
            </a:r>
            <a:r>
              <a:rPr lang="zh-CN" altLang="en-US" b="0" dirty="0">
                <a:latin typeface="微软雅黑" panose="020B0503020204020204" pitchFamily="34" charset="-122"/>
                <a:ea typeface="微软雅黑" panose="020B0503020204020204" pitchFamily="34" charset="-122"/>
              </a:rPr>
              <a:t>所示，左侧画面为一个水平分辨率为 </a:t>
            </a:r>
            <a:r>
              <a:rPr lang="en-US" altLang="zh-CN" b="0" dirty="0">
                <a:latin typeface="微软雅黑" panose="020B0503020204020204" pitchFamily="34" charset="-122"/>
                <a:ea typeface="微软雅黑" panose="020B0503020204020204" pitchFamily="34" charset="-122"/>
              </a:rPr>
              <a:t>704 </a:t>
            </a:r>
            <a:r>
              <a:rPr lang="zh-CN" altLang="en-US" b="0" dirty="0">
                <a:latin typeface="微软雅黑" panose="020B0503020204020204" pitchFamily="34" charset="-122"/>
                <a:ea typeface="微软雅黑" panose="020B0503020204020204" pitchFamily="34" charset="-122"/>
              </a:rPr>
              <a:t>的</a:t>
            </a:r>
            <a:r>
              <a:rPr lang="zh-CN" altLang="en-US" b="0" dirty="0" smtClean="0">
                <a:latin typeface="微软雅黑" panose="020B0503020204020204" pitchFamily="34" charset="-122"/>
                <a:ea typeface="微软雅黑" panose="020B0503020204020204" pitchFamily="34" charset="-122"/>
              </a:rPr>
              <a:t>数字</a:t>
            </a:r>
            <a:r>
              <a:rPr lang="zh-CN" altLang="en-US" b="0" dirty="0">
                <a:latin typeface="微软雅黑" panose="020B0503020204020204" pitchFamily="34" charset="-122"/>
                <a:ea typeface="微软雅黑" panose="020B0503020204020204" pitchFamily="34" charset="-122"/>
              </a:rPr>
              <a:t>视频画面，右侧画面为一个水平分辨率为 </a:t>
            </a:r>
            <a:r>
              <a:rPr lang="en-US" altLang="zh-CN" b="0" dirty="0">
                <a:latin typeface="微软雅黑" panose="020B0503020204020204" pitchFamily="34" charset="-122"/>
                <a:ea typeface="微软雅黑" panose="020B0503020204020204" pitchFamily="34" charset="-122"/>
              </a:rPr>
              <a:t>1280 </a:t>
            </a:r>
            <a:r>
              <a:rPr lang="zh-CN" altLang="en-US" b="0" dirty="0" smtClean="0">
                <a:latin typeface="微软雅黑" panose="020B0503020204020204" pitchFamily="34" charset="-122"/>
                <a:ea typeface="微软雅黑" panose="020B0503020204020204" pitchFamily="34" charset="-122"/>
              </a:rPr>
              <a:t>的画面。</a:t>
            </a:r>
            <a:endParaRPr lang="zh-CN" altLang="en-US" dirty="0"/>
          </a:p>
        </p:txBody>
      </p:sp>
      <p:sp>
        <p:nvSpPr>
          <p:cNvPr id="11" name="Rectangle 2"/>
          <p:cNvSpPr>
            <a:spLocks noGrp="1" noChangeArrowheads="1"/>
          </p:cNvSpPr>
          <p:nvPr>
            <p:ph type="title"/>
          </p:nvPr>
        </p:nvSpPr>
        <p:spPr>
          <a:xfrm>
            <a:off x="457200" y="274638"/>
            <a:ext cx="8229600" cy="1143000"/>
          </a:xfrm>
        </p:spPr>
        <p:txBody>
          <a:bodyPr/>
          <a:lstStyle/>
          <a:p>
            <a:pPr algn="l"/>
            <a:r>
              <a:rPr lang="en-US" altLang="zh-CN" sz="3600" b="1" kern="1200" dirty="0" smtClean="0">
                <a:solidFill>
                  <a:srgbClr val="0184B7"/>
                </a:solidFill>
                <a:latin typeface="Arial" pitchFamily="34" charset="0"/>
                <a:ea typeface="宋体" pitchFamily="2" charset="-122"/>
              </a:rPr>
              <a:t>H.264</a:t>
            </a:r>
            <a:r>
              <a:rPr lang="zh-CN" altLang="en-US" sz="3600" b="1" kern="1200" dirty="0" smtClean="0">
                <a:solidFill>
                  <a:srgbClr val="0184B7"/>
                </a:solidFill>
                <a:latin typeface="Arial" pitchFamily="34" charset="0"/>
                <a:ea typeface="宋体" pitchFamily="2" charset="-122"/>
              </a:rPr>
              <a:t>不足</a:t>
            </a:r>
            <a:endParaRPr lang="en-US" altLang="zh-CN" sz="3600" b="1" kern="1200" dirty="0">
              <a:solidFill>
                <a:srgbClr val="0184B7"/>
              </a:solidFill>
              <a:latin typeface="Arial" pitchFamily="34" charset="0"/>
              <a:ea typeface="宋体" pitchFamily="2" charset="-122"/>
            </a:endParaRP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7571" y="1262856"/>
            <a:ext cx="4718050" cy="481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277421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ChangeArrowheads="1"/>
          </p:cNvSpPr>
          <p:nvPr/>
        </p:nvSpPr>
        <p:spPr bwMode="auto">
          <a:xfrm>
            <a:off x="533400" y="914400"/>
            <a:ext cx="8001000" cy="551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85800" indent="-685800">
              <a:lnSpc>
                <a:spcPct val="80000"/>
              </a:lnSpc>
              <a:spcBef>
                <a:spcPct val="20000"/>
              </a:spcBef>
            </a:pPr>
            <a:endParaRPr lang="zh-CN" altLang="en-US" sz="3200">
              <a:latin typeface="隶书" pitchFamily="49" charset="-122"/>
            </a:endParaRPr>
          </a:p>
        </p:txBody>
      </p:sp>
      <p:sp>
        <p:nvSpPr>
          <p:cNvPr id="11" name="Rectangle 2"/>
          <p:cNvSpPr>
            <a:spLocks noGrp="1" noChangeArrowheads="1"/>
          </p:cNvSpPr>
          <p:nvPr>
            <p:ph type="title"/>
          </p:nvPr>
        </p:nvSpPr>
        <p:spPr>
          <a:xfrm>
            <a:off x="457200" y="274638"/>
            <a:ext cx="8229600" cy="1143000"/>
          </a:xfrm>
        </p:spPr>
        <p:txBody>
          <a:bodyPr/>
          <a:lstStyle/>
          <a:p>
            <a:pPr algn="l"/>
            <a:r>
              <a:rPr lang="en-US" altLang="zh-CN" sz="3600" b="1" kern="1200" dirty="0" smtClean="0">
                <a:solidFill>
                  <a:srgbClr val="0184B7"/>
                </a:solidFill>
                <a:latin typeface="Arial" pitchFamily="34" charset="0"/>
                <a:ea typeface="宋体" pitchFamily="2" charset="-122"/>
              </a:rPr>
              <a:t>H.264</a:t>
            </a:r>
            <a:r>
              <a:rPr lang="zh-CN" altLang="en-US" sz="3600" b="1" kern="1200" dirty="0" smtClean="0">
                <a:solidFill>
                  <a:srgbClr val="0184B7"/>
                </a:solidFill>
                <a:latin typeface="Arial" pitchFamily="34" charset="0"/>
                <a:ea typeface="宋体" pitchFamily="2" charset="-122"/>
              </a:rPr>
              <a:t>不足</a:t>
            </a:r>
            <a:endParaRPr lang="en-US" altLang="zh-CN" sz="3600" b="1" kern="1200" dirty="0">
              <a:solidFill>
                <a:srgbClr val="0184B7"/>
              </a:solidFill>
              <a:latin typeface="Arial" pitchFamily="34" charset="0"/>
              <a:ea typeface="宋体" pitchFamily="2" charset="-122"/>
            </a:endParaRPr>
          </a:p>
        </p:txBody>
      </p:sp>
      <p:sp>
        <p:nvSpPr>
          <p:cNvPr id="2" name="矩形 1"/>
          <p:cNvSpPr/>
          <p:nvPr/>
        </p:nvSpPr>
        <p:spPr>
          <a:xfrm>
            <a:off x="179512" y="1556792"/>
            <a:ext cx="8856984" cy="4247317"/>
          </a:xfrm>
          <a:prstGeom prst="rect">
            <a:avLst/>
          </a:prstGeom>
        </p:spPr>
        <p:txBody>
          <a:bodyPr wrap="square">
            <a:spAutoFit/>
          </a:bodyPr>
          <a:lstStyle/>
          <a:p>
            <a:r>
              <a:rPr lang="en-US" altLang="zh-CN" dirty="0">
                <a:latin typeface="微软雅黑" panose="020B0503020204020204" pitchFamily="34" charset="-122"/>
                <a:ea typeface="微软雅黑" panose="020B0503020204020204" pitchFamily="34" charset="-122"/>
              </a:rPr>
              <a:t>H.264 </a:t>
            </a:r>
            <a:r>
              <a:rPr lang="zh-CN" altLang="en-US" dirty="0">
                <a:latin typeface="微软雅黑" panose="020B0503020204020204" pitchFamily="34" charset="-122"/>
                <a:ea typeface="微软雅黑" panose="020B0503020204020204" pitchFamily="34" charset="-122"/>
              </a:rPr>
              <a:t>是以 </a:t>
            </a:r>
            <a:r>
              <a:rPr lang="en-US" altLang="zh-CN" dirty="0">
                <a:latin typeface="微软雅黑" panose="020B0503020204020204" pitchFamily="34" charset="-122"/>
                <a:ea typeface="微软雅黑" panose="020B0503020204020204" pitchFamily="34" charset="-122"/>
              </a:rPr>
              <a:t>16×16 </a:t>
            </a:r>
            <a:r>
              <a:rPr lang="zh-CN" altLang="en-US" dirty="0">
                <a:latin typeface="微软雅黑" panose="020B0503020204020204" pitchFamily="34" charset="-122"/>
                <a:ea typeface="微软雅黑" panose="020B0503020204020204" pitchFamily="34" charset="-122"/>
              </a:rPr>
              <a:t>的宏块</a:t>
            </a:r>
            <a:r>
              <a:rPr lang="zh-CN" altLang="en-US" dirty="0" smtClean="0">
                <a:latin typeface="微软雅黑" panose="020B0503020204020204" pitchFamily="34" charset="-122"/>
                <a:ea typeface="微软雅黑" panose="020B0503020204020204" pitchFamily="34" charset="-122"/>
              </a:rPr>
              <a:t>单位</a:t>
            </a:r>
            <a:r>
              <a:rPr lang="zh-CN" altLang="en-US" dirty="0">
                <a:latin typeface="微软雅黑" panose="020B0503020204020204" pitchFamily="34" charset="-122"/>
                <a:ea typeface="微软雅黑" panose="020B0503020204020204" pitchFamily="34" charset="-122"/>
              </a:rPr>
              <a:t>进行编码的，所以</a:t>
            </a:r>
            <a:r>
              <a:rPr lang="zh-CN" altLang="en-US" dirty="0" smtClean="0">
                <a:latin typeface="微软雅黑" panose="020B0503020204020204" pitchFamily="34" charset="-122"/>
                <a:ea typeface="微软雅黑" panose="020B0503020204020204" pitchFamily="34" charset="-122"/>
              </a:rPr>
              <a:t>对于超高</a:t>
            </a:r>
            <a:r>
              <a:rPr lang="zh-CN" altLang="en-US" dirty="0">
                <a:latin typeface="微软雅黑" panose="020B0503020204020204" pitchFamily="34" charset="-122"/>
                <a:ea typeface="微软雅黑" panose="020B0503020204020204" pitchFamily="34" charset="-122"/>
              </a:rPr>
              <a:t>清数字视频图像具有</a:t>
            </a:r>
            <a:r>
              <a:rPr lang="zh-CN" altLang="en-US" dirty="0" smtClean="0">
                <a:latin typeface="微软雅黑" panose="020B0503020204020204" pitchFamily="34" charset="-122"/>
                <a:ea typeface="微软雅黑" panose="020B0503020204020204" pitchFamily="34" charset="-122"/>
              </a:rPr>
              <a:t>如下不足</a:t>
            </a:r>
            <a:endParaRPr lang="en-US" altLang="zh-CN" dirty="0" smtClean="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
            </a:r>
            <a:br>
              <a:rPr lang="zh-CN" altLang="en-US" dirty="0">
                <a:latin typeface="微软雅黑" panose="020B0503020204020204" pitchFamily="34" charset="-122"/>
                <a:ea typeface="微软雅黑" panose="020B0503020204020204" pitchFamily="34" charset="-122"/>
              </a:rPr>
            </a:br>
            <a:r>
              <a:rPr lang="zh-CN" altLang="en-US" b="0" dirty="0">
                <a:latin typeface="微软雅黑" panose="020B0503020204020204" pitchFamily="34" charset="-122"/>
                <a:ea typeface="微软雅黑" panose="020B0503020204020204" pitchFamily="34" charset="-122"/>
              </a:rPr>
              <a:t>①宏块个数的爆发式增长，会导致每个编码宏块的预测模式、运动矢量、参考帧索引和量化级等宏块级的参数信息在海量的高清数字视频宏块个数</a:t>
            </a:r>
            <a:br>
              <a:rPr lang="zh-CN" altLang="en-US" b="0" dirty="0">
                <a:latin typeface="微软雅黑" panose="020B0503020204020204" pitchFamily="34" charset="-122"/>
                <a:ea typeface="微软雅黑" panose="020B0503020204020204" pitchFamily="34" charset="-122"/>
              </a:rPr>
            </a:br>
            <a:r>
              <a:rPr lang="zh-CN" altLang="en-US" b="0" dirty="0">
                <a:latin typeface="微软雅黑" panose="020B0503020204020204" pitchFamily="34" charset="-122"/>
                <a:ea typeface="微软雅黑" panose="020B0503020204020204" pitchFamily="34" charset="-122"/>
              </a:rPr>
              <a:t>中，占用太多的码流资源，在有限的带宽资源中，分配给真正描述图像内容的残差系数信息的可用带宽明显减少了。</a:t>
            </a:r>
            <a:br>
              <a:rPr lang="zh-CN" altLang="en-US" b="0" dirty="0">
                <a:latin typeface="微软雅黑" panose="020B0503020204020204" pitchFamily="34" charset="-122"/>
                <a:ea typeface="微软雅黑" panose="020B0503020204020204" pitchFamily="34" charset="-122"/>
              </a:rPr>
            </a:br>
            <a:endParaRPr lang="en-US" altLang="zh-CN" b="0" dirty="0" smtClean="0">
              <a:latin typeface="微软雅黑" panose="020B0503020204020204" pitchFamily="34" charset="-122"/>
              <a:ea typeface="微软雅黑" panose="020B0503020204020204" pitchFamily="34" charset="-122"/>
            </a:endParaRPr>
          </a:p>
          <a:p>
            <a:r>
              <a:rPr lang="zh-CN" altLang="en-US" b="0" dirty="0" smtClean="0">
                <a:latin typeface="微软雅黑" panose="020B0503020204020204" pitchFamily="34" charset="-122"/>
                <a:ea typeface="微软雅黑" panose="020B0503020204020204" pitchFamily="34" charset="-122"/>
              </a:rPr>
              <a:t>②</a:t>
            </a:r>
            <a:r>
              <a:rPr lang="zh-CN" altLang="en-US" b="0" dirty="0">
                <a:latin typeface="微软雅黑" panose="020B0503020204020204" pitchFamily="34" charset="-122"/>
                <a:ea typeface="微软雅黑" panose="020B0503020204020204" pitchFamily="34" charset="-122"/>
              </a:rPr>
              <a:t>单个宏块内容复杂度的降低化，导致一个</a:t>
            </a:r>
            <a:r>
              <a:rPr lang="en-US" altLang="zh-CN" b="0" dirty="0">
                <a:latin typeface="微软雅黑" panose="020B0503020204020204" pitchFamily="34" charset="-122"/>
                <a:ea typeface="微软雅黑" panose="020B0503020204020204" pitchFamily="34" charset="-122"/>
              </a:rPr>
              <a:t>4×4 </a:t>
            </a:r>
            <a:r>
              <a:rPr lang="zh-CN" altLang="en-US" b="0" dirty="0">
                <a:latin typeface="微软雅黑" panose="020B0503020204020204" pitchFamily="34" charset="-122"/>
                <a:ea typeface="微软雅黑" panose="020B0503020204020204" pitchFamily="34" charset="-122"/>
              </a:rPr>
              <a:t>或 </a:t>
            </a:r>
            <a:r>
              <a:rPr lang="en-US" altLang="zh-CN" b="0" dirty="0">
                <a:latin typeface="微软雅黑" panose="020B0503020204020204" pitchFamily="34" charset="-122"/>
                <a:ea typeface="微软雅黑" panose="020B0503020204020204" pitchFamily="34" charset="-122"/>
              </a:rPr>
              <a:t>8×8 </a:t>
            </a:r>
            <a:r>
              <a:rPr lang="zh-CN" altLang="en-US" b="0" dirty="0">
                <a:latin typeface="微软雅黑" panose="020B0503020204020204" pitchFamily="34" charset="-122"/>
                <a:ea typeface="微软雅黑" panose="020B0503020204020204" pitchFamily="34" charset="-122"/>
              </a:rPr>
              <a:t>块内的变换系数也倾向于低频化，相邻的 </a:t>
            </a:r>
            <a:r>
              <a:rPr lang="en-US" altLang="zh-CN" b="0" dirty="0">
                <a:latin typeface="微软雅黑" panose="020B0503020204020204" pitchFamily="34" charset="-122"/>
                <a:ea typeface="微软雅黑" panose="020B0503020204020204" pitchFamily="34" charset="-122"/>
              </a:rPr>
              <a:t>4×4 </a:t>
            </a:r>
            <a:r>
              <a:rPr lang="zh-CN" altLang="en-US" b="0" dirty="0">
                <a:latin typeface="微软雅黑" panose="020B0503020204020204" pitchFamily="34" charset="-122"/>
                <a:ea typeface="微软雅黑" panose="020B0503020204020204" pitchFamily="34" charset="-122"/>
              </a:rPr>
              <a:t>或 </a:t>
            </a:r>
            <a:r>
              <a:rPr lang="en-US" altLang="zh-CN" b="0" dirty="0">
                <a:latin typeface="微软雅黑" panose="020B0503020204020204" pitchFamily="34" charset="-122"/>
                <a:ea typeface="微软雅黑" panose="020B0503020204020204" pitchFamily="34" charset="-122"/>
              </a:rPr>
              <a:t>8×8 </a:t>
            </a:r>
            <a:r>
              <a:rPr lang="zh-CN" altLang="en-US" b="0" dirty="0">
                <a:latin typeface="微软雅黑" panose="020B0503020204020204" pitchFamily="34" charset="-122"/>
                <a:ea typeface="微软雅黑" panose="020B0503020204020204" pitchFamily="34" charset="-122"/>
              </a:rPr>
              <a:t>块变换后的低频系数相似程度也大大提高，也就是说，以 </a:t>
            </a:r>
            <a:r>
              <a:rPr lang="en-US" altLang="zh-CN" b="0" dirty="0">
                <a:latin typeface="微软雅黑" panose="020B0503020204020204" pitchFamily="34" charset="-122"/>
                <a:ea typeface="微软雅黑" panose="020B0503020204020204" pitchFamily="34" charset="-122"/>
              </a:rPr>
              <a:t>4×4 </a:t>
            </a:r>
            <a:r>
              <a:rPr lang="zh-CN" altLang="en-US" b="0" dirty="0">
                <a:latin typeface="微软雅黑" panose="020B0503020204020204" pitchFamily="34" charset="-122"/>
                <a:ea typeface="微软雅黑" panose="020B0503020204020204" pitchFamily="34" charset="-122"/>
              </a:rPr>
              <a:t>或 </a:t>
            </a:r>
            <a:r>
              <a:rPr lang="en-US" altLang="zh-CN" b="0" dirty="0">
                <a:latin typeface="微软雅黑" panose="020B0503020204020204" pitchFamily="34" charset="-122"/>
                <a:ea typeface="微软雅黑" panose="020B0503020204020204" pitchFamily="34" charset="-122"/>
              </a:rPr>
              <a:t>8×8 </a:t>
            </a:r>
            <a:r>
              <a:rPr lang="zh-CN" altLang="en-US" b="0" dirty="0">
                <a:latin typeface="微软雅黑" panose="020B0503020204020204" pitchFamily="34" charset="-122"/>
                <a:ea typeface="微软雅黑" panose="020B0503020204020204" pitchFamily="34" charset="-122"/>
              </a:rPr>
              <a:t>为单位的变换并不能提高低频系数的压缩效率，由于变换块的颗粒度太小，会导致高清数字视频编码时，在相邻的变换块之间出现大量的数值比较接近的低频系数。</a:t>
            </a:r>
            <a:br>
              <a:rPr lang="zh-CN" altLang="en-US" b="0" dirty="0">
                <a:latin typeface="微软雅黑" panose="020B0503020204020204" pitchFamily="34" charset="-122"/>
                <a:ea typeface="微软雅黑" panose="020B0503020204020204" pitchFamily="34" charset="-122"/>
              </a:rPr>
            </a:br>
            <a:r>
              <a:rPr lang="zh-CN" altLang="en-US" dirty="0"/>
              <a:t/>
            </a:r>
            <a:br>
              <a:rPr lang="zh-CN" altLang="en-US" dirty="0"/>
            </a:br>
            <a:endParaRPr lang="zh-CN" altLang="en-US" dirty="0"/>
          </a:p>
        </p:txBody>
      </p:sp>
    </p:spTree>
    <p:extLst>
      <p:ext uri="{BB962C8B-B14F-4D97-AF65-F5344CB8AC3E}">
        <p14:creationId xmlns:p14="http://schemas.microsoft.com/office/powerpoint/2010/main" val="1936877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ChangeArrowheads="1"/>
          </p:cNvSpPr>
          <p:nvPr/>
        </p:nvSpPr>
        <p:spPr bwMode="auto">
          <a:xfrm>
            <a:off x="395288" y="404813"/>
            <a:ext cx="8229600"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z="3600" dirty="0" smtClean="0">
                <a:solidFill>
                  <a:srgbClr val="0184B7"/>
                </a:solidFill>
              </a:rPr>
              <a:t>研究背景</a:t>
            </a:r>
            <a:endParaRPr lang="zh-CN" altLang="zh-CN" sz="3600" dirty="0">
              <a:solidFill>
                <a:srgbClr val="0184B7"/>
              </a:solidFill>
            </a:endParaRPr>
          </a:p>
          <a:p>
            <a:endParaRPr lang="zh-CN" altLang="en-US" sz="3200" dirty="0">
              <a:solidFill>
                <a:srgbClr val="000000"/>
              </a:solidFill>
              <a:latin typeface="楷体_GB2312" charset="-122"/>
              <a:ea typeface="楷体_GB2312" charset="-122"/>
              <a:sym typeface="楷体_GB2312" charset="-122"/>
            </a:endParaRPr>
          </a:p>
        </p:txBody>
      </p:sp>
      <p:sp>
        <p:nvSpPr>
          <p:cNvPr id="7171" name="矩形 2"/>
          <p:cNvSpPr>
            <a:spLocks noChangeArrowheads="1"/>
          </p:cNvSpPr>
          <p:nvPr/>
        </p:nvSpPr>
        <p:spPr bwMode="auto">
          <a:xfrm>
            <a:off x="675008" y="1870897"/>
            <a:ext cx="8145464" cy="4113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nSpc>
                <a:spcPct val="150000"/>
              </a:lnSpc>
              <a:spcAft>
                <a:spcPts val="1200"/>
              </a:spcAft>
              <a:buClr>
                <a:srgbClr val="0070C0"/>
              </a:buClr>
              <a:buFont typeface="Wingdings" panose="05000000000000000000" pitchFamily="2" charset="2"/>
              <a:buChar char="l"/>
            </a:pPr>
            <a:r>
              <a:rPr lang="en-US" altLang="zh-CN" sz="2000" dirty="0">
                <a:solidFill>
                  <a:srgbClr val="000000"/>
                </a:solidFill>
                <a:latin typeface="微软雅黑" pitchFamily="34" charset="-122"/>
                <a:ea typeface="微软雅黑" pitchFamily="34" charset="-122"/>
              </a:rPr>
              <a:t>UHD </a:t>
            </a:r>
            <a:r>
              <a:rPr lang="zh-CN" altLang="en-US" sz="2000" dirty="0">
                <a:solidFill>
                  <a:srgbClr val="000000"/>
                </a:solidFill>
                <a:latin typeface="微软雅黑" pitchFamily="34" charset="-122"/>
                <a:ea typeface="微软雅黑" pitchFamily="34" charset="-122"/>
              </a:rPr>
              <a:t>超高清电视具备了两个优点 </a:t>
            </a:r>
            <a:r>
              <a:rPr lang="en-US" altLang="zh-CN" sz="2000" dirty="0">
                <a:solidFill>
                  <a:srgbClr val="000000"/>
                </a:solidFill>
                <a:latin typeface="微软雅黑" pitchFamily="34" charset="-122"/>
                <a:ea typeface="微软雅黑" pitchFamily="34" charset="-122"/>
              </a:rPr>
              <a:t>:</a:t>
            </a:r>
            <a:br>
              <a:rPr lang="en-US" altLang="zh-CN" sz="2000" dirty="0">
                <a:solidFill>
                  <a:srgbClr val="000000"/>
                </a:solidFill>
                <a:latin typeface="微软雅黑" pitchFamily="34" charset="-122"/>
                <a:ea typeface="微软雅黑" pitchFamily="34" charset="-122"/>
              </a:rPr>
            </a:br>
            <a:r>
              <a:rPr lang="zh-CN" altLang="en-US" b="0" dirty="0">
                <a:latin typeface="微软雅黑" panose="020B0503020204020204" pitchFamily="34" charset="-122"/>
                <a:ea typeface="微软雅黑" panose="020B0503020204020204" pitchFamily="34" charset="-122"/>
              </a:rPr>
              <a:t>第一、</a:t>
            </a:r>
            <a:r>
              <a:rPr lang="en-US" altLang="zh-CN" b="0" dirty="0">
                <a:latin typeface="微软雅黑" panose="020B0503020204020204" pitchFamily="34" charset="-122"/>
                <a:ea typeface="微软雅黑" panose="020B0503020204020204" pitchFamily="34" charset="-122"/>
              </a:rPr>
              <a:t>UHD </a:t>
            </a:r>
            <a:r>
              <a:rPr lang="zh-CN" altLang="en-US" b="0" dirty="0">
                <a:latin typeface="微软雅黑" panose="020B0503020204020204" pitchFamily="34" charset="-122"/>
                <a:ea typeface="微软雅黑" panose="020B0503020204020204" pitchFamily="34" charset="-122"/>
              </a:rPr>
              <a:t>超高清技术能够最好地还原画面的真实 </a:t>
            </a:r>
            <a:r>
              <a:rPr lang="en-US" altLang="zh-CN" b="0" dirty="0">
                <a:latin typeface="微软雅黑" panose="020B0503020204020204" pitchFamily="34" charset="-122"/>
                <a:ea typeface="微软雅黑" panose="020B0503020204020204" pitchFamily="34" charset="-122"/>
              </a:rPr>
              <a:t>, </a:t>
            </a:r>
            <a:r>
              <a:rPr lang="zh-CN" altLang="en-US" b="0" dirty="0">
                <a:latin typeface="微软雅黑" panose="020B0503020204020204" pitchFamily="34" charset="-122"/>
                <a:ea typeface="微软雅黑" panose="020B0503020204020204" pitchFamily="34" charset="-122"/>
              </a:rPr>
              <a:t>观众在使用超高清技术观看电视时，展现出 </a:t>
            </a:r>
            <a:r>
              <a:rPr lang="en-US" altLang="zh-CN" b="0" dirty="0">
                <a:latin typeface="微软雅黑" panose="020B0503020204020204" pitchFamily="34" charset="-122"/>
                <a:ea typeface="微软雅黑" panose="020B0503020204020204" pitchFamily="34" charset="-122"/>
              </a:rPr>
              <a:t>4 </a:t>
            </a:r>
            <a:r>
              <a:rPr lang="zh-CN" altLang="en-US" b="0" dirty="0">
                <a:latin typeface="微软雅黑" panose="020B0503020204020204" pitchFamily="34" charset="-122"/>
                <a:ea typeface="微软雅黑" panose="020B0503020204020204" pitchFamily="34" charset="-122"/>
              </a:rPr>
              <a:t>倍于全高清的画面信息量，画质更加清晰细腻，细节表现更加充分，消费者可以得到更逼真的观感，</a:t>
            </a:r>
            <a:br>
              <a:rPr lang="zh-CN" altLang="en-US" b="0" dirty="0">
                <a:latin typeface="微软雅黑" panose="020B0503020204020204" pitchFamily="34" charset="-122"/>
                <a:ea typeface="微软雅黑" panose="020B0503020204020204" pitchFamily="34" charset="-122"/>
              </a:rPr>
            </a:br>
            <a:r>
              <a:rPr lang="zh-CN" altLang="en-US" b="0" dirty="0">
                <a:latin typeface="微软雅黑" panose="020B0503020204020204" pitchFamily="34" charset="-122"/>
                <a:ea typeface="微软雅黑" panose="020B0503020204020204" pitchFamily="34" charset="-122"/>
              </a:rPr>
              <a:t>会产生与肉眼直接观看类似的效果。</a:t>
            </a:r>
            <a:endParaRPr lang="en-US" altLang="zh-CN" b="0" dirty="0">
              <a:latin typeface="微软雅黑" panose="020B0503020204020204" pitchFamily="34" charset="-122"/>
              <a:ea typeface="微软雅黑" panose="020B0503020204020204" pitchFamily="34" charset="-122"/>
            </a:endParaRPr>
          </a:p>
          <a:p>
            <a:pPr marL="342900" indent="-342900">
              <a:lnSpc>
                <a:spcPts val="3400"/>
              </a:lnSpc>
              <a:buClr>
                <a:srgbClr val="0070C0"/>
              </a:buClr>
              <a:buFont typeface="Wingdings" pitchFamily="2" charset="2"/>
              <a:buChar char="n"/>
            </a:pPr>
            <a:r>
              <a:rPr lang="zh-CN" altLang="en-US" b="0" dirty="0">
                <a:latin typeface="微软雅黑" panose="020B0503020204020204" pitchFamily="34" charset="-122"/>
                <a:ea typeface="微软雅黑" panose="020B0503020204020204" pitchFamily="34" charset="-122"/>
              </a:rPr>
              <a:t>第二、</a:t>
            </a:r>
            <a:r>
              <a:rPr lang="en-US" altLang="zh-CN" b="0" dirty="0">
                <a:latin typeface="微软雅黑" panose="020B0503020204020204" pitchFamily="34" charset="-122"/>
                <a:ea typeface="微软雅黑" panose="020B0503020204020204" pitchFamily="34" charset="-122"/>
              </a:rPr>
              <a:t>UHD </a:t>
            </a:r>
            <a:r>
              <a:rPr lang="zh-CN" altLang="en-US" b="0" dirty="0">
                <a:latin typeface="微软雅黑" panose="020B0503020204020204" pitchFamily="34" charset="-122"/>
                <a:ea typeface="微软雅黑" panose="020B0503020204020204" pitchFamily="34" charset="-122"/>
              </a:rPr>
              <a:t>超高清技术打破了超大屏幕与超高清一直以来无法兼得的限制。超高清大尺寸，能够真正地满足消费者对电视画质日趋日上的需求，也为电视厂商寻求到新的业绩增长点。</a:t>
            </a:r>
            <a:r>
              <a:rPr lang="zh-CN" altLang="en-US" sz="2000" dirty="0"/>
              <a:t/>
            </a:r>
            <a:br>
              <a:rPr lang="zh-CN" altLang="en-US" sz="2000" dirty="0"/>
            </a:br>
            <a:endParaRPr lang="en-US" altLang="zh-CN" sz="2000" dirty="0">
              <a:solidFill>
                <a:srgbClr val="000000"/>
              </a:solidFill>
              <a:latin typeface="微软雅黑" pitchFamily="34" charset="-122"/>
              <a:ea typeface="微软雅黑" pitchFamily="34" charset="-122"/>
            </a:endParaRPr>
          </a:p>
        </p:txBody>
      </p:sp>
      <p:sp>
        <p:nvSpPr>
          <p:cNvPr id="5" name="矩形 2"/>
          <p:cNvSpPr>
            <a:spLocks noChangeArrowheads="1"/>
          </p:cNvSpPr>
          <p:nvPr/>
        </p:nvSpPr>
        <p:spPr bwMode="auto">
          <a:xfrm>
            <a:off x="539552" y="1340768"/>
            <a:ext cx="7696200" cy="52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ts val="3400"/>
              </a:lnSpc>
              <a:buClr>
                <a:srgbClr val="0070C0"/>
              </a:buClr>
            </a:pPr>
            <a:r>
              <a:rPr lang="en-US" altLang="zh-CN" sz="3600" dirty="0" smtClean="0">
                <a:solidFill>
                  <a:srgbClr val="000000"/>
                </a:solidFill>
                <a:latin typeface="微软雅黑" pitchFamily="34" charset="-122"/>
                <a:ea typeface="微软雅黑" pitchFamily="34" charset="-122"/>
              </a:rPr>
              <a:t>4K</a:t>
            </a:r>
            <a:r>
              <a:rPr lang="zh-CN" altLang="en-US" sz="3600" dirty="0" smtClean="0">
                <a:solidFill>
                  <a:srgbClr val="000000"/>
                </a:solidFill>
                <a:latin typeface="微软雅黑" pitchFamily="34" charset="-122"/>
                <a:ea typeface="微软雅黑" pitchFamily="34" charset="-122"/>
              </a:rPr>
              <a:t>显示技术发展的需求</a:t>
            </a:r>
            <a:endParaRPr lang="en-US" altLang="zh-CN" sz="3600" dirty="0">
              <a:solidFill>
                <a:srgbClr val="000000"/>
              </a:solidFill>
              <a:latin typeface="微软雅黑" pitchFamily="34" charset="-122"/>
              <a:ea typeface="微软雅黑" pitchFamily="34" charset="-122"/>
            </a:endParaRPr>
          </a:p>
        </p:txBody>
      </p:sp>
    </p:spTree>
    <p:extLst>
      <p:ext uri="{BB962C8B-B14F-4D97-AF65-F5344CB8AC3E}">
        <p14:creationId xmlns:p14="http://schemas.microsoft.com/office/powerpoint/2010/main" val="209437982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ChangeArrowheads="1"/>
          </p:cNvSpPr>
          <p:nvPr/>
        </p:nvSpPr>
        <p:spPr bwMode="auto">
          <a:xfrm>
            <a:off x="533400" y="914400"/>
            <a:ext cx="8001000" cy="551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85800" indent="-685800">
              <a:lnSpc>
                <a:spcPct val="80000"/>
              </a:lnSpc>
              <a:spcBef>
                <a:spcPct val="20000"/>
              </a:spcBef>
            </a:pPr>
            <a:endParaRPr lang="zh-CN" altLang="en-US" sz="3200">
              <a:latin typeface="隶书" pitchFamily="49" charset="-122"/>
            </a:endParaRPr>
          </a:p>
        </p:txBody>
      </p:sp>
      <p:sp>
        <p:nvSpPr>
          <p:cNvPr id="11" name="Rectangle 2"/>
          <p:cNvSpPr>
            <a:spLocks noGrp="1" noChangeArrowheads="1"/>
          </p:cNvSpPr>
          <p:nvPr>
            <p:ph type="title"/>
          </p:nvPr>
        </p:nvSpPr>
        <p:spPr>
          <a:xfrm>
            <a:off x="457200" y="274638"/>
            <a:ext cx="8229600" cy="1143000"/>
          </a:xfrm>
        </p:spPr>
        <p:txBody>
          <a:bodyPr/>
          <a:lstStyle/>
          <a:p>
            <a:pPr algn="l"/>
            <a:r>
              <a:rPr lang="en-US" altLang="zh-CN" sz="3600" b="1" kern="1200" dirty="0" smtClean="0">
                <a:solidFill>
                  <a:srgbClr val="0184B7"/>
                </a:solidFill>
                <a:latin typeface="Arial" pitchFamily="34" charset="0"/>
                <a:ea typeface="宋体" pitchFamily="2" charset="-122"/>
              </a:rPr>
              <a:t>H.264</a:t>
            </a:r>
            <a:r>
              <a:rPr lang="zh-CN" altLang="en-US" sz="3600" b="1" kern="1200" dirty="0" smtClean="0">
                <a:solidFill>
                  <a:srgbClr val="0184B7"/>
                </a:solidFill>
                <a:latin typeface="Arial" pitchFamily="34" charset="0"/>
                <a:ea typeface="宋体" pitchFamily="2" charset="-122"/>
              </a:rPr>
              <a:t>不足</a:t>
            </a:r>
            <a:endParaRPr lang="en-US" altLang="zh-CN" sz="3600" b="1" kern="1200" dirty="0">
              <a:solidFill>
                <a:srgbClr val="0184B7"/>
              </a:solidFill>
              <a:latin typeface="Arial" pitchFamily="34" charset="0"/>
              <a:ea typeface="宋体" pitchFamily="2" charset="-122"/>
            </a:endParaRPr>
          </a:p>
        </p:txBody>
      </p:sp>
      <p:sp>
        <p:nvSpPr>
          <p:cNvPr id="2" name="矩形 1"/>
          <p:cNvSpPr/>
          <p:nvPr/>
        </p:nvSpPr>
        <p:spPr>
          <a:xfrm>
            <a:off x="179512" y="1268760"/>
            <a:ext cx="8856984" cy="3970318"/>
          </a:xfrm>
          <a:prstGeom prst="rect">
            <a:avLst/>
          </a:prstGeom>
        </p:spPr>
        <p:txBody>
          <a:bodyPr wrap="square">
            <a:spAutoFit/>
          </a:bodyPr>
          <a:lstStyle/>
          <a:p>
            <a:r>
              <a:rPr lang="en-US" altLang="zh-CN" dirty="0">
                <a:latin typeface="微软雅黑" panose="020B0503020204020204" pitchFamily="34" charset="-122"/>
                <a:ea typeface="微软雅黑" panose="020B0503020204020204" pitchFamily="34" charset="-122"/>
              </a:rPr>
              <a:t>H.264 </a:t>
            </a:r>
            <a:r>
              <a:rPr lang="zh-CN" altLang="en-US" dirty="0">
                <a:latin typeface="微软雅黑" panose="020B0503020204020204" pitchFamily="34" charset="-122"/>
                <a:ea typeface="微软雅黑" panose="020B0503020204020204" pitchFamily="34" charset="-122"/>
              </a:rPr>
              <a:t>是以 </a:t>
            </a:r>
            <a:r>
              <a:rPr lang="en-US" altLang="zh-CN" dirty="0">
                <a:latin typeface="微软雅黑" panose="020B0503020204020204" pitchFamily="34" charset="-122"/>
                <a:ea typeface="微软雅黑" panose="020B0503020204020204" pitchFamily="34" charset="-122"/>
              </a:rPr>
              <a:t>16×16 </a:t>
            </a:r>
            <a:r>
              <a:rPr lang="zh-CN" altLang="en-US" dirty="0">
                <a:latin typeface="微软雅黑" panose="020B0503020204020204" pitchFamily="34" charset="-122"/>
                <a:ea typeface="微软雅黑" panose="020B0503020204020204" pitchFamily="34" charset="-122"/>
              </a:rPr>
              <a:t>的宏块单位进行编码的，所以对于超高清数字视频图像具有如下</a:t>
            </a:r>
            <a:r>
              <a:rPr lang="zh-CN" altLang="en-US" dirty="0" smtClean="0">
                <a:latin typeface="微软雅黑" panose="020B0503020204020204" pitchFamily="34" charset="-122"/>
                <a:ea typeface="微软雅黑" panose="020B0503020204020204" pitchFamily="34" charset="-122"/>
              </a:rPr>
              <a:t>不足。</a:t>
            </a:r>
            <a:r>
              <a:rPr lang="zh-CN" altLang="en-US" dirty="0">
                <a:latin typeface="微软雅黑" panose="020B0503020204020204" pitchFamily="34" charset="-122"/>
                <a:ea typeface="微软雅黑" panose="020B0503020204020204" pitchFamily="34" charset="-122"/>
              </a:rPr>
              <a:t/>
            </a:r>
            <a:br>
              <a:rPr lang="zh-CN" altLang="en-US" dirty="0">
                <a:latin typeface="微软雅黑" panose="020B0503020204020204" pitchFamily="34" charset="-122"/>
                <a:ea typeface="微软雅黑" panose="020B0503020204020204" pitchFamily="34" charset="-122"/>
              </a:rPr>
            </a:br>
            <a:r>
              <a:rPr lang="zh-CN" altLang="en-US" b="0" dirty="0">
                <a:latin typeface="微软雅黑" panose="020B0503020204020204" pitchFamily="34" charset="-122"/>
                <a:ea typeface="微软雅黑" panose="020B0503020204020204" pitchFamily="34" charset="-122"/>
              </a:rPr>
              <a:t/>
            </a:r>
            <a:br>
              <a:rPr lang="zh-CN" altLang="en-US" b="0" dirty="0">
                <a:latin typeface="微软雅黑" panose="020B0503020204020204" pitchFamily="34" charset="-122"/>
                <a:ea typeface="微软雅黑" panose="020B0503020204020204" pitchFamily="34" charset="-122"/>
              </a:rPr>
            </a:br>
            <a:r>
              <a:rPr lang="zh-CN" altLang="en-US" b="0" dirty="0">
                <a:latin typeface="微软雅黑" panose="020B0503020204020204" pitchFamily="34" charset="-122"/>
                <a:ea typeface="微软雅黑" panose="020B0503020204020204" pitchFamily="34" charset="-122"/>
              </a:rPr>
              <a:t>③ </a:t>
            </a:r>
            <a:r>
              <a:rPr lang="en-US" altLang="zh-CN" b="0" dirty="0">
                <a:latin typeface="微软雅黑" panose="020B0503020204020204" pitchFamily="34" charset="-122"/>
                <a:ea typeface="微软雅黑" panose="020B0503020204020204" pitchFamily="34" charset="-122"/>
              </a:rPr>
              <a:t>H.264 </a:t>
            </a:r>
            <a:r>
              <a:rPr lang="zh-CN" altLang="en-US" b="0" dirty="0">
                <a:latin typeface="微软雅黑" panose="020B0503020204020204" pitchFamily="34" charset="-122"/>
                <a:ea typeface="微软雅黑" panose="020B0503020204020204" pitchFamily="34" charset="-122"/>
              </a:rPr>
              <a:t>的宏块信息中，前文已经提到，对于一个单向预测的宏块，</a:t>
            </a:r>
            <a:r>
              <a:rPr lang="en-US" altLang="zh-CN" b="0" dirty="0">
                <a:latin typeface="微软雅黑" panose="020B0503020204020204" pitchFamily="34" charset="-122"/>
                <a:ea typeface="微软雅黑" panose="020B0503020204020204" pitchFamily="34" charset="-122"/>
              </a:rPr>
              <a:t>H .264 </a:t>
            </a:r>
            <a:r>
              <a:rPr lang="zh-CN" altLang="en-US" b="0" dirty="0">
                <a:latin typeface="微软雅黑" panose="020B0503020204020204" pitchFamily="34" charset="-122"/>
                <a:ea typeface="微软雅黑" panose="020B0503020204020204" pitchFamily="34" charset="-122"/>
              </a:rPr>
              <a:t>的运动矢量水平和垂直加起来最少 </a:t>
            </a:r>
            <a:r>
              <a:rPr lang="en-US" altLang="zh-CN" b="0" dirty="0">
                <a:latin typeface="微软雅黑" panose="020B0503020204020204" pitchFamily="34" charset="-122"/>
                <a:ea typeface="微软雅黑" panose="020B0503020204020204" pitchFamily="34" charset="-122"/>
              </a:rPr>
              <a:t>2 </a:t>
            </a:r>
            <a:r>
              <a:rPr lang="zh-CN" altLang="en-US" b="0" dirty="0">
                <a:latin typeface="微软雅黑" panose="020B0503020204020204" pitchFamily="34" charset="-122"/>
                <a:ea typeface="微软雅黑" panose="020B0503020204020204" pitchFamily="34" charset="-122"/>
              </a:rPr>
              <a:t>个最大 </a:t>
            </a:r>
            <a:r>
              <a:rPr lang="en-US" altLang="zh-CN" b="0" dirty="0">
                <a:latin typeface="微软雅黑" panose="020B0503020204020204" pitchFamily="34" charset="-122"/>
                <a:ea typeface="微软雅黑" panose="020B0503020204020204" pitchFamily="34" charset="-122"/>
              </a:rPr>
              <a:t>32 </a:t>
            </a:r>
            <a:r>
              <a:rPr lang="zh-CN" altLang="en-US" b="0" dirty="0">
                <a:latin typeface="微软雅黑" panose="020B0503020204020204" pitchFamily="34" charset="-122"/>
                <a:ea typeface="微软雅黑" panose="020B0503020204020204" pitchFamily="34" charset="-122"/>
              </a:rPr>
              <a:t>个，对运动矢量预测值使用的是哥伦布指数编码，该编码方式的特点是数值越小使用的比特数越少，由于高清数字视频的应用，运动矢量数值会大幅度增加，导致的结果就是用来描述运动矢量数值的比特数也大幅度增加。</a:t>
            </a:r>
            <a:br>
              <a:rPr lang="zh-CN" altLang="en-US" b="0" dirty="0">
                <a:latin typeface="微软雅黑" panose="020B0503020204020204" pitchFamily="34" charset="-122"/>
                <a:ea typeface="微软雅黑" panose="020B0503020204020204" pitchFamily="34" charset="-122"/>
              </a:rPr>
            </a:br>
            <a:endParaRPr lang="en-US" altLang="zh-CN" b="0" dirty="0" smtClean="0">
              <a:latin typeface="微软雅黑" panose="020B0503020204020204" pitchFamily="34" charset="-122"/>
              <a:ea typeface="微软雅黑" panose="020B0503020204020204" pitchFamily="34" charset="-122"/>
            </a:endParaRPr>
          </a:p>
          <a:p>
            <a:r>
              <a:rPr lang="zh-CN" altLang="en-US" b="0" dirty="0" smtClean="0">
                <a:latin typeface="微软雅黑" panose="020B0503020204020204" pitchFamily="34" charset="-122"/>
                <a:ea typeface="微软雅黑" panose="020B0503020204020204" pitchFamily="34" charset="-122"/>
              </a:rPr>
              <a:t>④ </a:t>
            </a:r>
            <a:r>
              <a:rPr lang="en-US" altLang="zh-CN" b="0" dirty="0">
                <a:latin typeface="微软雅黑" panose="020B0503020204020204" pitchFamily="34" charset="-122"/>
                <a:ea typeface="微软雅黑" panose="020B0503020204020204" pitchFamily="34" charset="-122"/>
              </a:rPr>
              <a:t>H.264 </a:t>
            </a:r>
            <a:r>
              <a:rPr lang="zh-CN" altLang="en-US" b="0" dirty="0">
                <a:latin typeface="微软雅黑" panose="020B0503020204020204" pitchFamily="34" charset="-122"/>
                <a:ea typeface="微软雅黑" panose="020B0503020204020204" pitchFamily="34" charset="-122"/>
              </a:rPr>
              <a:t>使 用 的 熵 编 码 方 式 为 </a:t>
            </a:r>
            <a:r>
              <a:rPr lang="en-US" altLang="zh-CN" b="0" dirty="0">
                <a:latin typeface="微软雅黑" panose="020B0503020204020204" pitchFamily="34" charset="-122"/>
                <a:ea typeface="微软雅黑" panose="020B0503020204020204" pitchFamily="34" charset="-122"/>
              </a:rPr>
              <a:t>CAVLC </a:t>
            </a:r>
            <a:r>
              <a:rPr lang="zh-CN" altLang="en-US" b="0" dirty="0">
                <a:latin typeface="微软雅黑" panose="020B0503020204020204" pitchFamily="34" charset="-122"/>
                <a:ea typeface="微软雅黑" panose="020B0503020204020204" pitchFamily="34" charset="-122"/>
              </a:rPr>
              <a:t>和</a:t>
            </a:r>
            <a:r>
              <a:rPr lang="en-US" altLang="zh-CN" b="0" dirty="0">
                <a:latin typeface="微软雅黑" panose="020B0503020204020204" pitchFamily="34" charset="-122"/>
                <a:ea typeface="微软雅黑" panose="020B0503020204020204" pitchFamily="34" charset="-122"/>
              </a:rPr>
              <a:t>CABAC 2 </a:t>
            </a:r>
            <a:r>
              <a:rPr lang="zh-CN" altLang="en-US" b="0" dirty="0">
                <a:latin typeface="微软雅黑" panose="020B0503020204020204" pitchFamily="34" charset="-122"/>
                <a:ea typeface="微软雅黑" panose="020B0503020204020204" pitchFamily="34" charset="-122"/>
              </a:rPr>
              <a:t>种，这 </a:t>
            </a:r>
            <a:r>
              <a:rPr lang="en-US" altLang="zh-CN" b="0" dirty="0">
                <a:latin typeface="微软雅黑" panose="020B0503020204020204" pitchFamily="34" charset="-122"/>
                <a:ea typeface="微软雅黑" panose="020B0503020204020204" pitchFamily="34" charset="-122"/>
              </a:rPr>
              <a:t>2 </a:t>
            </a:r>
            <a:r>
              <a:rPr lang="zh-CN" altLang="en-US" b="0" dirty="0">
                <a:latin typeface="微软雅黑" panose="020B0503020204020204" pitchFamily="34" charset="-122"/>
                <a:ea typeface="微软雅黑" panose="020B0503020204020204" pitchFamily="34" charset="-122"/>
              </a:rPr>
              <a:t>种都是基于上下文的编码方法，都要求编码过程为串行编码，由于并行度太低，这种方式在 </a:t>
            </a:r>
            <a:r>
              <a:rPr lang="en-US" altLang="zh-CN" b="0" dirty="0">
                <a:latin typeface="微软雅黑" panose="020B0503020204020204" pitchFamily="34" charset="-122"/>
                <a:ea typeface="微软雅黑" panose="020B0503020204020204" pitchFamily="34" charset="-122"/>
              </a:rPr>
              <a:t>H .264 </a:t>
            </a:r>
            <a:r>
              <a:rPr lang="zh-CN" altLang="en-US" b="0" dirty="0">
                <a:latin typeface="微软雅黑" panose="020B0503020204020204" pitchFamily="34" charset="-122"/>
                <a:ea typeface="微软雅黑" panose="020B0503020204020204" pitchFamily="34" charset="-122"/>
              </a:rPr>
              <a:t>的产业化实现过程中，特别是针对</a:t>
            </a:r>
            <a:r>
              <a:rPr lang="en-US" altLang="zh-CN" b="0" dirty="0">
                <a:latin typeface="微软雅黑" panose="020B0503020204020204" pitchFamily="34" charset="-122"/>
                <a:ea typeface="微软雅黑" panose="020B0503020204020204" pitchFamily="34" charset="-122"/>
              </a:rPr>
              <a:t>GPU/DSP/FPGA/ASIC </a:t>
            </a:r>
            <a:r>
              <a:rPr lang="zh-CN" altLang="en-US" b="0" dirty="0">
                <a:latin typeface="微软雅黑" panose="020B0503020204020204" pitchFamily="34" charset="-122"/>
                <a:ea typeface="微软雅黑" panose="020B0503020204020204" pitchFamily="34" charset="-122"/>
              </a:rPr>
              <a:t>等并行化程度非常高的</a:t>
            </a:r>
            <a:r>
              <a:rPr lang="en-US" altLang="zh-CN" b="0" dirty="0" smtClean="0">
                <a:latin typeface="微软雅黑" panose="020B0503020204020204" pitchFamily="34" charset="-122"/>
                <a:ea typeface="微软雅黑" panose="020B0503020204020204" pitchFamily="34" charset="-122"/>
              </a:rPr>
              <a:t>CPU</a:t>
            </a:r>
            <a:r>
              <a:rPr lang="zh-CN" altLang="en-US" b="0" dirty="0">
                <a:latin typeface="微软雅黑" panose="020B0503020204020204" pitchFamily="34" charset="-122"/>
                <a:ea typeface="微软雅黑" panose="020B0503020204020204" pitchFamily="34" charset="-122"/>
              </a:rPr>
              <a:t>，熵编码和熵解码的串行化处理是非常浪费资源。</a:t>
            </a:r>
            <a:r>
              <a:rPr lang="zh-CN" altLang="en-US" dirty="0"/>
              <a:t/>
            </a:r>
            <a:br>
              <a:rPr lang="zh-CN" altLang="en-US" dirty="0"/>
            </a:br>
            <a:r>
              <a:rPr lang="zh-CN" altLang="en-US" dirty="0"/>
              <a:t/>
            </a:r>
            <a:br>
              <a:rPr lang="zh-CN" altLang="en-US" dirty="0"/>
            </a:br>
            <a:endParaRPr lang="zh-CN" altLang="en-US" dirty="0"/>
          </a:p>
        </p:txBody>
      </p:sp>
    </p:spTree>
    <p:extLst>
      <p:ext uri="{BB962C8B-B14F-4D97-AF65-F5344CB8AC3E}">
        <p14:creationId xmlns:p14="http://schemas.microsoft.com/office/powerpoint/2010/main" val="172220053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8032" y="188640"/>
            <a:ext cx="3275856" cy="666328"/>
          </a:xfrm>
        </p:spPr>
        <p:txBody>
          <a:bodyPr/>
          <a:lstStyle/>
          <a:p>
            <a:pPr algn="l"/>
            <a:r>
              <a:rPr lang="en-US" altLang="zh-CN" sz="3600" b="1" kern="1200" dirty="0">
                <a:solidFill>
                  <a:srgbClr val="0184B7"/>
                </a:solidFill>
                <a:latin typeface="Arial" pitchFamily="34" charset="0"/>
                <a:ea typeface="宋体" pitchFamily="2" charset="-122"/>
                <a:cs typeface="+mn-cs"/>
              </a:rPr>
              <a:t>H.265</a:t>
            </a:r>
            <a:r>
              <a:rPr lang="zh-CN" altLang="en-US" sz="3600" b="1" kern="1200" dirty="0">
                <a:solidFill>
                  <a:srgbClr val="0184B7"/>
                </a:solidFill>
                <a:latin typeface="Arial" pitchFamily="34" charset="0"/>
                <a:ea typeface="宋体" pitchFamily="2" charset="-122"/>
                <a:cs typeface="+mn-cs"/>
              </a:rPr>
              <a:t>应运而生</a:t>
            </a:r>
          </a:p>
        </p:txBody>
      </p:sp>
      <p:sp>
        <p:nvSpPr>
          <p:cNvPr id="1029" name="AutoShape 5" descr="http://imgt0.bdstatic.com/it/u=823379247,539673663&amp;fm=90&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31" name="AutoShape 7" descr="http://imgt0.bdstatic.com/it/u=823379247,539673663&amp;fm=90&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33" name="AutoShape 9" descr="http://imgt0.bdstatic.com/it/u=823379247,539673663&amp;fm=90&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3" name="矩形 2"/>
          <p:cNvSpPr/>
          <p:nvPr/>
        </p:nvSpPr>
        <p:spPr>
          <a:xfrm>
            <a:off x="179512" y="1328856"/>
            <a:ext cx="8728522" cy="5124480"/>
          </a:xfrm>
          <a:prstGeom prst="rect">
            <a:avLst/>
          </a:prstGeom>
        </p:spPr>
        <p:txBody>
          <a:bodyPr wrap="square">
            <a:spAutoFit/>
          </a:bodyPr>
          <a:lstStyle/>
          <a:p>
            <a:pPr indent="450850" algn="l">
              <a:lnSpc>
                <a:spcPct val="150000"/>
              </a:lnSpc>
              <a:spcAft>
                <a:spcPts val="1200"/>
              </a:spcAft>
            </a:pPr>
            <a:r>
              <a:rPr lang="zh-CN" altLang="en-US" sz="1800" b="0" dirty="0" smtClean="0">
                <a:latin typeface="微软雅黑" panose="020B0503020204020204" pitchFamily="34" charset="-122"/>
                <a:ea typeface="微软雅黑" panose="020B0503020204020204" pitchFamily="34" charset="-122"/>
              </a:rPr>
              <a:t>基于以上应用发展趋势和</a:t>
            </a:r>
            <a:r>
              <a:rPr lang="en-US" altLang="zh-CN" sz="1800" b="0" dirty="0" smtClean="0">
                <a:latin typeface="微软雅黑" panose="020B0503020204020204" pitchFamily="34" charset="-122"/>
                <a:ea typeface="微软雅黑" panose="020B0503020204020204" pitchFamily="34" charset="-122"/>
              </a:rPr>
              <a:t>H.264</a:t>
            </a:r>
            <a:r>
              <a:rPr lang="zh-CN" altLang="en-US" sz="1800" b="0" dirty="0" smtClean="0">
                <a:latin typeface="微软雅黑" panose="020B0503020204020204" pitchFamily="34" charset="-122"/>
                <a:ea typeface="微软雅黑" panose="020B0503020204020204" pitchFamily="34" charset="-122"/>
              </a:rPr>
              <a:t>的局限性，</a:t>
            </a:r>
            <a:r>
              <a:rPr lang="zh-CN" altLang="zh-CN" sz="1800" b="0" dirty="0">
                <a:latin typeface="微软雅黑" panose="020B0503020204020204" pitchFamily="34" charset="-122"/>
                <a:ea typeface="微软雅黑" panose="020B0503020204020204" pitchFamily="34" charset="-122"/>
              </a:rPr>
              <a:t>面向更高清晰度、更高帧率、更高</a:t>
            </a:r>
            <a:r>
              <a:rPr lang="zh-CN" altLang="zh-CN" sz="1800" b="0" dirty="0" smtClean="0">
                <a:latin typeface="微软雅黑" panose="020B0503020204020204" pitchFamily="34" charset="-122"/>
                <a:ea typeface="微软雅黑" panose="020B0503020204020204" pitchFamily="34" charset="-122"/>
              </a:rPr>
              <a:t>压缩率的</a:t>
            </a:r>
            <a:r>
              <a:rPr lang="zh-CN" altLang="zh-CN" sz="1800" b="0" dirty="0">
                <a:latin typeface="微软雅黑" panose="020B0503020204020204" pitchFamily="34" charset="-122"/>
                <a:ea typeface="微软雅黑" panose="020B0503020204020204" pitchFamily="34" charset="-122"/>
              </a:rPr>
              <a:t>高效视频编码标准</a:t>
            </a:r>
            <a:r>
              <a:rPr lang="en-US" altLang="zh-CN" sz="1800" b="0" dirty="0">
                <a:latin typeface="微软雅黑" panose="020B0503020204020204" pitchFamily="34" charset="-122"/>
                <a:ea typeface="微软雅黑" panose="020B0503020204020204" pitchFamily="34" charset="-122"/>
              </a:rPr>
              <a:t>(High Efficiency Video Coding</a:t>
            </a:r>
            <a:r>
              <a:rPr lang="zh-CN" altLang="en-US" sz="1800" b="0" dirty="0">
                <a:latin typeface="微软雅黑" panose="020B0503020204020204" pitchFamily="34" charset="-122"/>
                <a:ea typeface="微软雅黑" panose="020B0503020204020204" pitchFamily="34" charset="-122"/>
              </a:rPr>
              <a:t>）</a:t>
            </a:r>
            <a:r>
              <a:rPr lang="en-US" altLang="zh-CN" sz="1800" b="0" dirty="0" smtClean="0">
                <a:latin typeface="微软雅黑" panose="020B0503020204020204" pitchFamily="34" charset="-122"/>
                <a:ea typeface="微软雅黑" panose="020B0503020204020204" pitchFamily="34" charset="-122"/>
              </a:rPr>
              <a:t>HEVC (</a:t>
            </a:r>
            <a:r>
              <a:rPr lang="en-US" altLang="zh-CN" sz="1800" b="0" dirty="0">
                <a:latin typeface="微软雅黑" panose="020B0503020204020204" pitchFamily="34" charset="-122"/>
                <a:ea typeface="微软雅黑" panose="020B0503020204020204" pitchFamily="34" charset="-122"/>
              </a:rPr>
              <a:t>H.265)</a:t>
            </a:r>
            <a:r>
              <a:rPr lang="zh-CN" altLang="zh-CN" sz="1800" b="0" dirty="0">
                <a:latin typeface="微软雅黑" panose="020B0503020204020204" pitchFamily="34" charset="-122"/>
                <a:ea typeface="微软雅黑" panose="020B0503020204020204" pitchFamily="34" charset="-122"/>
              </a:rPr>
              <a:t>协议标准应运而生</a:t>
            </a:r>
            <a:r>
              <a:rPr lang="zh-CN" altLang="zh-CN" sz="1800" b="0" dirty="0" smtClean="0">
                <a:latin typeface="微软雅黑" panose="020B0503020204020204" pitchFamily="34" charset="-122"/>
                <a:ea typeface="微软雅黑" panose="020B0503020204020204" pitchFamily="34" charset="-122"/>
              </a:rPr>
              <a:t>。</a:t>
            </a:r>
            <a:r>
              <a:rPr lang="en-US" altLang="zh-CN" sz="1800" b="0" dirty="0">
                <a:latin typeface="微软雅黑" panose="020B0503020204020204" pitchFamily="34" charset="-122"/>
                <a:ea typeface="微软雅黑" panose="020B0503020204020204" pitchFamily="34" charset="-122"/>
              </a:rPr>
              <a:t> HEVC</a:t>
            </a:r>
            <a:r>
              <a:rPr lang="zh-CN" altLang="zh-CN" sz="1800" b="0" dirty="0" smtClean="0">
                <a:latin typeface="微软雅黑" panose="020B0503020204020204" pitchFamily="34" charset="-122"/>
                <a:ea typeface="微软雅黑" panose="020B0503020204020204" pitchFamily="34" charset="-122"/>
              </a:rPr>
              <a:t>的</a:t>
            </a:r>
            <a:r>
              <a:rPr lang="en-US" altLang="zh-CN" sz="1800" b="0" dirty="0">
                <a:latin typeface="微软雅黑" panose="020B0503020204020204" pitchFamily="34" charset="-122"/>
                <a:ea typeface="微软雅黑" panose="020B0503020204020204" pitchFamily="34" charset="-122"/>
              </a:rPr>
              <a:t>:</a:t>
            </a:r>
          </a:p>
          <a:p>
            <a:pPr marL="285750" indent="-285750" algn="l">
              <a:lnSpc>
                <a:spcPct val="150000"/>
              </a:lnSpc>
              <a:spcAft>
                <a:spcPts val="1200"/>
              </a:spcAft>
              <a:buFont typeface="Wingdings" panose="05000000000000000000" pitchFamily="2" charset="2"/>
              <a:buChar char="l"/>
            </a:pPr>
            <a:r>
              <a:rPr lang="zh-CN" altLang="en-US" sz="1800" dirty="0">
                <a:latin typeface="微软雅黑" panose="020B0503020204020204" pitchFamily="34" charset="-122"/>
                <a:ea typeface="微软雅黑" panose="020B0503020204020204" pitchFamily="34" charset="-122"/>
              </a:rPr>
              <a:t>核心</a:t>
            </a:r>
            <a:r>
              <a:rPr lang="zh-CN" altLang="zh-CN" sz="1800" dirty="0" smtClean="0">
                <a:latin typeface="微软雅黑" panose="020B0503020204020204" pitchFamily="34" charset="-122"/>
                <a:ea typeface="微软雅黑" panose="020B0503020204020204" pitchFamily="34" charset="-122"/>
              </a:rPr>
              <a:t>目标</a:t>
            </a:r>
            <a:r>
              <a:rPr lang="zh-CN" altLang="en-US" sz="1800" dirty="0" smtClean="0">
                <a:latin typeface="微软雅黑" panose="020B0503020204020204" pitchFamily="34" charset="-122"/>
                <a:ea typeface="微软雅黑" panose="020B0503020204020204" pitchFamily="34" charset="-122"/>
              </a:rPr>
              <a:t>：</a:t>
            </a:r>
            <a:r>
              <a:rPr lang="zh-CN" altLang="zh-CN" sz="1800" b="0" dirty="0" smtClean="0">
                <a:latin typeface="微软雅黑" panose="020B0503020204020204" pitchFamily="34" charset="-122"/>
                <a:ea typeface="微软雅黑" panose="020B0503020204020204" pitchFamily="34" charset="-122"/>
              </a:rPr>
              <a:t>在</a:t>
            </a:r>
            <a:r>
              <a:rPr lang="en-US" altLang="zh-CN" sz="1800" b="0" dirty="0">
                <a:latin typeface="微软雅黑" panose="020B0503020204020204" pitchFamily="34" charset="-122"/>
                <a:ea typeface="微软雅黑" panose="020B0503020204020204" pitchFamily="34" charset="-122"/>
              </a:rPr>
              <a:t>H.264/AVC high profile</a:t>
            </a:r>
            <a:r>
              <a:rPr lang="zh-CN" altLang="zh-CN" sz="1800" b="0" dirty="0">
                <a:latin typeface="微软雅黑" panose="020B0503020204020204" pitchFamily="34" charset="-122"/>
                <a:ea typeface="微软雅黑" panose="020B0503020204020204" pitchFamily="34" charset="-122"/>
              </a:rPr>
              <a:t>的基础上</a:t>
            </a:r>
            <a:r>
              <a:rPr lang="zh-CN" altLang="zh-CN" sz="1800" b="0" dirty="0" smtClean="0">
                <a:latin typeface="微软雅黑" panose="020B0503020204020204" pitchFamily="34" charset="-122"/>
                <a:ea typeface="微软雅黑" panose="020B0503020204020204" pitchFamily="34" charset="-122"/>
              </a:rPr>
              <a:t>，保证相同视频质量</a:t>
            </a:r>
            <a:r>
              <a:rPr lang="zh-CN" altLang="zh-CN" sz="1800" b="0" dirty="0">
                <a:latin typeface="微软雅黑" panose="020B0503020204020204" pitchFamily="34" charset="-122"/>
                <a:ea typeface="微软雅黑" panose="020B0503020204020204" pitchFamily="34" charset="-122"/>
              </a:rPr>
              <a:t>的前提下，视频流的码率减少</a:t>
            </a:r>
            <a:r>
              <a:rPr lang="en-US" altLang="zh-CN" sz="1800" b="0" dirty="0">
                <a:latin typeface="微软雅黑" panose="020B0503020204020204" pitchFamily="34" charset="-122"/>
                <a:ea typeface="微软雅黑" panose="020B0503020204020204" pitchFamily="34" charset="-122"/>
              </a:rPr>
              <a:t>50%</a:t>
            </a:r>
            <a:r>
              <a:rPr lang="zh-CN" altLang="zh-CN" sz="1800" b="0" dirty="0">
                <a:latin typeface="微软雅黑" panose="020B0503020204020204" pitchFamily="34" charset="-122"/>
                <a:ea typeface="微软雅黑" panose="020B0503020204020204" pitchFamily="34" charset="-122"/>
              </a:rPr>
              <a:t>。在提高压缩效率的同时</a:t>
            </a:r>
            <a:r>
              <a:rPr lang="zh-CN" altLang="zh-CN" sz="1800" b="0" dirty="0" smtClean="0">
                <a:latin typeface="微软雅黑" panose="020B0503020204020204" pitchFamily="34" charset="-122"/>
                <a:ea typeface="微软雅黑" panose="020B0503020204020204" pitchFamily="34" charset="-122"/>
              </a:rPr>
              <a:t>，允许</a:t>
            </a:r>
            <a:r>
              <a:rPr lang="zh-CN" altLang="zh-CN" sz="1800" b="0" dirty="0">
                <a:latin typeface="微软雅黑" panose="020B0503020204020204" pitchFamily="34" charset="-122"/>
                <a:ea typeface="微软雅黑" panose="020B0503020204020204" pitchFamily="34" charset="-122"/>
              </a:rPr>
              <a:t>编码端适当提高复杂</a:t>
            </a:r>
            <a:r>
              <a:rPr lang="zh-CN" altLang="zh-CN" sz="1800" b="0" dirty="0" smtClean="0">
                <a:latin typeface="微软雅黑" panose="020B0503020204020204" pitchFamily="34" charset="-122"/>
                <a:ea typeface="微软雅黑" panose="020B0503020204020204" pitchFamily="34" charset="-122"/>
              </a:rPr>
              <a:t>度</a:t>
            </a:r>
            <a:r>
              <a:rPr lang="zh-CN" altLang="en-US" sz="1800" b="0" dirty="0">
                <a:latin typeface="微软雅黑" panose="020B0503020204020204" pitchFamily="34" charset="-122"/>
                <a:ea typeface="微软雅黑" panose="020B0503020204020204" pitchFamily="34" charset="-122"/>
              </a:rPr>
              <a:t>（</a:t>
            </a:r>
            <a:r>
              <a:rPr lang="zh-CN" altLang="zh-CN" sz="1800" b="0" dirty="0">
                <a:latin typeface="微软雅黑" panose="020B0503020204020204" pitchFamily="34" charset="-122"/>
                <a:ea typeface="微软雅黑" panose="020B0503020204020204" pitchFamily="34" charset="-122"/>
              </a:rPr>
              <a:t>三倍计算复杂性下</a:t>
            </a:r>
            <a:r>
              <a:rPr lang="zh-CN" altLang="en-US" sz="1800" b="0" dirty="0">
                <a:latin typeface="微软雅黑" panose="020B0503020204020204" pitchFamily="34" charset="-122"/>
                <a:ea typeface="微软雅黑" panose="020B0503020204020204" pitchFamily="34" charset="-122"/>
              </a:rPr>
              <a:t>）</a:t>
            </a:r>
            <a:r>
              <a:rPr lang="zh-CN" altLang="zh-CN" sz="1800" b="0" dirty="0">
                <a:latin typeface="微软雅黑" panose="020B0503020204020204" pitchFamily="34" charset="-122"/>
                <a:ea typeface="微软雅黑" panose="020B0503020204020204" pitchFamily="34" charset="-122"/>
              </a:rPr>
              <a:t>。</a:t>
            </a:r>
            <a:endParaRPr lang="en-US" altLang="zh-CN" sz="1800" b="0" dirty="0">
              <a:latin typeface="微软雅黑" panose="020B0503020204020204" pitchFamily="34" charset="-122"/>
              <a:ea typeface="微软雅黑" panose="020B0503020204020204" pitchFamily="34" charset="-122"/>
            </a:endParaRPr>
          </a:p>
          <a:p>
            <a:pPr marL="285750" indent="-285750" algn="l">
              <a:lnSpc>
                <a:spcPct val="150000"/>
              </a:lnSpc>
              <a:spcAft>
                <a:spcPts val="1200"/>
              </a:spcAft>
              <a:buFont typeface="Wingdings" panose="05000000000000000000" pitchFamily="2" charset="2"/>
              <a:buChar char="l"/>
            </a:pPr>
            <a:r>
              <a:rPr lang="zh-CN" altLang="zh-CN" sz="1800" dirty="0">
                <a:latin typeface="微软雅黑" panose="020B0503020204020204" pitchFamily="34" charset="-122"/>
                <a:ea typeface="微软雅黑" panose="020B0503020204020204" pitchFamily="34" charset="-122"/>
              </a:rPr>
              <a:t>编码</a:t>
            </a:r>
            <a:r>
              <a:rPr lang="zh-CN" altLang="zh-CN" sz="1800" dirty="0" smtClean="0">
                <a:latin typeface="微软雅黑" panose="020B0503020204020204" pitchFamily="34" charset="-122"/>
                <a:ea typeface="微软雅黑" panose="020B0503020204020204" pitchFamily="34" charset="-122"/>
              </a:rPr>
              <a:t>框架</a:t>
            </a:r>
            <a:r>
              <a:rPr lang="zh-CN" altLang="en-US" sz="1800" dirty="0" smtClean="0">
                <a:latin typeface="微软雅黑" panose="020B0503020204020204" pitchFamily="34" charset="-122"/>
                <a:ea typeface="微软雅黑" panose="020B0503020204020204" pitchFamily="34" charset="-122"/>
              </a:rPr>
              <a:t>：</a:t>
            </a:r>
            <a:r>
              <a:rPr lang="zh-CN" altLang="zh-CN" sz="1800" b="0" dirty="0" smtClean="0">
                <a:latin typeface="微软雅黑" panose="020B0503020204020204" pitchFamily="34" charset="-122"/>
                <a:ea typeface="微软雅黑" panose="020B0503020204020204" pitchFamily="34" charset="-122"/>
              </a:rPr>
              <a:t>沿用</a:t>
            </a:r>
            <a:r>
              <a:rPr lang="en-US" altLang="zh-CN" sz="1800" b="0" dirty="0" smtClean="0">
                <a:latin typeface="微软雅黑" panose="020B0503020204020204" pitchFamily="34" charset="-122"/>
                <a:ea typeface="微软雅黑" panose="020B0503020204020204" pitchFamily="34" charset="-122"/>
              </a:rPr>
              <a:t>H.26x</a:t>
            </a:r>
            <a:r>
              <a:rPr lang="zh-CN" altLang="zh-CN" sz="1800" b="0" dirty="0" smtClean="0">
                <a:latin typeface="微软雅黑" panose="020B0503020204020204" pitchFamily="34" charset="-122"/>
                <a:ea typeface="微软雅黑" panose="020B0503020204020204" pitchFamily="34" charset="-122"/>
              </a:rPr>
              <a:t>的</a:t>
            </a:r>
            <a:r>
              <a:rPr lang="zh-CN" altLang="zh-CN" sz="1800" b="0" dirty="0">
                <a:latin typeface="微软雅黑" panose="020B0503020204020204" pitchFamily="34" charset="-122"/>
                <a:ea typeface="微软雅黑" panose="020B0503020204020204" pitchFamily="34" charset="-122"/>
              </a:rPr>
              <a:t>混合编码框架，即用帧间和帧内预测编码消除时间域和空间域的相关性，对残差进行变换编码以消除空间相关性，熵编码消除统计上的冗余度。</a:t>
            </a:r>
            <a:r>
              <a:rPr lang="en-US" altLang="zh-CN" sz="1800" b="0" dirty="0" smtClean="0">
                <a:latin typeface="微软雅黑" panose="020B0503020204020204" pitchFamily="34" charset="-122"/>
                <a:ea typeface="微软雅黑" panose="020B0503020204020204" pitchFamily="34" charset="-122"/>
              </a:rPr>
              <a:t>HEVC</a:t>
            </a:r>
            <a:r>
              <a:rPr lang="zh-CN" altLang="zh-CN" sz="1800" b="0" dirty="0" smtClean="0">
                <a:latin typeface="微软雅黑" panose="020B0503020204020204" pitchFamily="34" charset="-122"/>
                <a:ea typeface="微软雅黑" panose="020B0503020204020204" pitchFamily="34" charset="-122"/>
              </a:rPr>
              <a:t>在</a:t>
            </a:r>
            <a:r>
              <a:rPr lang="zh-CN" altLang="zh-CN" sz="1800" b="0" dirty="0">
                <a:latin typeface="微软雅黑" panose="020B0503020204020204" pitchFamily="34" charset="-122"/>
                <a:ea typeface="微软雅黑" panose="020B0503020204020204" pitchFamily="34" charset="-122"/>
              </a:rPr>
              <a:t>混合编码框架内，着力研究新的编码工具或技术，提高视频压缩效率</a:t>
            </a:r>
            <a:r>
              <a:rPr lang="zh-CN" altLang="zh-CN" sz="1800" b="0" dirty="0" smtClean="0">
                <a:latin typeface="微软雅黑" panose="020B0503020204020204" pitchFamily="34" charset="-122"/>
                <a:ea typeface="微软雅黑" panose="020B0503020204020204" pitchFamily="34" charset="-122"/>
              </a:rPr>
              <a:t>。</a:t>
            </a:r>
            <a:endParaRPr lang="en-US" altLang="zh-CN" sz="1800" b="0" dirty="0" smtClean="0">
              <a:latin typeface="微软雅黑" panose="020B0503020204020204" pitchFamily="34" charset="-122"/>
              <a:ea typeface="微软雅黑" panose="020B0503020204020204" pitchFamily="34" charset="-122"/>
            </a:endParaRPr>
          </a:p>
          <a:p>
            <a:pPr marL="285750" indent="-285750" algn="l">
              <a:lnSpc>
                <a:spcPct val="150000"/>
              </a:lnSpc>
              <a:spcAft>
                <a:spcPts val="1200"/>
              </a:spcAft>
              <a:buFont typeface="Wingdings" panose="05000000000000000000" pitchFamily="2" charset="2"/>
              <a:buChar char="l"/>
            </a:pPr>
            <a:r>
              <a:rPr lang="zh-CN" altLang="zh-CN" sz="1800" dirty="0" smtClean="0">
                <a:latin typeface="微软雅黑" panose="020B0503020204020204" pitchFamily="34" charset="-122"/>
                <a:ea typeface="微软雅黑" panose="020B0503020204020204" pitchFamily="34" charset="-122"/>
              </a:rPr>
              <a:t>技术创新</a:t>
            </a:r>
            <a:r>
              <a:rPr lang="zh-CN" altLang="en-US" sz="1800" dirty="0" smtClean="0">
                <a:latin typeface="微软雅黑" panose="020B0503020204020204" pitchFamily="34" charset="-122"/>
                <a:ea typeface="微软雅黑" panose="020B0503020204020204" pitchFamily="34" charset="-122"/>
              </a:rPr>
              <a:t>：</a:t>
            </a:r>
            <a:r>
              <a:rPr lang="zh-CN" altLang="zh-CN" sz="1800" b="0" dirty="0" smtClean="0">
                <a:latin typeface="微软雅黑" panose="020B0503020204020204" pitchFamily="34" charset="-122"/>
                <a:ea typeface="微软雅黑" panose="020B0503020204020204" pitchFamily="34" charset="-122"/>
              </a:rPr>
              <a:t>基于</a:t>
            </a:r>
            <a:r>
              <a:rPr lang="zh-CN" altLang="zh-CN" sz="1800" b="0" dirty="0">
                <a:latin typeface="微软雅黑" panose="020B0503020204020204" pitchFamily="34" charset="-122"/>
                <a:ea typeface="微软雅黑" panose="020B0503020204020204" pitchFamily="34" charset="-122"/>
              </a:rPr>
              <a:t>大尺寸四叉树结构的分割技术，多角度帧内预测技术，运动估计融合技术，高精度运动补偿技术，自适应环路滤波技术以及基于语义的熵编码技术。</a:t>
            </a:r>
            <a:endParaRPr lang="zh-CN" altLang="en-US" sz="1800" b="0" dirty="0">
              <a:latin typeface="微软雅黑" panose="020B0503020204020204" pitchFamily="34" charset="-122"/>
              <a:ea typeface="微软雅黑" panose="020B0503020204020204" pitchFamily="34" charset="-122"/>
            </a:endParaRPr>
          </a:p>
        </p:txBody>
      </p:sp>
      <p:sp>
        <p:nvSpPr>
          <p:cNvPr id="8" name="灯片编号占位符 1"/>
          <p:cNvSpPr>
            <a:spLocks noGrp="1"/>
          </p:cNvSpPr>
          <p:nvPr>
            <p:ph type="sldNum" sz="quarter" idx="11"/>
          </p:nvPr>
        </p:nvSpPr>
        <p:spPr>
          <a:xfrm>
            <a:off x="6553200" y="6248400"/>
            <a:ext cx="1905000" cy="457200"/>
          </a:xfrm>
        </p:spPr>
        <p:txBody>
          <a:bodyPr/>
          <a:lstStyle/>
          <a:p>
            <a:fld id="{080877BF-6D31-4E48-B933-90223EB641D9}" type="slidenum">
              <a:rPr lang="en-US" altLang="zh-CN" sz="1400" smtClean="0"/>
              <a:pPr/>
              <a:t>51</a:t>
            </a:fld>
            <a:endParaRPr lang="en-US" altLang="zh-CN" sz="1400"/>
          </a:p>
        </p:txBody>
      </p:sp>
    </p:spTree>
    <p:extLst>
      <p:ext uri="{BB962C8B-B14F-4D97-AF65-F5344CB8AC3E}">
        <p14:creationId xmlns:p14="http://schemas.microsoft.com/office/powerpoint/2010/main" val="23235590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ChangeArrowheads="1"/>
          </p:cNvSpPr>
          <p:nvPr/>
        </p:nvSpPr>
        <p:spPr bwMode="auto">
          <a:xfrm>
            <a:off x="533400" y="1196752"/>
            <a:ext cx="8229600" cy="551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1066800" lvl="1" indent="-609600">
              <a:lnSpc>
                <a:spcPct val="150000"/>
              </a:lnSpc>
              <a:spcBef>
                <a:spcPct val="20000"/>
              </a:spcBef>
              <a:buFontTx/>
              <a:buChar char="–"/>
            </a:pPr>
            <a:r>
              <a:rPr lang="zh-CN" altLang="zh-CN" b="0" dirty="0">
                <a:latin typeface="微软雅黑" panose="020B0503020204020204" pitchFamily="34" charset="-122"/>
                <a:ea typeface="微软雅黑" panose="020B0503020204020204" pitchFamily="34" charset="-122"/>
              </a:rPr>
              <a:t>在同等的图像质量下，</a:t>
            </a:r>
            <a:r>
              <a:rPr lang="en-US" altLang="zh-CN" b="0" dirty="0">
                <a:latin typeface="微软雅黑" panose="020B0503020204020204" pitchFamily="34" charset="-122"/>
                <a:ea typeface="微软雅黑" panose="020B0503020204020204" pitchFamily="34" charset="-122"/>
              </a:rPr>
              <a:t>H.264</a:t>
            </a:r>
            <a:r>
              <a:rPr lang="zh-CN" altLang="zh-CN" b="0" dirty="0">
                <a:latin typeface="微软雅黑" panose="020B0503020204020204" pitchFamily="34" charset="-122"/>
                <a:ea typeface="微软雅黑" panose="020B0503020204020204" pitchFamily="34" charset="-122"/>
              </a:rPr>
              <a:t>的数据压缩比是</a:t>
            </a:r>
            <a:r>
              <a:rPr lang="en-US" altLang="zh-CN" b="0" dirty="0">
                <a:latin typeface="微软雅黑" panose="020B0503020204020204" pitchFamily="34" charset="-122"/>
                <a:ea typeface="微软雅黑" panose="020B0503020204020204" pitchFamily="34" charset="-122"/>
              </a:rPr>
              <a:t>MPEG-4</a:t>
            </a:r>
            <a:r>
              <a:rPr lang="zh-CN" altLang="zh-CN" b="0" dirty="0">
                <a:latin typeface="微软雅黑" panose="020B0503020204020204" pitchFamily="34" charset="-122"/>
                <a:ea typeface="微软雅黑" panose="020B0503020204020204" pitchFamily="34" charset="-122"/>
              </a:rPr>
              <a:t>的</a:t>
            </a:r>
            <a:r>
              <a:rPr lang="en-US" altLang="zh-CN" b="0" dirty="0">
                <a:latin typeface="微软雅黑" panose="020B0503020204020204" pitchFamily="34" charset="-122"/>
                <a:ea typeface="微软雅黑" panose="020B0503020204020204" pitchFamily="34" charset="-122"/>
              </a:rPr>
              <a:t>1.5-2</a:t>
            </a:r>
            <a:r>
              <a:rPr lang="zh-CN" altLang="zh-CN" b="0" dirty="0">
                <a:latin typeface="微软雅黑" panose="020B0503020204020204" pitchFamily="34" charset="-122"/>
                <a:ea typeface="微软雅黑" panose="020B0503020204020204" pitchFamily="34" charset="-122"/>
              </a:rPr>
              <a:t>倍，而且在网络传输中其需要更少的带宽，大概只需</a:t>
            </a:r>
            <a:r>
              <a:rPr lang="en-US" altLang="zh-CN" b="0" dirty="0">
                <a:latin typeface="微软雅黑" panose="020B0503020204020204" pitchFamily="34" charset="-122"/>
                <a:ea typeface="微软雅黑" panose="020B0503020204020204" pitchFamily="34" charset="-122"/>
              </a:rPr>
              <a:t>1Mbps-2Mbps</a:t>
            </a:r>
            <a:r>
              <a:rPr lang="zh-CN" altLang="zh-CN" b="0" dirty="0">
                <a:latin typeface="微软雅黑" panose="020B0503020204020204" pitchFamily="34" charset="-122"/>
                <a:ea typeface="微软雅黑" panose="020B0503020204020204" pitchFamily="34" charset="-122"/>
              </a:rPr>
              <a:t>的</a:t>
            </a:r>
            <a:r>
              <a:rPr lang="zh-CN" altLang="zh-CN" b="0" dirty="0" smtClean="0">
                <a:latin typeface="微软雅黑" panose="020B0503020204020204" pitchFamily="34" charset="-122"/>
                <a:ea typeface="微软雅黑" panose="020B0503020204020204" pitchFamily="34" charset="-122"/>
              </a:rPr>
              <a:t>传输速率</a:t>
            </a:r>
            <a:r>
              <a:rPr lang="zh-CN" altLang="en-US" b="0" dirty="0" smtClean="0">
                <a:latin typeface="微软雅黑" panose="020B0503020204020204" pitchFamily="34" charset="-122"/>
                <a:ea typeface="微软雅黑" panose="020B0503020204020204" pitchFamily="34" charset="-122"/>
              </a:rPr>
              <a:t>。</a:t>
            </a:r>
            <a:endParaRPr lang="en-US" altLang="zh-CN" b="0" dirty="0" smtClean="0">
              <a:latin typeface="微软雅黑" panose="020B0503020204020204" pitchFamily="34" charset="-122"/>
              <a:ea typeface="微软雅黑" panose="020B0503020204020204" pitchFamily="34" charset="-122"/>
            </a:endParaRPr>
          </a:p>
          <a:p>
            <a:pPr marL="1066800" lvl="1" indent="-609600">
              <a:lnSpc>
                <a:spcPct val="150000"/>
              </a:lnSpc>
              <a:spcBef>
                <a:spcPct val="20000"/>
              </a:spcBef>
              <a:buFontTx/>
              <a:buChar char="–"/>
            </a:pPr>
            <a:r>
              <a:rPr lang="en-US" altLang="zh-CN" b="0" dirty="0">
                <a:latin typeface="微软雅黑" panose="020B0503020204020204" pitchFamily="34" charset="-122"/>
                <a:ea typeface="微软雅黑" panose="020B0503020204020204" pitchFamily="34" charset="-122"/>
              </a:rPr>
              <a:t>H.265</a:t>
            </a:r>
            <a:r>
              <a:rPr lang="zh-CN" altLang="zh-CN" b="0" dirty="0">
                <a:latin typeface="微软雅黑" panose="020B0503020204020204" pitchFamily="34" charset="-122"/>
                <a:ea typeface="微软雅黑" panose="020B0503020204020204" pitchFamily="34" charset="-122"/>
              </a:rPr>
              <a:t>标准更比</a:t>
            </a:r>
            <a:r>
              <a:rPr lang="en-US" altLang="zh-CN" b="0" dirty="0">
                <a:latin typeface="微软雅黑" panose="020B0503020204020204" pitchFamily="34" charset="-122"/>
                <a:ea typeface="微软雅黑" panose="020B0503020204020204" pitchFamily="34" charset="-122"/>
              </a:rPr>
              <a:t>H.264</a:t>
            </a:r>
            <a:r>
              <a:rPr lang="zh-CN" altLang="zh-CN" b="0" dirty="0">
                <a:latin typeface="微软雅黑" panose="020B0503020204020204" pitchFamily="34" charset="-122"/>
                <a:ea typeface="微软雅黑" panose="020B0503020204020204" pitchFamily="34" charset="-122"/>
              </a:rPr>
              <a:t>先进，所需带宽仅为</a:t>
            </a:r>
            <a:r>
              <a:rPr lang="en-US" altLang="zh-CN" b="0" dirty="0">
                <a:latin typeface="微软雅黑" panose="020B0503020204020204" pitchFamily="34" charset="-122"/>
                <a:ea typeface="微软雅黑" panose="020B0503020204020204" pitchFamily="34" charset="-122"/>
              </a:rPr>
              <a:t>H.264</a:t>
            </a:r>
            <a:r>
              <a:rPr lang="zh-CN" altLang="zh-CN" b="0" dirty="0">
                <a:latin typeface="微软雅黑" panose="020B0503020204020204" pitchFamily="34" charset="-122"/>
                <a:ea typeface="微软雅黑" panose="020B0503020204020204" pitchFamily="34" charset="-122"/>
              </a:rPr>
              <a:t>的</a:t>
            </a:r>
            <a:r>
              <a:rPr lang="en-US" altLang="zh-CN" b="0" dirty="0">
                <a:latin typeface="微软雅黑" panose="020B0503020204020204" pitchFamily="34" charset="-122"/>
                <a:ea typeface="微软雅黑" panose="020B0503020204020204" pitchFamily="34" charset="-122"/>
              </a:rPr>
              <a:t>1/2</a:t>
            </a:r>
            <a:r>
              <a:rPr lang="zh-CN" altLang="zh-CN" b="0" dirty="0">
                <a:latin typeface="微软雅黑" panose="020B0503020204020204" pitchFamily="34" charset="-122"/>
                <a:ea typeface="微软雅黑" panose="020B0503020204020204" pitchFamily="34" charset="-122"/>
              </a:rPr>
              <a:t>。从技术上来讲，</a:t>
            </a:r>
            <a:r>
              <a:rPr lang="en-US" altLang="zh-CN" b="0" dirty="0">
                <a:latin typeface="微软雅黑" panose="020B0503020204020204" pitchFamily="34" charset="-122"/>
                <a:ea typeface="微软雅黑" panose="020B0503020204020204" pitchFamily="34" charset="-122"/>
              </a:rPr>
              <a:t>H.265</a:t>
            </a:r>
            <a:r>
              <a:rPr lang="zh-CN" altLang="zh-CN" b="0" dirty="0">
                <a:latin typeface="微软雅黑" panose="020B0503020204020204" pitchFamily="34" charset="-122"/>
                <a:ea typeface="微软雅黑" panose="020B0503020204020204" pitchFamily="34" charset="-122"/>
              </a:rPr>
              <a:t>已经在很多的技术上实现了对</a:t>
            </a:r>
            <a:r>
              <a:rPr lang="en-US" altLang="zh-CN" b="0" dirty="0">
                <a:latin typeface="微软雅黑" panose="020B0503020204020204" pitchFamily="34" charset="-122"/>
                <a:ea typeface="微软雅黑" panose="020B0503020204020204" pitchFamily="34" charset="-122"/>
              </a:rPr>
              <a:t>H.264</a:t>
            </a:r>
            <a:r>
              <a:rPr lang="zh-CN" altLang="zh-CN" b="0" dirty="0">
                <a:latin typeface="微软雅黑" panose="020B0503020204020204" pitchFamily="34" charset="-122"/>
                <a:ea typeface="微软雅黑" panose="020B0503020204020204" pitchFamily="34" charset="-122"/>
              </a:rPr>
              <a:t>的全面超越</a:t>
            </a:r>
            <a:r>
              <a:rPr lang="zh-CN" altLang="zh-CN" b="0" dirty="0" smtClean="0">
                <a:latin typeface="微软雅黑" panose="020B0503020204020204" pitchFamily="34" charset="-122"/>
                <a:ea typeface="微软雅黑" panose="020B0503020204020204" pitchFamily="34" charset="-122"/>
              </a:rPr>
              <a:t>，</a:t>
            </a:r>
            <a:r>
              <a:rPr lang="en-US" altLang="zh-CN" b="0" dirty="0" smtClean="0">
                <a:latin typeface="微软雅黑" panose="020B0503020204020204" pitchFamily="34" charset="-122"/>
                <a:ea typeface="微软雅黑" panose="020B0503020204020204" pitchFamily="34" charset="-122"/>
              </a:rPr>
              <a:t>H.265</a:t>
            </a:r>
            <a:r>
              <a:rPr lang="zh-CN" altLang="zh-CN" b="0" dirty="0">
                <a:latin typeface="微软雅黑" panose="020B0503020204020204" pitchFamily="34" charset="-122"/>
                <a:ea typeface="微软雅黑" panose="020B0503020204020204" pitchFamily="34" charset="-122"/>
              </a:rPr>
              <a:t>通过先进画面预测模式与精准编码架构，将压缩比提高至</a:t>
            </a:r>
            <a:r>
              <a:rPr lang="en-US" altLang="zh-CN" b="0" dirty="0">
                <a:latin typeface="微软雅黑" panose="020B0503020204020204" pitchFamily="34" charset="-122"/>
                <a:ea typeface="微软雅黑" panose="020B0503020204020204" pitchFamily="34" charset="-122"/>
              </a:rPr>
              <a:t>H.264</a:t>
            </a:r>
            <a:r>
              <a:rPr lang="zh-CN" altLang="zh-CN" b="0" dirty="0">
                <a:latin typeface="微软雅黑" panose="020B0503020204020204" pitchFamily="34" charset="-122"/>
                <a:ea typeface="微软雅黑" panose="020B0503020204020204" pitchFamily="34" charset="-122"/>
              </a:rPr>
              <a:t>的两倍，达到</a:t>
            </a:r>
            <a:r>
              <a:rPr lang="en-US" altLang="zh-CN" b="0" dirty="0">
                <a:latin typeface="微软雅黑" panose="020B0503020204020204" pitchFamily="34" charset="-122"/>
                <a:ea typeface="微软雅黑" panose="020B0503020204020204" pitchFamily="34" charset="-122"/>
              </a:rPr>
              <a:t>400:1</a:t>
            </a:r>
            <a:r>
              <a:rPr lang="zh-CN" altLang="zh-CN" b="0" dirty="0">
                <a:latin typeface="微软雅黑" panose="020B0503020204020204" pitchFamily="34" charset="-122"/>
                <a:ea typeface="微软雅黑" panose="020B0503020204020204" pitchFamily="34" charset="-122"/>
              </a:rPr>
              <a:t>水准，除可缩短</a:t>
            </a:r>
            <a:r>
              <a:rPr lang="en-US" altLang="zh-CN" b="0" dirty="0">
                <a:latin typeface="微软雅黑" panose="020B0503020204020204" pitchFamily="34" charset="-122"/>
                <a:ea typeface="微软雅黑" panose="020B0503020204020204" pitchFamily="34" charset="-122"/>
              </a:rPr>
              <a:t>50%</a:t>
            </a:r>
            <a:r>
              <a:rPr lang="zh-CN" altLang="zh-CN" b="0" dirty="0">
                <a:latin typeface="微软雅黑" panose="020B0503020204020204" pitchFamily="34" charset="-122"/>
                <a:ea typeface="微软雅黑" panose="020B0503020204020204" pitchFamily="34" charset="-122"/>
              </a:rPr>
              <a:t>视频压缩时间，减轻系统工作负担与功耗外，亦大幅增进网络频宽利用率。</a:t>
            </a:r>
          </a:p>
          <a:p>
            <a:pPr marL="1066800" lvl="1" indent="-609600">
              <a:lnSpc>
                <a:spcPct val="150000"/>
              </a:lnSpc>
              <a:spcBef>
                <a:spcPct val="20000"/>
              </a:spcBef>
              <a:buFontTx/>
              <a:buChar char="–"/>
            </a:pPr>
            <a:r>
              <a:rPr lang="zh-CN" altLang="zh-CN" b="0" dirty="0" smtClean="0">
                <a:latin typeface="微软雅黑" panose="020B0503020204020204" pitchFamily="34" charset="-122"/>
                <a:ea typeface="微软雅黑" panose="020B0503020204020204" pitchFamily="34" charset="-122"/>
              </a:rPr>
              <a:t>与</a:t>
            </a:r>
            <a:r>
              <a:rPr lang="en-US" altLang="zh-CN" b="0" dirty="0">
                <a:latin typeface="微软雅黑" panose="020B0503020204020204" pitchFamily="34" charset="-122"/>
                <a:ea typeface="微软雅黑" panose="020B0503020204020204" pitchFamily="34" charset="-122"/>
              </a:rPr>
              <a:t>H.264</a:t>
            </a:r>
            <a:r>
              <a:rPr lang="zh-CN" altLang="zh-CN" b="0" dirty="0">
                <a:latin typeface="微软雅黑" panose="020B0503020204020204" pitchFamily="34" charset="-122"/>
                <a:ea typeface="微软雅黑" panose="020B0503020204020204" pitchFamily="34" charset="-122"/>
              </a:rPr>
              <a:t>相比，</a:t>
            </a:r>
            <a:r>
              <a:rPr lang="en-US" altLang="zh-CN" b="0" dirty="0">
                <a:latin typeface="微软雅黑" panose="020B0503020204020204" pitchFamily="34" charset="-122"/>
                <a:ea typeface="微软雅黑" panose="020B0503020204020204" pitchFamily="34" charset="-122"/>
              </a:rPr>
              <a:t>H.265</a:t>
            </a:r>
            <a:r>
              <a:rPr lang="zh-CN" altLang="zh-CN" b="0" dirty="0">
                <a:latin typeface="微软雅黑" panose="020B0503020204020204" pitchFamily="34" charset="-122"/>
                <a:ea typeface="微软雅黑" panose="020B0503020204020204" pitchFamily="34" charset="-122"/>
              </a:rPr>
              <a:t>的最大本领是可以在维持画质基本不变的前提下，让数据传输带宽减少至</a:t>
            </a:r>
            <a:r>
              <a:rPr lang="en-US" altLang="zh-CN" b="0" dirty="0">
                <a:latin typeface="微软雅黑" panose="020B0503020204020204" pitchFamily="34" charset="-122"/>
                <a:ea typeface="微软雅黑" panose="020B0503020204020204" pitchFamily="34" charset="-122"/>
              </a:rPr>
              <a:t>H.264</a:t>
            </a:r>
            <a:r>
              <a:rPr lang="zh-CN" altLang="zh-CN" b="0" dirty="0">
                <a:latin typeface="微软雅黑" panose="020B0503020204020204" pitchFamily="34" charset="-122"/>
                <a:ea typeface="微软雅黑" panose="020B0503020204020204" pitchFamily="34" charset="-122"/>
              </a:rPr>
              <a:t>的一半</a:t>
            </a:r>
            <a:r>
              <a:rPr lang="en-US" altLang="zh-CN" b="0" dirty="0">
                <a:latin typeface="微软雅黑" panose="020B0503020204020204" pitchFamily="34" charset="-122"/>
                <a:ea typeface="微软雅黑" panose="020B0503020204020204" pitchFamily="34" charset="-122"/>
              </a:rPr>
              <a:t>,</a:t>
            </a:r>
            <a:r>
              <a:rPr lang="zh-CN" altLang="zh-CN" b="0" dirty="0">
                <a:latin typeface="微软雅黑" panose="020B0503020204020204" pitchFamily="34" charset="-122"/>
                <a:ea typeface="微软雅黑" panose="020B0503020204020204" pitchFamily="34" charset="-122"/>
              </a:rPr>
              <a:t>这样在低带宽的情况下，</a:t>
            </a:r>
            <a:r>
              <a:rPr lang="en-US" altLang="zh-CN" b="0" dirty="0">
                <a:latin typeface="微软雅黑" panose="020B0503020204020204" pitchFamily="34" charset="-122"/>
                <a:ea typeface="微软雅黑" panose="020B0503020204020204" pitchFamily="34" charset="-122"/>
              </a:rPr>
              <a:t>H.265</a:t>
            </a:r>
            <a:r>
              <a:rPr lang="zh-CN" altLang="zh-CN" b="0" dirty="0">
                <a:latin typeface="微软雅黑" panose="020B0503020204020204" pitchFamily="34" charset="-122"/>
                <a:ea typeface="微软雅黑" panose="020B0503020204020204" pitchFamily="34" charset="-122"/>
              </a:rPr>
              <a:t>也可以让你获得纤毫毕现的细腻画质，丰富绝伦的图像细节，流畅自然的播放效果。</a:t>
            </a:r>
          </a:p>
          <a:p>
            <a:pPr marL="1066800" lvl="1" indent="-609600">
              <a:lnSpc>
                <a:spcPct val="150000"/>
              </a:lnSpc>
              <a:spcBef>
                <a:spcPct val="20000"/>
              </a:spcBef>
              <a:buFontTx/>
              <a:buChar char="–"/>
            </a:pPr>
            <a:endParaRPr lang="zh-CN" altLang="en-US" b="0" dirty="0">
              <a:latin typeface="微软雅黑" panose="020B0503020204020204" pitchFamily="34" charset="-122"/>
              <a:ea typeface="微软雅黑" panose="020B0503020204020204" pitchFamily="34" charset="-122"/>
            </a:endParaRPr>
          </a:p>
        </p:txBody>
      </p:sp>
      <p:sp>
        <p:nvSpPr>
          <p:cNvPr id="6" name="标题 1"/>
          <p:cNvSpPr>
            <a:spLocks noGrp="1"/>
          </p:cNvSpPr>
          <p:nvPr>
            <p:ph type="title"/>
          </p:nvPr>
        </p:nvSpPr>
        <p:spPr>
          <a:xfrm>
            <a:off x="288032" y="188640"/>
            <a:ext cx="3275856" cy="666328"/>
          </a:xfrm>
        </p:spPr>
        <p:txBody>
          <a:bodyPr/>
          <a:lstStyle/>
          <a:p>
            <a:pPr algn="l"/>
            <a:r>
              <a:rPr lang="en-US" altLang="zh-CN" sz="3600" b="1" kern="1200" dirty="0">
                <a:solidFill>
                  <a:srgbClr val="0184B7"/>
                </a:solidFill>
                <a:latin typeface="Arial" pitchFamily="34" charset="0"/>
                <a:ea typeface="宋体" pitchFamily="2" charset="-122"/>
                <a:cs typeface="+mn-cs"/>
              </a:rPr>
              <a:t>H.265</a:t>
            </a:r>
            <a:r>
              <a:rPr lang="zh-CN" altLang="en-US" sz="3600" b="1" kern="1200" dirty="0">
                <a:solidFill>
                  <a:srgbClr val="0184B7"/>
                </a:solidFill>
                <a:latin typeface="Arial" pitchFamily="34" charset="0"/>
                <a:ea typeface="宋体" pitchFamily="2" charset="-122"/>
                <a:cs typeface="+mn-cs"/>
              </a:rPr>
              <a:t>应运而生</a:t>
            </a:r>
          </a:p>
        </p:txBody>
      </p:sp>
    </p:spTree>
    <p:extLst>
      <p:ext uri="{BB962C8B-B14F-4D97-AF65-F5344CB8AC3E}">
        <p14:creationId xmlns:p14="http://schemas.microsoft.com/office/powerpoint/2010/main" val="17105762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1196" y="169049"/>
            <a:ext cx="8229600" cy="1143000"/>
          </a:xfrm>
        </p:spPr>
        <p:txBody>
          <a:bodyPr/>
          <a:lstStyle/>
          <a:p>
            <a:pPr algn="l"/>
            <a:r>
              <a:rPr lang="en-US" altLang="zh-CN" sz="3600" b="1" kern="1200" dirty="0">
                <a:solidFill>
                  <a:srgbClr val="0184B7"/>
                </a:solidFill>
                <a:latin typeface="Arial" pitchFamily="34" charset="0"/>
                <a:ea typeface="宋体" pitchFamily="2" charset="-122"/>
              </a:rPr>
              <a:t>H.265</a:t>
            </a:r>
            <a:r>
              <a:rPr lang="zh-CN" altLang="en-US" sz="3600" b="1" kern="1200" dirty="0" smtClean="0">
                <a:solidFill>
                  <a:srgbClr val="0184B7"/>
                </a:solidFill>
                <a:latin typeface="Arial" pitchFamily="34" charset="0"/>
                <a:ea typeface="宋体" pitchFamily="2" charset="-122"/>
                <a:cs typeface="+mn-cs"/>
              </a:rPr>
              <a:t>主要</a:t>
            </a:r>
            <a:r>
              <a:rPr lang="zh-CN" altLang="en-US" sz="3600" b="1" kern="1200" dirty="0">
                <a:solidFill>
                  <a:srgbClr val="0184B7"/>
                </a:solidFill>
                <a:latin typeface="Arial" pitchFamily="34" charset="0"/>
                <a:ea typeface="宋体" pitchFamily="2" charset="-122"/>
                <a:cs typeface="+mn-cs"/>
              </a:rPr>
              <a:t>特征</a:t>
            </a:r>
          </a:p>
        </p:txBody>
      </p:sp>
      <p:sp>
        <p:nvSpPr>
          <p:cNvPr id="4" name="TextBox 3"/>
          <p:cNvSpPr txBox="1"/>
          <p:nvPr/>
        </p:nvSpPr>
        <p:spPr>
          <a:xfrm>
            <a:off x="323528" y="1340768"/>
            <a:ext cx="8424936" cy="4755148"/>
          </a:xfrm>
          <a:prstGeom prst="rect">
            <a:avLst/>
          </a:prstGeom>
          <a:noFill/>
        </p:spPr>
        <p:txBody>
          <a:bodyPr wrap="square" rtlCol="0">
            <a:spAutoFit/>
          </a:bodyPr>
          <a:lstStyle/>
          <a:p>
            <a:pPr indent="450850">
              <a:lnSpc>
                <a:spcPct val="150000"/>
              </a:lnSpc>
              <a:spcAft>
                <a:spcPts val="1200"/>
              </a:spcAft>
            </a:pPr>
            <a:r>
              <a:rPr lang="en-US" b="0" dirty="0">
                <a:latin typeface="微软雅黑" panose="020B0503020204020204" pitchFamily="34" charset="-122"/>
                <a:ea typeface="微软雅黑" panose="020B0503020204020204" pitchFamily="34" charset="-122"/>
              </a:rPr>
              <a:t>HEVC</a:t>
            </a:r>
            <a:r>
              <a:rPr lang="zh-CN" altLang="en-US" b="0" dirty="0">
                <a:latin typeface="微软雅黑" panose="020B0503020204020204" pitchFamily="34" charset="-122"/>
                <a:ea typeface="微软雅黑" panose="020B0503020204020204" pitchFamily="34" charset="-122"/>
              </a:rPr>
              <a:t>新视频编码方案依然沿用</a:t>
            </a:r>
            <a:r>
              <a:rPr lang="en-US" b="0" dirty="0">
                <a:latin typeface="微软雅黑" panose="020B0503020204020204" pitchFamily="34" charset="-122"/>
                <a:ea typeface="微软雅黑" panose="020B0503020204020204" pitchFamily="34" charset="-122"/>
              </a:rPr>
              <a:t>MPEGX</a:t>
            </a:r>
            <a:r>
              <a:rPr lang="zh-CN" altLang="en-US" b="0" dirty="0">
                <a:latin typeface="微软雅黑" panose="020B0503020204020204" pitchFamily="34" charset="-122"/>
                <a:ea typeface="微软雅黑" panose="020B0503020204020204" pitchFamily="34" charset="-122"/>
              </a:rPr>
              <a:t>和</a:t>
            </a:r>
            <a:r>
              <a:rPr lang="en-US" b="0" dirty="0">
                <a:latin typeface="微软雅黑" panose="020B0503020204020204" pitchFamily="34" charset="-122"/>
                <a:ea typeface="微软雅黑" panose="020B0503020204020204" pitchFamily="34" charset="-122"/>
              </a:rPr>
              <a:t>H.26X</a:t>
            </a:r>
            <a:r>
              <a:rPr lang="zh-CN" altLang="en-US" b="0" dirty="0">
                <a:latin typeface="微软雅黑" panose="020B0503020204020204" pitchFamily="34" charset="-122"/>
                <a:ea typeface="微软雅黑" panose="020B0503020204020204" pitchFamily="34" charset="-122"/>
              </a:rPr>
              <a:t>系列采用的混合编码框架。</a:t>
            </a:r>
            <a:endParaRPr lang="en-US" altLang="zh-CN" b="0" dirty="0">
              <a:latin typeface="微软雅黑" panose="020B0503020204020204" pitchFamily="34" charset="-122"/>
              <a:ea typeface="微软雅黑" panose="020B0503020204020204" pitchFamily="34" charset="-122"/>
            </a:endParaRPr>
          </a:p>
          <a:p>
            <a:pPr marL="627063" indent="450850">
              <a:lnSpc>
                <a:spcPct val="150000"/>
              </a:lnSpc>
              <a:spcAft>
                <a:spcPts val="1200"/>
              </a:spcAft>
              <a:buFont typeface="Wingdings" panose="05000000000000000000" pitchFamily="2" charset="2"/>
              <a:buChar char="l"/>
            </a:pPr>
            <a:r>
              <a:rPr lang="zh-CN" altLang="en-US" b="0" dirty="0">
                <a:latin typeface="微软雅黑" panose="020B0503020204020204" pitchFamily="34" charset="-122"/>
                <a:ea typeface="微软雅黑" panose="020B0503020204020204" pitchFamily="34" charset="-122"/>
              </a:rPr>
              <a:t>帧间和帧内预测编码：消除时间域和空间域的相关性。变换编码：对残差进行变换编码以消除空间相关性 。熵编码：消除统计上的冗余度。</a:t>
            </a:r>
            <a:endParaRPr lang="en-US" altLang="zh-CN" b="0" dirty="0">
              <a:latin typeface="微软雅黑" panose="020B0503020204020204" pitchFamily="34" charset="-122"/>
              <a:ea typeface="微软雅黑" panose="020B0503020204020204" pitchFamily="34" charset="-122"/>
            </a:endParaRPr>
          </a:p>
          <a:p>
            <a:pPr marL="627063" indent="450850">
              <a:lnSpc>
                <a:spcPct val="150000"/>
              </a:lnSpc>
              <a:spcAft>
                <a:spcPts val="1200"/>
              </a:spcAft>
              <a:buFont typeface="Wingdings" panose="05000000000000000000" pitchFamily="2" charset="2"/>
              <a:buChar char="l"/>
            </a:pPr>
            <a:r>
              <a:rPr lang="en-US" b="0" dirty="0">
                <a:latin typeface="微软雅黑" panose="020B0503020204020204" pitchFamily="34" charset="-122"/>
                <a:ea typeface="微软雅黑" panose="020B0503020204020204" pitchFamily="34" charset="-122"/>
              </a:rPr>
              <a:t>HEVC</a:t>
            </a:r>
            <a:r>
              <a:rPr lang="zh-CN" altLang="en-US" b="0" dirty="0">
                <a:latin typeface="微软雅黑" panose="020B0503020204020204" pitchFamily="34" charset="-122"/>
                <a:ea typeface="微软雅黑" panose="020B0503020204020204" pitchFamily="34" charset="-122"/>
              </a:rPr>
              <a:t>将在混合编码框架内，着力研究新的编码工具或技术，提高视频压缩效率，相较于以往的视频编码技术，将会有更多的优越性：</a:t>
            </a:r>
            <a:endParaRPr lang="en-US" altLang="zh-CN" b="0" dirty="0">
              <a:latin typeface="微软雅黑" panose="020B0503020204020204" pitchFamily="34" charset="-122"/>
              <a:ea typeface="微软雅黑" panose="020B0503020204020204" pitchFamily="34" charset="-122"/>
            </a:endParaRPr>
          </a:p>
          <a:p>
            <a:pPr marL="627063" indent="450850">
              <a:lnSpc>
                <a:spcPct val="150000"/>
              </a:lnSpc>
              <a:spcAft>
                <a:spcPts val="1200"/>
              </a:spcAft>
              <a:buFont typeface="Wingdings" panose="05000000000000000000" pitchFamily="2" charset="2"/>
              <a:buChar char="l"/>
            </a:pPr>
            <a:r>
              <a:rPr lang="zh-CN" altLang="en-US" b="0" dirty="0">
                <a:latin typeface="微软雅黑" panose="020B0503020204020204" pitchFamily="34" charset="-122"/>
                <a:ea typeface="微软雅黑" panose="020B0503020204020204" pitchFamily="34" charset="-122"/>
              </a:rPr>
              <a:t>（</a:t>
            </a:r>
            <a:r>
              <a:rPr lang="en-US" altLang="zh-CN" b="0" dirty="0">
                <a:latin typeface="微软雅黑" panose="020B0503020204020204" pitchFamily="34" charset="-122"/>
                <a:ea typeface="微软雅黑" panose="020B0503020204020204" pitchFamily="34" charset="-122"/>
              </a:rPr>
              <a:t>1</a:t>
            </a:r>
            <a:r>
              <a:rPr lang="zh-CN" altLang="en-US" b="0" dirty="0">
                <a:latin typeface="微软雅黑" panose="020B0503020204020204" pitchFamily="34" charset="-122"/>
                <a:ea typeface="微软雅黑" panose="020B0503020204020204" pitchFamily="34" charset="-122"/>
              </a:rPr>
              <a:t>）压缩效率更高</a:t>
            </a:r>
            <a:endParaRPr lang="en-US" altLang="zh-CN" b="0" dirty="0">
              <a:latin typeface="微软雅黑" panose="020B0503020204020204" pitchFamily="34" charset="-122"/>
              <a:ea typeface="微软雅黑" panose="020B0503020204020204" pitchFamily="34" charset="-122"/>
            </a:endParaRPr>
          </a:p>
          <a:p>
            <a:pPr marL="627063" indent="450850">
              <a:lnSpc>
                <a:spcPct val="150000"/>
              </a:lnSpc>
              <a:spcAft>
                <a:spcPts val="1200"/>
              </a:spcAft>
              <a:buFont typeface="Wingdings" panose="05000000000000000000" pitchFamily="2" charset="2"/>
              <a:buChar char="l"/>
            </a:pPr>
            <a:r>
              <a:rPr lang="zh-CN" altLang="en-US" b="0" dirty="0">
                <a:latin typeface="微软雅黑" panose="020B0503020204020204" pitchFamily="34" charset="-122"/>
                <a:ea typeface="微软雅黑" panose="020B0503020204020204" pitchFamily="34" charset="-122"/>
              </a:rPr>
              <a:t>（</a:t>
            </a:r>
            <a:r>
              <a:rPr lang="en-US" altLang="zh-CN" b="0" dirty="0">
                <a:latin typeface="微软雅黑" panose="020B0503020204020204" pitchFamily="34" charset="-122"/>
                <a:ea typeface="微软雅黑" panose="020B0503020204020204" pitchFamily="34" charset="-122"/>
              </a:rPr>
              <a:t>2</a:t>
            </a:r>
            <a:r>
              <a:rPr lang="zh-CN" altLang="en-US" b="0" dirty="0">
                <a:latin typeface="微软雅黑" panose="020B0503020204020204" pitchFamily="34" charset="-122"/>
                <a:ea typeface="微软雅黑" panose="020B0503020204020204" pitchFamily="34" charset="-122"/>
              </a:rPr>
              <a:t>）视频质量更高</a:t>
            </a:r>
            <a:endParaRPr lang="en-US" altLang="zh-CN" b="0" dirty="0">
              <a:latin typeface="微软雅黑" panose="020B0503020204020204" pitchFamily="34" charset="-122"/>
              <a:ea typeface="微软雅黑" panose="020B0503020204020204" pitchFamily="34" charset="-122"/>
            </a:endParaRPr>
          </a:p>
          <a:p>
            <a:pPr marL="627063" indent="450850">
              <a:lnSpc>
                <a:spcPct val="150000"/>
              </a:lnSpc>
              <a:spcAft>
                <a:spcPts val="1200"/>
              </a:spcAft>
              <a:buFont typeface="Wingdings" panose="05000000000000000000" pitchFamily="2" charset="2"/>
              <a:buChar char="l"/>
            </a:pPr>
            <a:r>
              <a:rPr lang="zh-CN" altLang="en-US" b="0" dirty="0">
                <a:latin typeface="微软雅黑" panose="020B0503020204020204" pitchFamily="34" charset="-122"/>
                <a:ea typeface="微软雅黑" panose="020B0503020204020204" pitchFamily="34" charset="-122"/>
              </a:rPr>
              <a:t>（</a:t>
            </a:r>
            <a:r>
              <a:rPr lang="en-US" altLang="zh-CN" b="0" dirty="0">
                <a:latin typeface="微软雅黑" panose="020B0503020204020204" pitchFamily="34" charset="-122"/>
                <a:ea typeface="微软雅黑" panose="020B0503020204020204" pitchFamily="34" charset="-122"/>
              </a:rPr>
              <a:t>3</a:t>
            </a:r>
            <a:r>
              <a:rPr lang="zh-CN" altLang="en-US" b="0" dirty="0">
                <a:latin typeface="微软雅黑" panose="020B0503020204020204" pitchFamily="34" charset="-122"/>
                <a:ea typeface="微软雅黑" panose="020B0503020204020204" pitchFamily="34" charset="-122"/>
              </a:rPr>
              <a:t>）健壮性更好</a:t>
            </a:r>
            <a:endParaRPr lang="en-US" altLang="zh-CN" b="0" dirty="0">
              <a:latin typeface="微软雅黑" panose="020B0503020204020204" pitchFamily="34" charset="-122"/>
              <a:ea typeface="微软雅黑" panose="020B0503020204020204" pitchFamily="34" charset="-122"/>
            </a:endParaRPr>
          </a:p>
          <a:p>
            <a:pPr marL="627063" indent="450850">
              <a:lnSpc>
                <a:spcPct val="150000"/>
              </a:lnSpc>
              <a:spcAft>
                <a:spcPts val="1200"/>
              </a:spcAft>
              <a:buFont typeface="Wingdings" panose="05000000000000000000" pitchFamily="2" charset="2"/>
              <a:buChar char="l"/>
            </a:pPr>
            <a:r>
              <a:rPr lang="zh-CN" altLang="en-US" b="0" dirty="0">
                <a:latin typeface="微软雅黑" panose="020B0503020204020204" pitchFamily="34" charset="-122"/>
                <a:ea typeface="微软雅黑" panose="020B0503020204020204" pitchFamily="34" charset="-122"/>
              </a:rPr>
              <a:t>（</a:t>
            </a:r>
            <a:r>
              <a:rPr lang="en-US" altLang="zh-CN" b="0" dirty="0">
                <a:latin typeface="微软雅黑" panose="020B0503020204020204" pitchFamily="34" charset="-122"/>
                <a:ea typeface="微软雅黑" panose="020B0503020204020204" pitchFamily="34" charset="-122"/>
              </a:rPr>
              <a:t>4</a:t>
            </a:r>
            <a:r>
              <a:rPr lang="zh-CN" altLang="en-US" b="0" dirty="0">
                <a:latin typeface="微软雅黑" panose="020B0503020204020204" pitchFamily="34" charset="-122"/>
                <a:ea typeface="微软雅黑" panose="020B0503020204020204" pitchFamily="34" charset="-122"/>
              </a:rPr>
              <a:t>）对</a:t>
            </a:r>
            <a:r>
              <a:rPr lang="en-US" b="0" dirty="0">
                <a:latin typeface="微软雅黑" panose="020B0503020204020204" pitchFamily="34" charset="-122"/>
                <a:ea typeface="微软雅黑" panose="020B0503020204020204" pitchFamily="34" charset="-122"/>
              </a:rPr>
              <a:t>IP</a:t>
            </a:r>
            <a:r>
              <a:rPr lang="zh-CN" altLang="en-US" b="0" dirty="0">
                <a:latin typeface="微软雅黑" panose="020B0503020204020204" pitchFamily="34" charset="-122"/>
                <a:ea typeface="微软雅黑" panose="020B0503020204020204" pitchFamily="34" charset="-122"/>
              </a:rPr>
              <a:t>网络的友好性好</a:t>
            </a:r>
          </a:p>
        </p:txBody>
      </p:sp>
    </p:spTree>
    <p:extLst>
      <p:ext uri="{BB962C8B-B14F-4D97-AF65-F5344CB8AC3E}">
        <p14:creationId xmlns:p14="http://schemas.microsoft.com/office/powerpoint/2010/main" val="132560396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algn="l"/>
            <a:r>
              <a:rPr lang="en-US" altLang="zh-CN" sz="3600" b="1" kern="1200" dirty="0" smtClean="0">
                <a:solidFill>
                  <a:srgbClr val="0184B7"/>
                </a:solidFill>
                <a:latin typeface="Arial" pitchFamily="34" charset="0"/>
                <a:ea typeface="宋体" pitchFamily="2" charset="-122"/>
                <a:cs typeface="+mn-cs"/>
              </a:rPr>
              <a:t>H.265</a:t>
            </a:r>
            <a:r>
              <a:rPr lang="zh-CN" altLang="en-US" sz="3600" b="1" kern="1200" dirty="0" smtClean="0">
                <a:solidFill>
                  <a:srgbClr val="0184B7"/>
                </a:solidFill>
                <a:latin typeface="Arial" pitchFamily="34" charset="0"/>
                <a:ea typeface="宋体" pitchFamily="2" charset="-122"/>
                <a:cs typeface="+mn-cs"/>
              </a:rPr>
              <a:t>标准</a:t>
            </a:r>
            <a:r>
              <a:rPr lang="zh-CN" altLang="en-US" sz="3600" b="1" kern="1200" dirty="0">
                <a:solidFill>
                  <a:srgbClr val="0184B7"/>
                </a:solidFill>
                <a:latin typeface="Arial" pitchFamily="34" charset="0"/>
                <a:ea typeface="宋体" pitchFamily="2" charset="-122"/>
                <a:cs typeface="+mn-cs"/>
              </a:rPr>
              <a:t>完成时间点</a:t>
            </a:r>
          </a:p>
        </p:txBody>
      </p:sp>
      <p:sp>
        <p:nvSpPr>
          <p:cNvPr id="4" name="灯片编号占位符 3"/>
          <p:cNvSpPr>
            <a:spLocks noGrp="1"/>
          </p:cNvSpPr>
          <p:nvPr>
            <p:ph type="sldNum" sz="quarter" idx="11"/>
          </p:nvPr>
        </p:nvSpPr>
        <p:spPr/>
        <p:txBody>
          <a:bodyPr/>
          <a:lstStyle/>
          <a:p>
            <a:fld id="{080877BF-6D31-4E48-B933-90223EB641D9}" type="slidenum">
              <a:rPr lang="en-US" altLang="zh-CN" smtClean="0"/>
              <a:pPr/>
              <a:t>54</a:t>
            </a:fld>
            <a:endParaRPr lang="en-US" altLang="zh-CN"/>
          </a:p>
        </p:txBody>
      </p:sp>
      <p:sp>
        <p:nvSpPr>
          <p:cNvPr id="6" name="矩形 5"/>
          <p:cNvSpPr/>
          <p:nvPr/>
        </p:nvSpPr>
        <p:spPr>
          <a:xfrm>
            <a:off x="129759" y="1556792"/>
            <a:ext cx="8712968" cy="3785652"/>
          </a:xfrm>
          <a:prstGeom prst="rect">
            <a:avLst/>
          </a:prstGeom>
        </p:spPr>
        <p:txBody>
          <a:bodyPr wrap="square">
            <a:spAutoFit/>
          </a:bodyPr>
          <a:lstStyle/>
          <a:p>
            <a:pPr marL="627063" indent="-354013" algn="l">
              <a:lnSpc>
                <a:spcPct val="150000"/>
              </a:lnSpc>
              <a:spcAft>
                <a:spcPts val="1200"/>
              </a:spcAft>
              <a:buFont typeface="Wingdings" panose="05000000000000000000" pitchFamily="2" charset="2"/>
              <a:buChar char="l"/>
            </a:pPr>
            <a:r>
              <a:rPr lang="en-US" altLang="zh-CN" sz="2000" b="0" dirty="0" smtClean="0">
                <a:latin typeface="微软雅黑" panose="020B0503020204020204" pitchFamily="34" charset="-122"/>
                <a:ea typeface="微软雅黑" panose="020B0503020204020204" pitchFamily="34" charset="-122"/>
              </a:rPr>
              <a:t>2010</a:t>
            </a:r>
            <a:r>
              <a:rPr lang="zh-CN" altLang="zh-CN" sz="2000" b="0" dirty="0">
                <a:latin typeface="微软雅黑" panose="020B0503020204020204" pitchFamily="34" charset="-122"/>
                <a:ea typeface="微软雅黑" panose="020B0503020204020204" pitchFamily="34" charset="-122"/>
              </a:rPr>
              <a:t>年</a:t>
            </a:r>
            <a:r>
              <a:rPr lang="en-US" altLang="zh-CN" sz="2000" b="0" dirty="0">
                <a:latin typeface="微软雅黑" panose="020B0503020204020204" pitchFamily="34" charset="-122"/>
                <a:ea typeface="微软雅黑" panose="020B0503020204020204" pitchFamily="34" charset="-122"/>
              </a:rPr>
              <a:t>1</a:t>
            </a:r>
            <a:r>
              <a:rPr lang="zh-CN" altLang="zh-CN" sz="2000" b="0" dirty="0">
                <a:latin typeface="微软雅黑" panose="020B0503020204020204" pitchFamily="34" charset="-122"/>
                <a:ea typeface="微软雅黑" panose="020B0503020204020204" pitchFamily="34" charset="-122"/>
              </a:rPr>
              <a:t>月，</a:t>
            </a:r>
            <a:r>
              <a:rPr lang="en-US" altLang="zh-CN" sz="2000" b="0" dirty="0">
                <a:latin typeface="微软雅黑" panose="020B0503020204020204" pitchFamily="34" charset="-122"/>
                <a:ea typeface="微软雅黑" panose="020B0503020204020204" pitchFamily="34" charset="-122"/>
              </a:rPr>
              <a:t>ITU-T VCEG(Video Coding Experts Group) </a:t>
            </a:r>
            <a:r>
              <a:rPr lang="zh-CN" altLang="zh-CN" sz="2000" b="0" dirty="0">
                <a:latin typeface="微软雅黑" panose="020B0503020204020204" pitchFamily="34" charset="-122"/>
                <a:ea typeface="微软雅黑" panose="020B0503020204020204" pitchFamily="34" charset="-122"/>
              </a:rPr>
              <a:t>和</a:t>
            </a:r>
            <a:r>
              <a:rPr lang="en-US" altLang="zh-CN" sz="2000" b="0" dirty="0">
                <a:latin typeface="微软雅黑" panose="020B0503020204020204" pitchFamily="34" charset="-122"/>
                <a:ea typeface="微软雅黑" panose="020B0503020204020204" pitchFamily="34" charset="-122"/>
              </a:rPr>
              <a:t>ISO/IEC MPEG(Moving Picture Experts Group)</a:t>
            </a:r>
            <a:r>
              <a:rPr lang="zh-CN" altLang="zh-CN" sz="2000" b="0" dirty="0">
                <a:latin typeface="微软雅黑" panose="020B0503020204020204" pitchFamily="34" charset="-122"/>
                <a:ea typeface="微软雅黑" panose="020B0503020204020204" pitchFamily="34" charset="-122"/>
              </a:rPr>
              <a:t>联合成立</a:t>
            </a:r>
            <a:r>
              <a:rPr lang="en-US" altLang="zh-CN" sz="2000" b="0" dirty="0">
                <a:latin typeface="微软雅黑" panose="020B0503020204020204" pitchFamily="34" charset="-122"/>
                <a:ea typeface="微软雅黑" panose="020B0503020204020204" pitchFamily="34" charset="-122"/>
              </a:rPr>
              <a:t>JCT-VC(Joint Collaborative Team on Video Coding)</a:t>
            </a:r>
            <a:r>
              <a:rPr lang="zh-CN" altLang="zh-CN" sz="2000" b="0" dirty="0">
                <a:latin typeface="微软雅黑" panose="020B0503020204020204" pitchFamily="34" charset="-122"/>
                <a:ea typeface="微软雅黑" panose="020B0503020204020204" pitchFamily="34" charset="-122"/>
              </a:rPr>
              <a:t>了联合组织，统一制定下一代编码标准：</a:t>
            </a:r>
            <a:r>
              <a:rPr lang="en-US" altLang="zh-CN" sz="2000" b="0" dirty="0">
                <a:latin typeface="微软雅黑" panose="020B0503020204020204" pitchFamily="34" charset="-122"/>
                <a:ea typeface="微软雅黑" panose="020B0503020204020204" pitchFamily="34" charset="-122"/>
              </a:rPr>
              <a:t>HEVC(High Efficiency Video Coding)</a:t>
            </a:r>
            <a:r>
              <a:rPr lang="zh-CN" altLang="zh-CN" sz="2000" b="0" dirty="0" smtClean="0">
                <a:latin typeface="微软雅黑" panose="020B0503020204020204" pitchFamily="34" charset="-122"/>
                <a:ea typeface="微软雅黑" panose="020B0503020204020204" pitchFamily="34" charset="-122"/>
              </a:rPr>
              <a:t>。</a:t>
            </a:r>
            <a:endParaRPr lang="en-US" altLang="zh-CN" sz="2000" b="0" dirty="0" smtClean="0">
              <a:latin typeface="微软雅黑" panose="020B0503020204020204" pitchFamily="34" charset="-122"/>
              <a:ea typeface="微软雅黑" panose="020B0503020204020204" pitchFamily="34" charset="-122"/>
            </a:endParaRPr>
          </a:p>
          <a:p>
            <a:pPr marL="627063" indent="-354013" algn="l">
              <a:lnSpc>
                <a:spcPct val="150000"/>
              </a:lnSpc>
              <a:spcAft>
                <a:spcPts val="1200"/>
              </a:spcAft>
              <a:buFont typeface="Wingdings" panose="05000000000000000000" pitchFamily="2" charset="2"/>
              <a:buChar char="l"/>
            </a:pPr>
            <a:r>
              <a:rPr lang="en-US" altLang="zh-CN" sz="2000" b="0" dirty="0" smtClean="0">
                <a:latin typeface="微软雅黑" panose="020B0503020204020204" pitchFamily="34" charset="-122"/>
                <a:ea typeface="微软雅黑" panose="020B0503020204020204" pitchFamily="34" charset="-122"/>
              </a:rPr>
              <a:t>2012.2</a:t>
            </a:r>
            <a:r>
              <a:rPr lang="zh-CN" altLang="zh-CN" sz="2000" b="0" dirty="0">
                <a:latin typeface="微软雅黑" panose="020B0503020204020204" pitchFamily="34" charset="-122"/>
                <a:ea typeface="微软雅黑" panose="020B0503020204020204" pitchFamily="34" charset="-122"/>
              </a:rPr>
              <a:t>：委员会草案（标准草案完成稿）</a:t>
            </a:r>
            <a:r>
              <a:rPr lang="zh-CN" altLang="zh-CN" sz="2000" b="0" dirty="0" smtClean="0">
                <a:latin typeface="微软雅黑" panose="020B0503020204020204" pitchFamily="34" charset="-122"/>
                <a:ea typeface="微软雅黑" panose="020B0503020204020204" pitchFamily="34" charset="-122"/>
              </a:rPr>
              <a:t>；</a:t>
            </a:r>
            <a:r>
              <a:rPr lang="en-US" altLang="zh-CN" sz="2000" b="0" dirty="0">
                <a:latin typeface="微软雅黑" panose="020B0503020204020204" pitchFamily="34" charset="-122"/>
                <a:ea typeface="微软雅黑" panose="020B0503020204020204" pitchFamily="34" charset="-122"/>
              </a:rPr>
              <a:t>HEVC</a:t>
            </a:r>
            <a:r>
              <a:rPr lang="zh-CN" altLang="zh-CN" sz="2000" b="0" dirty="0">
                <a:latin typeface="微软雅黑" panose="020B0503020204020204" pitchFamily="34" charset="-122"/>
                <a:ea typeface="微软雅黑" panose="020B0503020204020204" pitchFamily="34" charset="-122"/>
              </a:rPr>
              <a:t>委员会草案获得通过</a:t>
            </a:r>
            <a:r>
              <a:rPr lang="zh-CN" altLang="zh-CN" sz="2000" b="0" dirty="0" smtClean="0">
                <a:latin typeface="微软雅黑" panose="020B0503020204020204" pitchFamily="34" charset="-122"/>
                <a:ea typeface="微软雅黑" panose="020B0503020204020204" pitchFamily="34" charset="-122"/>
              </a:rPr>
              <a:t>。</a:t>
            </a:r>
            <a:endParaRPr lang="en-US" altLang="zh-CN" sz="2000" b="0" dirty="0" smtClean="0">
              <a:latin typeface="微软雅黑" panose="020B0503020204020204" pitchFamily="34" charset="-122"/>
              <a:ea typeface="微软雅黑" panose="020B0503020204020204" pitchFamily="34" charset="-122"/>
            </a:endParaRPr>
          </a:p>
          <a:p>
            <a:pPr marL="627063" indent="-354013" algn="l">
              <a:lnSpc>
                <a:spcPct val="150000"/>
              </a:lnSpc>
              <a:spcAft>
                <a:spcPts val="1200"/>
              </a:spcAft>
              <a:buFont typeface="Wingdings" panose="05000000000000000000" pitchFamily="2" charset="2"/>
              <a:buChar char="l"/>
            </a:pPr>
            <a:r>
              <a:rPr lang="en-US" altLang="zh-CN" sz="2000" b="0" dirty="0" smtClean="0">
                <a:latin typeface="微软雅黑" panose="020B0503020204020204" pitchFamily="34" charset="-122"/>
                <a:ea typeface="微软雅黑" panose="020B0503020204020204" pitchFamily="34" charset="-122"/>
              </a:rPr>
              <a:t>2012.7</a:t>
            </a:r>
            <a:r>
              <a:rPr lang="zh-CN" altLang="zh-CN" sz="2000" b="0" dirty="0" smtClean="0">
                <a:latin typeface="微软雅黑" panose="020B0503020204020204" pitchFamily="34" charset="-122"/>
                <a:ea typeface="微软雅黑" panose="020B0503020204020204" pitchFamily="34" charset="-122"/>
              </a:rPr>
              <a:t>：</a:t>
            </a:r>
            <a:r>
              <a:rPr lang="en-US" altLang="zh-CN" sz="2000" b="0" dirty="0">
                <a:latin typeface="微软雅黑" panose="020B0503020204020204" pitchFamily="34" charset="-122"/>
                <a:ea typeface="微软雅黑" panose="020B0503020204020204" pitchFamily="34" charset="-122"/>
              </a:rPr>
              <a:t>HEVC</a:t>
            </a:r>
            <a:r>
              <a:rPr lang="zh-CN" altLang="zh-CN" sz="2000" b="0" dirty="0">
                <a:latin typeface="微软雅黑" panose="020B0503020204020204" pitchFamily="34" charset="-122"/>
                <a:ea typeface="微软雅黑" panose="020B0503020204020204" pitchFamily="34" charset="-122"/>
              </a:rPr>
              <a:t>国际标准草案获得通过</a:t>
            </a:r>
            <a:r>
              <a:rPr lang="zh-CN" altLang="zh-CN" sz="2000" b="0" dirty="0" smtClean="0">
                <a:latin typeface="微软雅黑" panose="020B0503020204020204" pitchFamily="34" charset="-122"/>
                <a:ea typeface="微软雅黑" panose="020B0503020204020204" pitchFamily="34" charset="-122"/>
              </a:rPr>
              <a:t>；</a:t>
            </a:r>
            <a:endParaRPr lang="en-US" altLang="zh-CN" sz="2000" b="0" dirty="0" smtClean="0">
              <a:latin typeface="微软雅黑" panose="020B0503020204020204" pitchFamily="34" charset="-122"/>
              <a:ea typeface="微软雅黑" panose="020B0503020204020204" pitchFamily="34" charset="-122"/>
            </a:endParaRPr>
          </a:p>
          <a:p>
            <a:pPr marL="627063" indent="-354013" algn="l">
              <a:lnSpc>
                <a:spcPct val="150000"/>
              </a:lnSpc>
              <a:spcAft>
                <a:spcPts val="1200"/>
              </a:spcAft>
              <a:buFont typeface="Wingdings" panose="05000000000000000000" pitchFamily="2" charset="2"/>
              <a:buChar char="l"/>
            </a:pPr>
            <a:r>
              <a:rPr lang="en-US" altLang="zh-CN" sz="2000" b="0" dirty="0" smtClean="0">
                <a:latin typeface="微软雅黑" panose="020B0503020204020204" pitchFamily="34" charset="-122"/>
                <a:ea typeface="微软雅黑" panose="020B0503020204020204" pitchFamily="34" charset="-122"/>
              </a:rPr>
              <a:t>2013.1</a:t>
            </a:r>
            <a:r>
              <a:rPr lang="zh-CN" altLang="zh-CN" sz="2000" b="0" dirty="0">
                <a:latin typeface="微软雅黑" panose="020B0503020204020204" pitchFamily="34" charset="-122"/>
                <a:ea typeface="微软雅黑" panose="020B0503020204020204" pitchFamily="34" charset="-122"/>
              </a:rPr>
              <a:t>：国际标准</a:t>
            </a:r>
            <a:r>
              <a:rPr lang="zh-CN" altLang="zh-CN" sz="2000" b="0" dirty="0" smtClean="0">
                <a:latin typeface="微软雅黑" panose="020B0503020204020204" pitchFamily="34" charset="-122"/>
                <a:ea typeface="微软雅黑" panose="020B0503020204020204" pitchFamily="34" charset="-122"/>
              </a:rPr>
              <a:t>最终</a:t>
            </a:r>
            <a:r>
              <a:rPr lang="zh-CN" altLang="en-US" sz="2000" b="0" dirty="0" smtClean="0">
                <a:latin typeface="微软雅黑" panose="020B0503020204020204" pitchFamily="34" charset="-122"/>
                <a:ea typeface="微软雅黑" panose="020B0503020204020204" pitchFamily="34" charset="-122"/>
              </a:rPr>
              <a:t>获得</a:t>
            </a:r>
            <a:r>
              <a:rPr lang="zh-CN" altLang="en-US" sz="2000" b="0" dirty="0">
                <a:latin typeface="微软雅黑" panose="020B0503020204020204" pitchFamily="34" charset="-122"/>
                <a:ea typeface="微软雅黑" panose="020B0503020204020204" pitchFamily="34" charset="-122"/>
              </a:rPr>
              <a:t>通过</a:t>
            </a:r>
            <a:r>
              <a:rPr lang="zh-CN" altLang="zh-CN" sz="2000" b="0" dirty="0" smtClean="0">
                <a:latin typeface="微软雅黑" panose="020B0503020204020204" pitchFamily="34" charset="-122"/>
                <a:ea typeface="微软雅黑" panose="020B0503020204020204" pitchFamily="34" charset="-122"/>
              </a:rPr>
              <a:t>；</a:t>
            </a:r>
            <a:endParaRPr lang="zh-CN" altLang="en-US" sz="2000" b="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7508526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en-US" altLang="zh-CN" sz="3600" b="1" kern="1200" dirty="0" smtClean="0">
                <a:solidFill>
                  <a:srgbClr val="0184B7"/>
                </a:solidFill>
                <a:latin typeface="Arial" pitchFamily="34" charset="0"/>
                <a:ea typeface="宋体" pitchFamily="2" charset="-122"/>
              </a:rPr>
              <a:t>H.265</a:t>
            </a:r>
            <a:r>
              <a:rPr lang="zh-CN" altLang="en-US" sz="3600" b="1" kern="1200" dirty="0" smtClean="0">
                <a:solidFill>
                  <a:srgbClr val="0184B7"/>
                </a:solidFill>
                <a:latin typeface="Arial" pitchFamily="34" charset="0"/>
                <a:ea typeface="宋体" pitchFamily="2" charset="-122"/>
              </a:rPr>
              <a:t>编码器</a:t>
            </a:r>
            <a:endParaRPr lang="zh-CN" altLang="en-US" sz="3600" b="1" kern="1200" dirty="0">
              <a:solidFill>
                <a:srgbClr val="0184B7"/>
              </a:solidFill>
              <a:latin typeface="Arial" pitchFamily="34" charset="0"/>
              <a:ea typeface="宋体" pitchFamily="2" charset="-122"/>
            </a:endParaRPr>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 name="矩形 2"/>
          <p:cNvSpPr/>
          <p:nvPr/>
        </p:nvSpPr>
        <p:spPr>
          <a:xfrm>
            <a:off x="832924" y="1556792"/>
            <a:ext cx="7488832" cy="1754326"/>
          </a:xfrm>
          <a:prstGeom prst="rect">
            <a:avLst/>
          </a:prstGeom>
        </p:spPr>
        <p:txBody>
          <a:bodyPr wrap="square">
            <a:spAutoFit/>
          </a:bodyPr>
          <a:lstStyle/>
          <a:p>
            <a:pPr marL="285750" indent="-285750">
              <a:buFont typeface="Wingdings" panose="05000000000000000000" pitchFamily="2" charset="2"/>
              <a:buChar char="l"/>
            </a:pPr>
            <a:r>
              <a:rPr lang="en-US" altLang="zh-CN" b="0" dirty="0">
                <a:latin typeface="微软雅黑" panose="020B0503020204020204" pitchFamily="34" charset="-122"/>
                <a:ea typeface="微软雅黑" panose="020B0503020204020204" pitchFamily="34" charset="-122"/>
              </a:rPr>
              <a:t>H.265 </a:t>
            </a:r>
            <a:r>
              <a:rPr lang="zh-CN" altLang="en-US" b="0" dirty="0">
                <a:latin typeface="微软雅黑" panose="020B0503020204020204" pitchFamily="34" charset="-122"/>
                <a:ea typeface="微软雅黑" panose="020B0503020204020204" pitchFamily="34" charset="-122"/>
              </a:rPr>
              <a:t>的结构和 </a:t>
            </a:r>
            <a:r>
              <a:rPr lang="en-US" altLang="zh-CN" b="0" dirty="0">
                <a:latin typeface="微软雅黑" panose="020B0503020204020204" pitchFamily="34" charset="-122"/>
                <a:ea typeface="微软雅黑" panose="020B0503020204020204" pitchFamily="34" charset="-122"/>
              </a:rPr>
              <a:t>H.264/AVC </a:t>
            </a:r>
            <a:r>
              <a:rPr lang="zh-CN" altLang="en-US" b="0" dirty="0">
                <a:latin typeface="微软雅黑" panose="020B0503020204020204" pitchFamily="34" charset="-122"/>
                <a:ea typeface="微软雅黑" panose="020B0503020204020204" pitchFamily="34" charset="-122"/>
              </a:rPr>
              <a:t>类似，主要分为两个部分：网络提取层</a:t>
            </a:r>
            <a:r>
              <a:rPr lang="en-US" altLang="zh-CN" b="0" dirty="0">
                <a:latin typeface="微软雅黑" panose="020B0503020204020204" pitchFamily="34" charset="-122"/>
                <a:ea typeface="微软雅黑" panose="020B0503020204020204" pitchFamily="34" charset="-122"/>
              </a:rPr>
              <a:t>(Network Abstraction Layer, NAL)</a:t>
            </a:r>
            <a:r>
              <a:rPr lang="zh-CN" altLang="en-US" b="0" dirty="0">
                <a:latin typeface="微软雅黑" panose="020B0503020204020204" pitchFamily="34" charset="-122"/>
                <a:ea typeface="微软雅黑" panose="020B0503020204020204" pitchFamily="34" charset="-122"/>
              </a:rPr>
              <a:t>和视频编码层</a:t>
            </a:r>
            <a:r>
              <a:rPr lang="en-US" altLang="zh-CN" b="0" dirty="0">
                <a:latin typeface="微软雅黑" panose="020B0503020204020204" pitchFamily="34" charset="-122"/>
                <a:ea typeface="微软雅黑" panose="020B0503020204020204" pitchFamily="34" charset="-122"/>
              </a:rPr>
              <a:t>(Video Coding Layer, VCL)</a:t>
            </a:r>
            <a:r>
              <a:rPr lang="zh-CN" altLang="en-US" b="0" dirty="0">
                <a:latin typeface="微软雅黑" panose="020B0503020204020204" pitchFamily="34" charset="-122"/>
                <a:ea typeface="微软雅黑" panose="020B0503020204020204" pitchFamily="34" charset="-122"/>
              </a:rPr>
              <a:t>。 网络提取层 </a:t>
            </a:r>
            <a:r>
              <a:rPr lang="en-US" altLang="zh-CN" b="0" dirty="0">
                <a:latin typeface="微软雅黑" panose="020B0503020204020204" pitchFamily="34" charset="-122"/>
                <a:ea typeface="微软雅黑" panose="020B0503020204020204" pitchFamily="34" charset="-122"/>
              </a:rPr>
              <a:t>NAL </a:t>
            </a:r>
            <a:r>
              <a:rPr lang="zh-CN" altLang="en-US" b="0" dirty="0">
                <a:latin typeface="微软雅黑" panose="020B0503020204020204" pitchFamily="34" charset="-122"/>
                <a:ea typeface="微软雅黑" panose="020B0503020204020204" pitchFamily="34" charset="-122"/>
              </a:rPr>
              <a:t>主要是用于网络传输，其设计的主要目的就是为了提供网络 友好性的服务，让视频编码层在网络传输上更方便有效。</a:t>
            </a:r>
            <a:r>
              <a:rPr lang="zh-CN" altLang="en-US" dirty="0"/>
              <a:t/>
            </a:r>
            <a:br>
              <a:rPr lang="zh-CN" altLang="en-US" dirty="0"/>
            </a:br>
            <a:endParaRPr lang="zh-CN" altLang="en-US" dirty="0"/>
          </a:p>
        </p:txBody>
      </p:sp>
      <p:sp>
        <p:nvSpPr>
          <p:cNvPr id="4" name="矩形 3"/>
          <p:cNvSpPr/>
          <p:nvPr/>
        </p:nvSpPr>
        <p:spPr>
          <a:xfrm>
            <a:off x="832924" y="3046139"/>
            <a:ext cx="7488832" cy="2031325"/>
          </a:xfrm>
          <a:prstGeom prst="rect">
            <a:avLst/>
          </a:prstGeom>
        </p:spPr>
        <p:txBody>
          <a:bodyPr wrap="square">
            <a:spAutoFit/>
          </a:bodyPr>
          <a:lstStyle/>
          <a:p>
            <a:pPr marL="285750" indent="-285750">
              <a:buFont typeface="Wingdings" panose="05000000000000000000" pitchFamily="2" charset="2"/>
              <a:buChar char="l"/>
            </a:pPr>
            <a:r>
              <a:rPr lang="zh-CN" altLang="en-US" b="0" dirty="0">
                <a:latin typeface="微软雅黑" panose="020B0503020204020204" pitchFamily="34" charset="-122"/>
                <a:ea typeface="微软雅黑" panose="020B0503020204020204" pitchFamily="34" charset="-122"/>
              </a:rPr>
              <a:t>视频编码层的结构大致与 </a:t>
            </a:r>
            <a:r>
              <a:rPr lang="en-US" altLang="zh-CN" b="0" dirty="0">
                <a:latin typeface="微软雅黑" panose="020B0503020204020204" pitchFamily="34" charset="-122"/>
                <a:ea typeface="微软雅黑" panose="020B0503020204020204" pitchFamily="34" charset="-122"/>
              </a:rPr>
              <a:t>H.264/AVC </a:t>
            </a:r>
            <a:r>
              <a:rPr lang="zh-CN" altLang="en-US" b="0" dirty="0">
                <a:latin typeface="微软雅黑" panose="020B0503020204020204" pitchFamily="34" charset="-122"/>
                <a:ea typeface="微软雅黑" panose="020B0503020204020204" pitchFamily="34" charset="-122"/>
              </a:rPr>
              <a:t>相同。主要也包含：帧内预测、帧间预 测、量化和转换、去块滤波器、熵编码等部分。 </a:t>
            </a:r>
            <a:r>
              <a:rPr lang="en-US" altLang="zh-CN" b="0" dirty="0">
                <a:latin typeface="微软雅黑" panose="020B0503020204020204" pitchFamily="34" charset="-122"/>
                <a:ea typeface="微软雅黑" panose="020B0503020204020204" pitchFamily="34" charset="-122"/>
              </a:rPr>
              <a:t>H.265 </a:t>
            </a:r>
            <a:r>
              <a:rPr lang="zh-CN" altLang="en-US" b="0" dirty="0">
                <a:latin typeface="微软雅黑" panose="020B0503020204020204" pitchFamily="34" charset="-122"/>
                <a:ea typeface="微软雅黑" panose="020B0503020204020204" pitchFamily="34" charset="-122"/>
              </a:rPr>
              <a:t>沿袭了 </a:t>
            </a:r>
            <a:r>
              <a:rPr lang="en-US" altLang="zh-CN" b="0" dirty="0">
                <a:latin typeface="微软雅黑" panose="020B0503020204020204" pitchFamily="34" charset="-122"/>
                <a:ea typeface="微软雅黑" panose="020B0503020204020204" pitchFamily="34" charset="-122"/>
              </a:rPr>
              <a:t>H.26x </a:t>
            </a:r>
            <a:r>
              <a:rPr lang="zh-CN" altLang="en-US" b="0" dirty="0">
                <a:latin typeface="微软雅黑" panose="020B0503020204020204" pitchFamily="34" charset="-122"/>
                <a:ea typeface="微软雅黑" panose="020B0503020204020204" pitchFamily="34" charset="-122"/>
              </a:rPr>
              <a:t>系列的基于 块的联合预测熵编码</a:t>
            </a:r>
            <a:r>
              <a:rPr lang="zh-CN" altLang="en-US" b="0" dirty="0" smtClean="0">
                <a:latin typeface="微软雅黑" panose="020B0503020204020204" pitchFamily="34" charset="-122"/>
                <a:ea typeface="微软雅黑" panose="020B0503020204020204" pitchFamily="34" charset="-122"/>
              </a:rPr>
              <a:t>混合模型， </a:t>
            </a:r>
            <a:r>
              <a:rPr lang="zh-CN" altLang="en-US" b="0" dirty="0">
                <a:latin typeface="微软雅黑" panose="020B0503020204020204" pitchFamily="34" charset="-122"/>
                <a:ea typeface="微软雅黑" panose="020B0503020204020204" pitchFamily="34" charset="-122"/>
              </a:rPr>
              <a:t>同时也进行了大量的技术创新，它采用了基于 大尺寸四叉树块的分割结构，还有多角度帧内预测技术、 运动估计融合技术、 高 精度运动补偿技术以及采样点自适应偏移</a:t>
            </a:r>
            <a:r>
              <a:rPr lang="en-US" altLang="zh-CN" b="0" dirty="0">
                <a:latin typeface="微软雅黑" panose="020B0503020204020204" pitchFamily="34" charset="-122"/>
                <a:ea typeface="微软雅黑" panose="020B0503020204020204" pitchFamily="34" charset="-122"/>
              </a:rPr>
              <a:t>(Sample Adaptive Offset, SAO)</a:t>
            </a:r>
            <a:r>
              <a:rPr lang="zh-CN" altLang="en-US" b="0" dirty="0">
                <a:latin typeface="微软雅黑" panose="020B0503020204020204" pitchFamily="34" charset="-122"/>
                <a:ea typeface="微软雅黑" panose="020B0503020204020204" pitchFamily="34" charset="-122"/>
              </a:rPr>
              <a:t>。这些技术 使其获得了比当前的 </a:t>
            </a:r>
            <a:r>
              <a:rPr lang="en-US" altLang="zh-CN" b="0" dirty="0">
                <a:latin typeface="微软雅黑" panose="020B0503020204020204" pitchFamily="34" charset="-122"/>
                <a:ea typeface="微软雅黑" panose="020B0503020204020204" pitchFamily="34" charset="-122"/>
              </a:rPr>
              <a:t>H.264/AVC </a:t>
            </a:r>
            <a:r>
              <a:rPr lang="zh-CN" altLang="en-US" b="0" dirty="0">
                <a:latin typeface="微软雅黑" panose="020B0503020204020204" pitchFamily="34" charset="-122"/>
                <a:ea typeface="微软雅黑" panose="020B0503020204020204" pitchFamily="34" charset="-122"/>
              </a:rPr>
              <a:t>标准更高的编码性能和效率</a:t>
            </a:r>
            <a:r>
              <a:rPr lang="zh-CN" altLang="en-US" b="0" dirty="0" smtClean="0">
                <a:latin typeface="微软雅黑" panose="020B0503020204020204" pitchFamily="34" charset="-122"/>
                <a:ea typeface="微软雅黑" panose="020B0503020204020204" pitchFamily="34" charset="-122"/>
              </a:rPr>
              <a:t>。</a:t>
            </a:r>
            <a:endParaRPr lang="zh-CN" altLang="en-US" b="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40993197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en-US" altLang="zh-CN" sz="3600" b="1" kern="1200" dirty="0" smtClean="0">
                <a:solidFill>
                  <a:srgbClr val="0184B7"/>
                </a:solidFill>
                <a:latin typeface="Arial" pitchFamily="34" charset="0"/>
                <a:ea typeface="宋体" pitchFamily="2" charset="-122"/>
              </a:rPr>
              <a:t>H.265</a:t>
            </a:r>
            <a:r>
              <a:rPr lang="zh-CN" altLang="en-US" sz="3600" b="1" kern="1200" dirty="0" smtClean="0">
                <a:solidFill>
                  <a:srgbClr val="0184B7"/>
                </a:solidFill>
                <a:latin typeface="Arial" pitchFamily="34" charset="0"/>
                <a:ea typeface="宋体" pitchFamily="2" charset="-122"/>
              </a:rPr>
              <a:t>编码器框图</a:t>
            </a:r>
            <a:endParaRPr lang="zh-CN" altLang="en-US" sz="3600" b="1" kern="1200" dirty="0">
              <a:solidFill>
                <a:srgbClr val="0184B7"/>
              </a:solidFill>
              <a:latin typeface="Arial" pitchFamily="34" charset="0"/>
              <a:ea typeface="宋体" pitchFamily="2" charset="-122"/>
            </a:endParaRPr>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102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1392881"/>
            <a:ext cx="6496050" cy="412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993197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332656"/>
            <a:ext cx="7236296" cy="666328"/>
          </a:xfrm>
        </p:spPr>
        <p:txBody>
          <a:bodyPr/>
          <a:lstStyle/>
          <a:p>
            <a:pPr algn="l"/>
            <a:r>
              <a:rPr lang="en-US" altLang="zh-CN" sz="3600" b="1" kern="1200" dirty="0">
                <a:solidFill>
                  <a:srgbClr val="0184B7"/>
                </a:solidFill>
                <a:latin typeface="Arial" pitchFamily="34" charset="0"/>
                <a:ea typeface="宋体" pitchFamily="2" charset="-122"/>
                <a:cs typeface="+mn-cs"/>
              </a:rPr>
              <a:t>H.265</a:t>
            </a:r>
            <a:r>
              <a:rPr lang="zh-CN" altLang="en-US" sz="3600" b="1" kern="1200" dirty="0">
                <a:solidFill>
                  <a:srgbClr val="0184B7"/>
                </a:solidFill>
                <a:latin typeface="Arial" pitchFamily="34" charset="0"/>
                <a:ea typeface="宋体" pitchFamily="2" charset="-122"/>
                <a:cs typeface="+mn-cs"/>
              </a:rPr>
              <a:t>关键技术</a:t>
            </a:r>
            <a:r>
              <a:rPr lang="en-US" altLang="zh-CN" sz="3600" b="1" kern="1200" dirty="0">
                <a:solidFill>
                  <a:srgbClr val="0184B7"/>
                </a:solidFill>
                <a:latin typeface="Arial" pitchFamily="34" charset="0"/>
                <a:ea typeface="宋体" pitchFamily="2" charset="-122"/>
                <a:cs typeface="+mn-cs"/>
              </a:rPr>
              <a:t>(1)—</a:t>
            </a:r>
            <a:r>
              <a:rPr lang="zh-CN" altLang="en-US" sz="2800" b="1" kern="1200" dirty="0">
                <a:solidFill>
                  <a:srgbClr val="0184B7"/>
                </a:solidFill>
                <a:latin typeface="Arial" pitchFamily="34" charset="0"/>
                <a:ea typeface="宋体" pitchFamily="2" charset="-122"/>
                <a:cs typeface="+mn-cs"/>
              </a:rPr>
              <a:t>四叉树编码结构</a:t>
            </a:r>
          </a:p>
        </p:txBody>
      </p:sp>
      <p:sp>
        <p:nvSpPr>
          <p:cNvPr id="1029" name="AutoShape 5" descr="http://imgt0.bdstatic.com/it/u=823379247,539673663&amp;fm=90&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31" name="AutoShape 7" descr="http://imgt0.bdstatic.com/it/u=823379247,539673663&amp;fm=90&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33" name="AutoShape 9" descr="http://imgt0.bdstatic.com/it/u=823379247,539673663&amp;fm=90&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4" name="矩形 3"/>
          <p:cNvSpPr/>
          <p:nvPr/>
        </p:nvSpPr>
        <p:spPr>
          <a:xfrm>
            <a:off x="393641" y="1240488"/>
            <a:ext cx="8210807" cy="5632311"/>
          </a:xfrm>
          <a:prstGeom prst="rect">
            <a:avLst/>
          </a:prstGeom>
        </p:spPr>
        <p:txBody>
          <a:bodyPr wrap="square">
            <a:spAutoFit/>
          </a:bodyPr>
          <a:lstStyle/>
          <a:p>
            <a:pPr indent="450850"/>
            <a:r>
              <a:rPr lang="zh-CN" altLang="en-US" dirty="0"/>
              <a:t>图像分割技术</a:t>
            </a:r>
            <a:br>
              <a:rPr lang="zh-CN" altLang="en-US" dirty="0"/>
            </a:br>
            <a:endParaRPr lang="en-US" altLang="zh-CN" sz="1800" b="0" dirty="0" smtClean="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l"/>
            </a:pPr>
            <a:r>
              <a:rPr lang="zh-CN" altLang="en-US" b="0" dirty="0" smtClean="0">
                <a:latin typeface="微软雅黑" panose="020B0503020204020204" pitchFamily="34" charset="-122"/>
                <a:ea typeface="微软雅黑" panose="020B0503020204020204" pitchFamily="34" charset="-122"/>
              </a:rPr>
              <a:t>视频图像中往往有不同的纹理细节和运动变化情况，有的地方平缓有的地方 纹理变化大， 为了能够更加灵活、高效地划分这些视频图像， </a:t>
            </a:r>
            <a:r>
              <a:rPr lang="en-US" altLang="zh-CN" b="0" dirty="0" smtClean="0">
                <a:latin typeface="微软雅黑" panose="020B0503020204020204" pitchFamily="34" charset="-122"/>
                <a:ea typeface="微软雅黑" panose="020B0503020204020204" pitchFamily="34" charset="-122"/>
              </a:rPr>
              <a:t>H.265 </a:t>
            </a:r>
            <a:r>
              <a:rPr lang="zh-CN" altLang="en-US" b="0" dirty="0" smtClean="0">
                <a:latin typeface="微软雅黑" panose="020B0503020204020204" pitchFamily="34" charset="-122"/>
                <a:ea typeface="微软雅黑" panose="020B0503020204020204" pitchFamily="34" charset="-122"/>
              </a:rPr>
              <a:t>定义了一套全 新的语法单元来对图像进行划分， 采用的是超大尺寸四叉树编码结构。其中包括 编码单元</a:t>
            </a:r>
            <a:r>
              <a:rPr lang="en-US" altLang="zh-CN" b="0" dirty="0" smtClean="0">
                <a:latin typeface="微软雅黑" panose="020B0503020204020204" pitchFamily="34" charset="-122"/>
                <a:ea typeface="微软雅黑" panose="020B0503020204020204" pitchFamily="34" charset="-122"/>
              </a:rPr>
              <a:t>(Coding Unit, CU)</a:t>
            </a:r>
            <a:r>
              <a:rPr lang="zh-CN" altLang="en-US" b="0" dirty="0" smtClean="0">
                <a:latin typeface="微软雅黑" panose="020B0503020204020204" pitchFamily="34" charset="-122"/>
                <a:ea typeface="微软雅黑" panose="020B0503020204020204" pitchFamily="34" charset="-122"/>
              </a:rPr>
              <a:t>、预测单元</a:t>
            </a:r>
            <a:r>
              <a:rPr lang="en-US" altLang="zh-CN" b="0" dirty="0" smtClean="0">
                <a:latin typeface="微软雅黑" panose="020B0503020204020204" pitchFamily="34" charset="-122"/>
                <a:ea typeface="微软雅黑" panose="020B0503020204020204" pitchFamily="34" charset="-122"/>
              </a:rPr>
              <a:t>(Prediction Unit, PU)</a:t>
            </a:r>
            <a:r>
              <a:rPr lang="zh-CN" altLang="en-US" b="0" dirty="0" smtClean="0">
                <a:latin typeface="微软雅黑" panose="020B0503020204020204" pitchFamily="34" charset="-122"/>
                <a:ea typeface="微软雅黑" panose="020B0503020204020204" pitchFamily="34" charset="-122"/>
              </a:rPr>
              <a:t>以及变换单元</a:t>
            </a:r>
            <a:r>
              <a:rPr lang="en-US" altLang="zh-CN" b="0" dirty="0" smtClean="0">
                <a:latin typeface="微软雅黑" panose="020B0503020204020204" pitchFamily="34" charset="-122"/>
                <a:ea typeface="微软雅黑" panose="020B0503020204020204" pitchFamily="34" charset="-122"/>
              </a:rPr>
              <a:t>(Transform Unit, TU)</a:t>
            </a:r>
            <a:r>
              <a:rPr lang="zh-CN" altLang="en-US" b="0" dirty="0" smtClean="0">
                <a:latin typeface="微软雅黑" panose="020B0503020204020204" pitchFamily="34" charset="-122"/>
                <a:ea typeface="微软雅黑" panose="020B0503020204020204" pitchFamily="34" charset="-122"/>
              </a:rPr>
              <a:t>， 编码过程可以由 </a:t>
            </a:r>
            <a:r>
              <a:rPr lang="en-US" altLang="zh-CN" b="0" dirty="0" smtClean="0">
                <a:latin typeface="微软雅黑" panose="020B0503020204020204" pitchFamily="34" charset="-122"/>
                <a:ea typeface="微软雅黑" panose="020B0503020204020204" pitchFamily="34" charset="-122"/>
              </a:rPr>
              <a:t>CU</a:t>
            </a:r>
            <a:r>
              <a:rPr lang="zh-CN" altLang="en-US" b="0" dirty="0" smtClean="0">
                <a:latin typeface="微软雅黑" panose="020B0503020204020204" pitchFamily="34" charset="-122"/>
                <a:ea typeface="微软雅黑" panose="020B0503020204020204" pitchFamily="34" charset="-122"/>
              </a:rPr>
              <a:t>、 </a:t>
            </a:r>
            <a:r>
              <a:rPr lang="en-US" altLang="zh-CN" b="0" dirty="0" smtClean="0">
                <a:latin typeface="微软雅黑" panose="020B0503020204020204" pitchFamily="34" charset="-122"/>
                <a:ea typeface="微软雅黑" panose="020B0503020204020204" pitchFamily="34" charset="-122"/>
              </a:rPr>
              <a:t>PU</a:t>
            </a:r>
            <a:r>
              <a:rPr lang="zh-CN" altLang="en-US" b="0" dirty="0" smtClean="0">
                <a:latin typeface="微软雅黑" panose="020B0503020204020204" pitchFamily="34" charset="-122"/>
                <a:ea typeface="微软雅黑" panose="020B0503020204020204" pitchFamily="34" charset="-122"/>
              </a:rPr>
              <a:t>、 </a:t>
            </a:r>
            <a:r>
              <a:rPr lang="en-US" altLang="zh-CN" b="0" dirty="0" smtClean="0">
                <a:latin typeface="微软雅黑" panose="020B0503020204020204" pitchFamily="34" charset="-122"/>
                <a:ea typeface="微软雅黑" panose="020B0503020204020204" pitchFamily="34" charset="-122"/>
              </a:rPr>
              <a:t>TU </a:t>
            </a:r>
            <a:r>
              <a:rPr lang="zh-CN" altLang="en-US" b="0" dirty="0" smtClean="0">
                <a:latin typeface="微软雅黑" panose="020B0503020204020204" pitchFamily="34" charset="-122"/>
                <a:ea typeface="微软雅黑" panose="020B0503020204020204" pitchFamily="34" charset="-122"/>
              </a:rPr>
              <a:t>这三个概念来描述。 </a:t>
            </a:r>
            <a:r>
              <a:rPr lang="en-US" altLang="zh-CN" b="0" dirty="0" smtClean="0">
                <a:latin typeface="微软雅黑" panose="020B0503020204020204" pitchFamily="34" charset="-122"/>
                <a:ea typeface="微软雅黑" panose="020B0503020204020204" pitchFamily="34" charset="-122"/>
              </a:rPr>
              <a:t>H.265 </a:t>
            </a:r>
            <a:r>
              <a:rPr lang="zh-CN" altLang="en-US" b="0" dirty="0" smtClean="0">
                <a:latin typeface="微软雅黑" panose="020B0503020204020204" pitchFamily="34" charset="-122"/>
                <a:ea typeface="微软雅黑" panose="020B0503020204020204" pitchFamily="34" charset="-122"/>
              </a:rPr>
              <a:t>的编码结构 是基于编码单元为 </a:t>
            </a:r>
            <a:r>
              <a:rPr lang="en-US" altLang="zh-CN" b="0" dirty="0" smtClean="0">
                <a:latin typeface="微软雅黑" panose="020B0503020204020204" pitchFamily="34" charset="-122"/>
                <a:ea typeface="微软雅黑" panose="020B0503020204020204" pitchFamily="34" charset="-122"/>
              </a:rPr>
              <a:t>2N×2N </a:t>
            </a:r>
            <a:r>
              <a:rPr lang="zh-CN" altLang="en-US" b="0" dirty="0" smtClean="0">
                <a:latin typeface="微软雅黑" panose="020B0503020204020204" pitchFamily="34" charset="-122"/>
                <a:ea typeface="微软雅黑" panose="020B0503020204020204" pitchFamily="34" charset="-122"/>
              </a:rPr>
              <a:t>的四叉树模型（ </a:t>
            </a:r>
            <a:r>
              <a:rPr lang="en-US" altLang="zh-CN" b="0" dirty="0" smtClean="0">
                <a:latin typeface="微软雅黑" panose="020B0503020204020204" pitchFamily="34" charset="-122"/>
                <a:ea typeface="微软雅黑" panose="020B0503020204020204" pitchFamily="34" charset="-122"/>
              </a:rPr>
              <a:t>N=4</a:t>
            </a:r>
            <a:r>
              <a:rPr lang="zh-CN" altLang="en-US" b="0" dirty="0" smtClean="0">
                <a:latin typeface="微软雅黑" panose="020B0503020204020204" pitchFamily="34" charset="-122"/>
                <a:ea typeface="微软雅黑" panose="020B0503020204020204" pitchFamily="34" charset="-122"/>
              </a:rPr>
              <a:t>、 </a:t>
            </a:r>
            <a:r>
              <a:rPr lang="en-US" altLang="zh-CN" b="0" dirty="0" smtClean="0">
                <a:latin typeface="微软雅黑" panose="020B0503020204020204" pitchFamily="34" charset="-122"/>
                <a:ea typeface="微软雅黑" panose="020B0503020204020204" pitchFamily="34" charset="-122"/>
              </a:rPr>
              <a:t>8</a:t>
            </a:r>
            <a:r>
              <a:rPr lang="zh-CN" altLang="en-US" b="0" dirty="0" smtClean="0">
                <a:latin typeface="微软雅黑" panose="020B0503020204020204" pitchFamily="34" charset="-122"/>
                <a:ea typeface="微软雅黑" panose="020B0503020204020204" pitchFamily="34" charset="-122"/>
              </a:rPr>
              <a:t>、 </a:t>
            </a:r>
            <a:r>
              <a:rPr lang="en-US" altLang="zh-CN" b="0" dirty="0" smtClean="0">
                <a:latin typeface="微软雅黑" panose="020B0503020204020204" pitchFamily="34" charset="-122"/>
                <a:ea typeface="微软雅黑" panose="020B0503020204020204" pitchFamily="34" charset="-122"/>
              </a:rPr>
              <a:t>16</a:t>
            </a:r>
            <a:r>
              <a:rPr lang="zh-CN" altLang="en-US" b="0" dirty="0" smtClean="0">
                <a:latin typeface="微软雅黑" panose="020B0503020204020204" pitchFamily="34" charset="-122"/>
                <a:ea typeface="微软雅黑" panose="020B0503020204020204" pitchFamily="34" charset="-122"/>
              </a:rPr>
              <a:t>、 </a:t>
            </a:r>
            <a:r>
              <a:rPr lang="en-US" altLang="zh-CN" b="0" dirty="0" smtClean="0">
                <a:latin typeface="微软雅黑" panose="020B0503020204020204" pitchFamily="34" charset="-122"/>
                <a:ea typeface="微软雅黑" panose="020B0503020204020204" pitchFamily="34" charset="-122"/>
              </a:rPr>
              <a:t>32</a:t>
            </a:r>
            <a:r>
              <a:rPr lang="zh-CN" altLang="en-US" b="0" dirty="0" smtClean="0">
                <a:latin typeface="微软雅黑" panose="020B0503020204020204" pitchFamily="34" charset="-122"/>
                <a:ea typeface="微软雅黑" panose="020B0503020204020204" pitchFamily="34" charset="-122"/>
              </a:rPr>
              <a:t>）。每个编码单元可以 递归的划分为四个更小的单元，直到 </a:t>
            </a:r>
            <a:r>
              <a:rPr lang="en-US" altLang="zh-CN" b="0" dirty="0" smtClean="0">
                <a:latin typeface="微软雅黑" panose="020B0503020204020204" pitchFamily="34" charset="-122"/>
                <a:ea typeface="微软雅黑" panose="020B0503020204020204" pitchFamily="34" charset="-122"/>
              </a:rPr>
              <a:t>N=4 </a:t>
            </a:r>
            <a:r>
              <a:rPr lang="zh-CN" altLang="en-US" b="0" dirty="0" smtClean="0">
                <a:latin typeface="微软雅黑" panose="020B0503020204020204" pitchFamily="34" charset="-122"/>
                <a:ea typeface="微软雅黑" panose="020B0503020204020204" pitchFamily="34" charset="-122"/>
              </a:rPr>
              <a:t>为止。</a:t>
            </a:r>
            <a:endParaRPr lang="en-US" altLang="zh-CN" b="0" dirty="0" smtClean="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l"/>
            </a:pPr>
            <a:r>
              <a:rPr lang="zh-CN" altLang="en-US" b="0" dirty="0">
                <a:latin typeface="微软雅黑" panose="020B0503020204020204" pitchFamily="34" charset="-122"/>
                <a:ea typeface="微软雅黑" panose="020B0503020204020204" pitchFamily="34" charset="-122"/>
              </a:rPr>
              <a:t>在帧间预测部分，编码单元可以 进一步分割成矩形的预测单元，对于 </a:t>
            </a:r>
            <a:r>
              <a:rPr lang="en-US" altLang="zh-CN" b="0" dirty="0">
                <a:latin typeface="微软雅黑" panose="020B0503020204020204" pitchFamily="34" charset="-122"/>
                <a:ea typeface="微软雅黑" panose="020B0503020204020204" pitchFamily="34" charset="-122"/>
              </a:rPr>
              <a:t>2N×2N </a:t>
            </a:r>
            <a:r>
              <a:rPr lang="zh-CN" altLang="en-US" b="0" dirty="0">
                <a:latin typeface="微软雅黑" panose="020B0503020204020204" pitchFamily="34" charset="-122"/>
                <a:ea typeface="微软雅黑" panose="020B0503020204020204" pitchFamily="34" charset="-122"/>
              </a:rPr>
              <a:t>的编码单元，其预测单元可以划分为 </a:t>
            </a:r>
            <a:r>
              <a:rPr lang="en-US" altLang="zh-CN" b="0" dirty="0">
                <a:latin typeface="微软雅黑" panose="020B0503020204020204" pitchFamily="34" charset="-122"/>
                <a:ea typeface="微软雅黑" panose="020B0503020204020204" pitchFamily="34" charset="-122"/>
              </a:rPr>
              <a:t>2N×2N</a:t>
            </a:r>
            <a:r>
              <a:rPr lang="zh-CN" altLang="en-US" b="0" dirty="0">
                <a:latin typeface="微软雅黑" panose="020B0503020204020204" pitchFamily="34" charset="-122"/>
                <a:ea typeface="微软雅黑" panose="020B0503020204020204" pitchFamily="34" charset="-122"/>
              </a:rPr>
              <a:t>， </a:t>
            </a:r>
            <a:r>
              <a:rPr lang="en-US" altLang="zh-CN" b="0" dirty="0">
                <a:latin typeface="微软雅黑" panose="020B0503020204020204" pitchFamily="34" charset="-122"/>
                <a:ea typeface="微软雅黑" panose="020B0503020204020204" pitchFamily="34" charset="-122"/>
              </a:rPr>
              <a:t>2N×N</a:t>
            </a:r>
            <a:r>
              <a:rPr lang="zh-CN" altLang="en-US" b="0" dirty="0">
                <a:latin typeface="微软雅黑" panose="020B0503020204020204" pitchFamily="34" charset="-122"/>
                <a:ea typeface="微软雅黑" panose="020B0503020204020204" pitchFamily="34" charset="-122"/>
              </a:rPr>
              <a:t>， </a:t>
            </a:r>
            <a:r>
              <a:rPr lang="en-US" altLang="zh-CN" b="0" dirty="0">
                <a:latin typeface="微软雅黑" panose="020B0503020204020204" pitchFamily="34" charset="-122"/>
                <a:ea typeface="微软雅黑" panose="020B0503020204020204" pitchFamily="34" charset="-122"/>
              </a:rPr>
              <a:t>N×2N </a:t>
            </a:r>
            <a:r>
              <a:rPr lang="zh-CN" altLang="en-US" b="0" dirty="0">
                <a:latin typeface="微软雅黑" panose="020B0503020204020204" pitchFamily="34" charset="-122"/>
                <a:ea typeface="微软雅黑" panose="020B0503020204020204" pitchFamily="34" charset="-122"/>
              </a:rPr>
              <a:t>或者 </a:t>
            </a:r>
            <a:r>
              <a:rPr lang="en-US" altLang="zh-CN" b="0" dirty="0">
                <a:latin typeface="微软雅黑" panose="020B0503020204020204" pitchFamily="34" charset="-122"/>
                <a:ea typeface="微软雅黑" panose="020B0503020204020204" pitchFamily="34" charset="-122"/>
              </a:rPr>
              <a:t>N×N</a:t>
            </a:r>
            <a:r>
              <a:rPr lang="zh-CN" altLang="en-US" b="0" dirty="0">
                <a:latin typeface="微软雅黑" panose="020B0503020204020204" pitchFamily="34" charset="-122"/>
                <a:ea typeface="微软雅黑" panose="020B0503020204020204" pitchFamily="34" charset="-122"/>
              </a:rPr>
              <a:t>，变换量化过程中用到的变换单元大小在 </a:t>
            </a:r>
            <a:r>
              <a:rPr lang="en-US" altLang="zh-CN" b="0" dirty="0">
                <a:latin typeface="微软雅黑" panose="020B0503020204020204" pitchFamily="34" charset="-122"/>
                <a:ea typeface="微软雅黑" panose="020B0503020204020204" pitchFamily="34" charset="-122"/>
              </a:rPr>
              <a:t>4×4 </a:t>
            </a:r>
            <a:r>
              <a:rPr lang="zh-CN" altLang="en-US" b="0" dirty="0">
                <a:latin typeface="微软雅黑" panose="020B0503020204020204" pitchFamily="34" charset="-122"/>
                <a:ea typeface="微软雅黑" panose="020B0503020204020204" pitchFamily="34" charset="-122"/>
              </a:rPr>
              <a:t>到 </a:t>
            </a:r>
            <a:r>
              <a:rPr lang="en-US" altLang="zh-CN" b="0" dirty="0">
                <a:latin typeface="微软雅黑" panose="020B0503020204020204" pitchFamily="34" charset="-122"/>
                <a:ea typeface="微软雅黑" panose="020B0503020204020204" pitchFamily="34" charset="-122"/>
              </a:rPr>
              <a:t>32×32 </a:t>
            </a:r>
            <a:r>
              <a:rPr lang="zh-CN" altLang="en-US" b="0" dirty="0">
                <a:latin typeface="微软雅黑" panose="020B0503020204020204" pitchFamily="34" charset="-122"/>
                <a:ea typeface="微软雅黑" panose="020B0503020204020204" pitchFamily="34" charset="-122"/>
              </a:rPr>
              <a:t>之间。</a:t>
            </a:r>
            <a:br>
              <a:rPr lang="zh-CN" altLang="en-US" b="0" dirty="0">
                <a:latin typeface="微软雅黑" panose="020B0503020204020204" pitchFamily="34" charset="-122"/>
                <a:ea typeface="微软雅黑" panose="020B0503020204020204" pitchFamily="34" charset="-122"/>
              </a:rPr>
            </a:br>
            <a:endParaRPr lang="zh-CN" altLang="en-US" b="0" dirty="0">
              <a:latin typeface="微软雅黑" panose="020B0503020204020204" pitchFamily="34" charset="-122"/>
              <a:ea typeface="微软雅黑" panose="020B0503020204020204" pitchFamily="34" charset="-122"/>
            </a:endParaRPr>
          </a:p>
        </p:txBody>
      </p:sp>
      <p:sp>
        <p:nvSpPr>
          <p:cNvPr id="8" name="灯片编号占位符 1"/>
          <p:cNvSpPr>
            <a:spLocks noGrp="1"/>
          </p:cNvSpPr>
          <p:nvPr>
            <p:ph type="sldNum" sz="quarter" idx="11"/>
          </p:nvPr>
        </p:nvSpPr>
        <p:spPr>
          <a:xfrm>
            <a:off x="6553200" y="6248400"/>
            <a:ext cx="1905000" cy="457200"/>
          </a:xfrm>
        </p:spPr>
        <p:txBody>
          <a:bodyPr/>
          <a:lstStyle/>
          <a:p>
            <a:fld id="{080877BF-6D31-4E48-B933-90223EB641D9}" type="slidenum">
              <a:rPr lang="en-US" altLang="zh-CN" sz="1400" smtClean="0"/>
              <a:pPr/>
              <a:t>57</a:t>
            </a:fld>
            <a:endParaRPr lang="en-US" altLang="zh-CN" sz="1400" dirty="0"/>
          </a:p>
        </p:txBody>
      </p:sp>
    </p:spTree>
    <p:extLst>
      <p:ext uri="{BB962C8B-B14F-4D97-AF65-F5344CB8AC3E}">
        <p14:creationId xmlns:p14="http://schemas.microsoft.com/office/powerpoint/2010/main" val="42398908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332656"/>
            <a:ext cx="7308304" cy="666328"/>
          </a:xfrm>
        </p:spPr>
        <p:txBody>
          <a:bodyPr/>
          <a:lstStyle/>
          <a:p>
            <a:pPr algn="l"/>
            <a:r>
              <a:rPr lang="en-US" altLang="zh-CN" sz="3600" b="1" kern="1200" dirty="0">
                <a:solidFill>
                  <a:srgbClr val="0184B7"/>
                </a:solidFill>
                <a:latin typeface="Arial" pitchFamily="34" charset="0"/>
                <a:ea typeface="宋体" pitchFamily="2" charset="-122"/>
                <a:cs typeface="+mn-cs"/>
              </a:rPr>
              <a:t>H.265</a:t>
            </a:r>
            <a:r>
              <a:rPr lang="zh-CN" altLang="en-US" sz="3600" b="1" kern="1200" dirty="0">
                <a:solidFill>
                  <a:srgbClr val="0184B7"/>
                </a:solidFill>
                <a:latin typeface="Arial" pitchFamily="34" charset="0"/>
                <a:ea typeface="宋体" pitchFamily="2" charset="-122"/>
                <a:cs typeface="+mn-cs"/>
              </a:rPr>
              <a:t>关键技术</a:t>
            </a:r>
            <a:r>
              <a:rPr lang="en-US" altLang="zh-CN" sz="3600" b="1" kern="1200" dirty="0">
                <a:solidFill>
                  <a:srgbClr val="0184B7"/>
                </a:solidFill>
                <a:latin typeface="Arial" pitchFamily="34" charset="0"/>
                <a:ea typeface="宋体" pitchFamily="2" charset="-122"/>
                <a:cs typeface="+mn-cs"/>
              </a:rPr>
              <a:t>(1)—</a:t>
            </a:r>
            <a:r>
              <a:rPr lang="zh-CN" altLang="en-US" sz="2800" b="1" kern="1200" dirty="0">
                <a:solidFill>
                  <a:srgbClr val="0184B7"/>
                </a:solidFill>
                <a:latin typeface="Arial" pitchFamily="34" charset="0"/>
                <a:ea typeface="宋体" pitchFamily="2" charset="-122"/>
                <a:cs typeface="+mn-cs"/>
              </a:rPr>
              <a:t>四叉树编码结构</a:t>
            </a:r>
          </a:p>
        </p:txBody>
      </p:sp>
      <p:sp>
        <p:nvSpPr>
          <p:cNvPr id="1029" name="AutoShape 5" descr="http://imgt0.bdstatic.com/it/u=823379247,539673663&amp;fm=90&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31" name="AutoShape 7" descr="http://imgt0.bdstatic.com/it/u=823379247,539673663&amp;fm=90&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33" name="AutoShape 9" descr="http://imgt0.bdstatic.com/it/u=823379247,539673663&amp;fm=90&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8" name="灯片编号占位符 1"/>
          <p:cNvSpPr>
            <a:spLocks noGrp="1"/>
          </p:cNvSpPr>
          <p:nvPr>
            <p:ph type="sldNum" sz="quarter" idx="11"/>
          </p:nvPr>
        </p:nvSpPr>
        <p:spPr>
          <a:xfrm>
            <a:off x="6553200" y="6248400"/>
            <a:ext cx="1905000" cy="457200"/>
          </a:xfrm>
        </p:spPr>
        <p:txBody>
          <a:bodyPr/>
          <a:lstStyle/>
          <a:p>
            <a:fld id="{080877BF-6D31-4E48-B933-90223EB641D9}" type="slidenum">
              <a:rPr lang="en-US" altLang="zh-CN" sz="1400" smtClean="0"/>
              <a:pPr/>
              <a:t>58</a:t>
            </a:fld>
            <a:endParaRPr lang="en-US" altLang="zh-CN" sz="1400"/>
          </a:p>
        </p:txBody>
      </p:sp>
      <p:sp>
        <p:nvSpPr>
          <p:cNvPr id="3" name="矩形 2"/>
          <p:cNvSpPr/>
          <p:nvPr/>
        </p:nvSpPr>
        <p:spPr>
          <a:xfrm>
            <a:off x="155575" y="1268760"/>
            <a:ext cx="8218935" cy="3831818"/>
          </a:xfrm>
          <a:prstGeom prst="rect">
            <a:avLst/>
          </a:prstGeom>
        </p:spPr>
        <p:txBody>
          <a:bodyPr wrap="square">
            <a:spAutoFit/>
          </a:bodyPr>
          <a:lstStyle/>
          <a:p>
            <a:pPr marL="285750" indent="-285750">
              <a:lnSpc>
                <a:spcPct val="150000"/>
              </a:lnSpc>
              <a:buFont typeface="Wingdings" panose="05000000000000000000" pitchFamily="2" charset="2"/>
              <a:buChar char="l"/>
            </a:pPr>
            <a:r>
              <a:rPr lang="zh-CN" altLang="en-US" b="0" dirty="0">
                <a:latin typeface="微软雅黑" panose="020B0503020204020204" pitchFamily="34" charset="-122"/>
                <a:ea typeface="微软雅黑" panose="020B0503020204020204" pitchFamily="34" charset="-122"/>
              </a:rPr>
              <a:t>编码单元 </a:t>
            </a:r>
            <a:r>
              <a:rPr lang="en-US" altLang="zh-CN" b="0" dirty="0">
                <a:latin typeface="微软雅黑" panose="020B0503020204020204" pitchFamily="34" charset="-122"/>
                <a:ea typeface="微软雅黑" panose="020B0503020204020204" pitchFamily="34" charset="-122"/>
              </a:rPr>
              <a:t>CU </a:t>
            </a:r>
            <a:r>
              <a:rPr lang="zh-CN" altLang="en-US" b="0" dirty="0">
                <a:latin typeface="微软雅黑" panose="020B0503020204020204" pitchFamily="34" charset="-122"/>
                <a:ea typeface="微软雅黑" panose="020B0503020204020204" pitchFamily="34" charset="-122"/>
              </a:rPr>
              <a:t>编码单元</a:t>
            </a:r>
            <a:r>
              <a:rPr lang="en-US" altLang="zh-CN" b="0" dirty="0">
                <a:latin typeface="微软雅黑" panose="020B0503020204020204" pitchFamily="34" charset="-122"/>
                <a:ea typeface="微软雅黑" panose="020B0503020204020204" pitchFamily="34" charset="-122"/>
              </a:rPr>
              <a:t>(CU)</a:t>
            </a:r>
            <a:r>
              <a:rPr lang="zh-CN" altLang="en-US" b="0" dirty="0">
                <a:latin typeface="微软雅黑" panose="020B0503020204020204" pitchFamily="34" charset="-122"/>
                <a:ea typeface="微软雅黑" panose="020B0503020204020204" pitchFamily="34" charset="-122"/>
              </a:rPr>
              <a:t>是进行帧内或帧间编码的基本单元块。它类似于 </a:t>
            </a:r>
            <a:r>
              <a:rPr lang="en-US" altLang="zh-CN" b="0" dirty="0">
                <a:latin typeface="微软雅黑" panose="020B0503020204020204" pitchFamily="34" charset="-122"/>
                <a:ea typeface="微软雅黑" panose="020B0503020204020204" pitchFamily="34" charset="-122"/>
              </a:rPr>
              <a:t>H.264/AVC </a:t>
            </a:r>
            <a:r>
              <a:rPr lang="zh-CN" altLang="en-US" b="0" dirty="0">
                <a:latin typeface="微软雅黑" panose="020B0503020204020204" pitchFamily="34" charset="-122"/>
                <a:ea typeface="微软雅黑" panose="020B0503020204020204" pitchFamily="34" charset="-122"/>
              </a:rPr>
              <a:t>中 的宏块或子宏块， 不同之处在于 </a:t>
            </a:r>
            <a:r>
              <a:rPr lang="en-US" altLang="zh-CN" b="0" dirty="0">
                <a:latin typeface="微软雅黑" panose="020B0503020204020204" pitchFamily="34" charset="-122"/>
                <a:ea typeface="微软雅黑" panose="020B0503020204020204" pitchFamily="34" charset="-122"/>
              </a:rPr>
              <a:t>H.265 </a:t>
            </a:r>
            <a:r>
              <a:rPr lang="zh-CN" altLang="en-US" b="0" dirty="0">
                <a:latin typeface="微软雅黑" panose="020B0503020204020204" pitchFamily="34" charset="-122"/>
                <a:ea typeface="微软雅黑" panose="020B0503020204020204" pitchFamily="34" charset="-122"/>
              </a:rPr>
              <a:t>的编码单元的大小是可变的，而 </a:t>
            </a:r>
            <a:r>
              <a:rPr lang="en-US" altLang="zh-CN" b="0" dirty="0">
                <a:latin typeface="微软雅黑" panose="020B0503020204020204" pitchFamily="34" charset="-122"/>
                <a:ea typeface="微软雅黑" panose="020B0503020204020204" pitchFamily="34" charset="-122"/>
              </a:rPr>
              <a:t>H.264/AVC </a:t>
            </a:r>
            <a:r>
              <a:rPr lang="zh-CN" altLang="en-US" b="0" dirty="0">
                <a:latin typeface="微软雅黑" panose="020B0503020204020204" pitchFamily="34" charset="-122"/>
                <a:ea typeface="微软雅黑" panose="020B0503020204020204" pitchFamily="34" charset="-122"/>
              </a:rPr>
              <a:t>中只有 </a:t>
            </a:r>
            <a:r>
              <a:rPr lang="en-US" altLang="zh-CN" b="0" dirty="0">
                <a:latin typeface="微软雅黑" panose="020B0503020204020204" pitchFamily="34" charset="-122"/>
                <a:ea typeface="微软雅黑" panose="020B0503020204020204" pitchFamily="34" charset="-122"/>
              </a:rPr>
              <a:t>8×8 </a:t>
            </a:r>
            <a:r>
              <a:rPr lang="zh-CN" altLang="en-US" b="0" dirty="0">
                <a:latin typeface="微软雅黑" panose="020B0503020204020204" pitchFamily="34" charset="-122"/>
                <a:ea typeface="微软雅黑" panose="020B0503020204020204" pitchFamily="34" charset="-122"/>
              </a:rPr>
              <a:t>和 </a:t>
            </a:r>
            <a:r>
              <a:rPr lang="en-US" altLang="zh-CN" b="0" dirty="0">
                <a:latin typeface="微软雅黑" panose="020B0503020204020204" pitchFamily="34" charset="-122"/>
                <a:ea typeface="微软雅黑" panose="020B0503020204020204" pitchFamily="34" charset="-122"/>
              </a:rPr>
              <a:t>64×64 </a:t>
            </a:r>
            <a:r>
              <a:rPr lang="zh-CN" altLang="en-US" b="0" dirty="0">
                <a:latin typeface="微软雅黑" panose="020B0503020204020204" pitchFamily="34" charset="-122"/>
                <a:ea typeface="微软雅黑" panose="020B0503020204020204" pitchFamily="34" charset="-122"/>
              </a:rPr>
              <a:t>两种大小。 </a:t>
            </a:r>
            <a:r>
              <a:rPr lang="en-US" altLang="zh-CN" b="0" dirty="0">
                <a:latin typeface="微软雅黑" panose="020B0503020204020204" pitchFamily="34" charset="-122"/>
                <a:ea typeface="微软雅黑" panose="020B0503020204020204" pitchFamily="34" charset="-122"/>
              </a:rPr>
              <a:t>CU </a:t>
            </a:r>
            <a:r>
              <a:rPr lang="zh-CN" altLang="en-US" b="0" dirty="0">
                <a:latin typeface="微软雅黑" panose="020B0503020204020204" pitchFamily="34" charset="-122"/>
                <a:ea typeface="微软雅黑" panose="020B0503020204020204" pitchFamily="34" charset="-122"/>
              </a:rPr>
              <a:t>总是正方形的， 每个 </a:t>
            </a:r>
            <a:r>
              <a:rPr lang="en-US" altLang="zh-CN" b="0" dirty="0">
                <a:latin typeface="微软雅黑" panose="020B0503020204020204" pitchFamily="34" charset="-122"/>
                <a:ea typeface="微软雅黑" panose="020B0503020204020204" pitchFamily="34" charset="-122"/>
              </a:rPr>
              <a:t>CU </a:t>
            </a:r>
            <a:r>
              <a:rPr lang="zh-CN" altLang="en-US" b="0" dirty="0">
                <a:latin typeface="微软雅黑" panose="020B0503020204020204" pitchFamily="34" charset="-122"/>
                <a:ea typeface="微软雅黑" panose="020B0503020204020204" pitchFamily="34" charset="-122"/>
              </a:rPr>
              <a:t>均为 </a:t>
            </a:r>
            <a:r>
              <a:rPr lang="en-US" altLang="zh-CN" b="0" dirty="0">
                <a:latin typeface="微软雅黑" panose="020B0503020204020204" pitchFamily="34" charset="-122"/>
                <a:ea typeface="微软雅黑" panose="020B0503020204020204" pitchFamily="34" charset="-122"/>
              </a:rPr>
              <a:t>2N×2N </a:t>
            </a:r>
            <a:r>
              <a:rPr lang="zh-CN" altLang="en-US" b="0" dirty="0">
                <a:latin typeface="微软雅黑" panose="020B0503020204020204" pitchFamily="34" charset="-122"/>
                <a:ea typeface="微软雅黑" panose="020B0503020204020204" pitchFamily="34" charset="-122"/>
              </a:rPr>
              <a:t>的像素 块（ </a:t>
            </a:r>
            <a:r>
              <a:rPr lang="en-US" altLang="zh-CN" b="0" dirty="0">
                <a:latin typeface="微软雅黑" panose="020B0503020204020204" pitchFamily="34" charset="-122"/>
                <a:ea typeface="微软雅黑" panose="020B0503020204020204" pitchFamily="34" charset="-122"/>
              </a:rPr>
              <a:t>N </a:t>
            </a:r>
            <a:r>
              <a:rPr lang="zh-CN" altLang="en-US" b="0" dirty="0">
                <a:latin typeface="微软雅黑" panose="020B0503020204020204" pitchFamily="34" charset="-122"/>
                <a:ea typeface="微软雅黑" panose="020B0503020204020204" pitchFamily="34" charset="-122"/>
              </a:rPr>
              <a:t>为 </a:t>
            </a:r>
            <a:r>
              <a:rPr lang="en-US" altLang="zh-CN" b="0" dirty="0">
                <a:latin typeface="微软雅黑" panose="020B0503020204020204" pitchFamily="34" charset="-122"/>
                <a:ea typeface="微软雅黑" panose="020B0503020204020204" pitchFamily="34" charset="-122"/>
              </a:rPr>
              <a:t>2 </a:t>
            </a:r>
            <a:r>
              <a:rPr lang="zh-CN" altLang="en-US" b="0" dirty="0">
                <a:latin typeface="微软雅黑" panose="020B0503020204020204" pitchFamily="34" charset="-122"/>
                <a:ea typeface="微软雅黑" panose="020B0503020204020204" pitchFamily="34" charset="-122"/>
              </a:rPr>
              <a:t>的幂次方），目前草案中规定的可变范围为 </a:t>
            </a:r>
            <a:r>
              <a:rPr lang="en-US" altLang="zh-CN" b="0" dirty="0">
                <a:latin typeface="微软雅黑" panose="020B0503020204020204" pitchFamily="34" charset="-122"/>
                <a:ea typeface="微软雅黑" panose="020B0503020204020204" pitchFamily="34" charset="-122"/>
              </a:rPr>
              <a:t>8×8 </a:t>
            </a:r>
            <a:r>
              <a:rPr lang="zh-CN" altLang="en-US" b="0" dirty="0">
                <a:latin typeface="微软雅黑" panose="020B0503020204020204" pitchFamily="34" charset="-122"/>
                <a:ea typeface="微软雅黑" panose="020B0503020204020204" pitchFamily="34" charset="-122"/>
              </a:rPr>
              <a:t>至 </a:t>
            </a:r>
            <a:r>
              <a:rPr lang="en-US" altLang="zh-CN" b="0" dirty="0">
                <a:latin typeface="微软雅黑" panose="020B0503020204020204" pitchFamily="34" charset="-122"/>
                <a:ea typeface="微软雅黑" panose="020B0503020204020204" pitchFamily="34" charset="-122"/>
              </a:rPr>
              <a:t>64×64</a:t>
            </a:r>
            <a:r>
              <a:rPr lang="zh-CN" altLang="en-US" b="0" dirty="0">
                <a:latin typeface="微软雅黑" panose="020B0503020204020204" pitchFamily="34" charset="-122"/>
                <a:ea typeface="微软雅黑" panose="020B0503020204020204" pitchFamily="34" charset="-122"/>
              </a:rPr>
              <a:t>。图像首先以 最大编码单元（ </a:t>
            </a:r>
            <a:r>
              <a:rPr lang="en-US" altLang="zh-CN" b="0" dirty="0">
                <a:latin typeface="微软雅黑" panose="020B0503020204020204" pitchFamily="34" charset="-122"/>
                <a:ea typeface="微软雅黑" panose="020B0503020204020204" pitchFamily="34" charset="-122"/>
              </a:rPr>
              <a:t>LCU</a:t>
            </a:r>
            <a:r>
              <a:rPr lang="zh-CN" altLang="en-US" b="0" dirty="0">
                <a:latin typeface="微软雅黑" panose="020B0503020204020204" pitchFamily="34" charset="-122"/>
                <a:ea typeface="微软雅黑" panose="020B0503020204020204" pitchFamily="34" charset="-122"/>
              </a:rPr>
              <a:t>，如 </a:t>
            </a:r>
            <a:r>
              <a:rPr lang="en-US" altLang="zh-CN" b="0" dirty="0">
                <a:latin typeface="微软雅黑" panose="020B0503020204020204" pitchFamily="34" charset="-122"/>
                <a:ea typeface="微软雅黑" panose="020B0503020204020204" pitchFamily="34" charset="-122"/>
              </a:rPr>
              <a:t>64×64 </a:t>
            </a:r>
            <a:r>
              <a:rPr lang="zh-CN" altLang="en-US" b="0" dirty="0">
                <a:latin typeface="微软雅黑" panose="020B0503020204020204" pitchFamily="34" charset="-122"/>
                <a:ea typeface="微软雅黑" panose="020B0503020204020204" pitchFamily="34" charset="-122"/>
              </a:rPr>
              <a:t>块） 为单位进行编码，在 </a:t>
            </a:r>
            <a:r>
              <a:rPr lang="en-US" altLang="zh-CN" b="0" dirty="0">
                <a:latin typeface="微软雅黑" panose="020B0503020204020204" pitchFamily="34" charset="-122"/>
                <a:ea typeface="微软雅黑" panose="020B0503020204020204" pitchFamily="34" charset="-122"/>
              </a:rPr>
              <a:t>LCU </a:t>
            </a:r>
            <a:r>
              <a:rPr lang="zh-CN" altLang="en-US" b="0" dirty="0">
                <a:latin typeface="微软雅黑" panose="020B0503020204020204" pitchFamily="34" charset="-122"/>
                <a:ea typeface="微软雅黑" panose="020B0503020204020204" pitchFamily="34" charset="-122"/>
              </a:rPr>
              <a:t>内部按照四叉树结 构进行子块划分，直至成为最小编码单元（ </a:t>
            </a:r>
            <a:r>
              <a:rPr lang="en-US" altLang="zh-CN" b="0" dirty="0">
                <a:latin typeface="微软雅黑" panose="020B0503020204020204" pitchFamily="34" charset="-122"/>
                <a:ea typeface="微软雅黑" panose="020B0503020204020204" pitchFamily="34" charset="-122"/>
              </a:rPr>
              <a:t>SCU</a:t>
            </a:r>
            <a:r>
              <a:rPr lang="zh-CN" altLang="en-US" b="0" dirty="0">
                <a:latin typeface="微软雅黑" panose="020B0503020204020204" pitchFamily="34" charset="-122"/>
                <a:ea typeface="微软雅黑" panose="020B0503020204020204" pitchFamily="34" charset="-122"/>
              </a:rPr>
              <a:t>，如 </a:t>
            </a:r>
            <a:r>
              <a:rPr lang="en-US" altLang="zh-CN" b="0" dirty="0">
                <a:latin typeface="微软雅黑" panose="020B0503020204020204" pitchFamily="34" charset="-122"/>
                <a:ea typeface="微软雅黑" panose="020B0503020204020204" pitchFamily="34" charset="-122"/>
              </a:rPr>
              <a:t>8×8 </a:t>
            </a:r>
            <a:r>
              <a:rPr lang="zh-CN" altLang="en-US" b="0" dirty="0">
                <a:latin typeface="微软雅黑" panose="020B0503020204020204" pitchFamily="34" charset="-122"/>
                <a:ea typeface="微软雅黑" panose="020B0503020204020204" pitchFamily="34" charset="-122"/>
              </a:rPr>
              <a:t>块）。 </a:t>
            </a:r>
            <a:r>
              <a:rPr lang="en-US" altLang="zh-CN" b="0" dirty="0">
                <a:latin typeface="微软雅黑" panose="020B0503020204020204" pitchFamily="34" charset="-122"/>
                <a:ea typeface="微软雅黑" panose="020B0503020204020204" pitchFamily="34" charset="-122"/>
              </a:rPr>
              <a:t>LCU </a:t>
            </a:r>
            <a:r>
              <a:rPr lang="zh-CN" altLang="en-US" b="0" dirty="0">
                <a:latin typeface="微软雅黑" panose="020B0503020204020204" pitchFamily="34" charset="-122"/>
                <a:ea typeface="微软雅黑" panose="020B0503020204020204" pitchFamily="34" charset="-122"/>
              </a:rPr>
              <a:t>和</a:t>
            </a:r>
            <a:r>
              <a:rPr lang="en-US" altLang="zh-CN" b="0" dirty="0">
                <a:latin typeface="微软雅黑" panose="020B0503020204020204" pitchFamily="34" charset="-122"/>
                <a:ea typeface="微软雅黑" panose="020B0503020204020204" pitchFamily="34" charset="-122"/>
              </a:rPr>
              <a:t>SCU </a:t>
            </a:r>
            <a:r>
              <a:rPr lang="zh-CN" altLang="en-US" b="0" dirty="0">
                <a:latin typeface="微软雅黑" panose="020B0503020204020204" pitchFamily="34" charset="-122"/>
                <a:ea typeface="微软雅黑" panose="020B0503020204020204" pitchFamily="34" charset="-122"/>
              </a:rPr>
              <a:t>这两个参数可以根据需要在配置参数中修改。</a:t>
            </a:r>
            <a:r>
              <a:rPr lang="zh-CN" altLang="en-US" dirty="0"/>
              <a:t/>
            </a:r>
            <a:br>
              <a:rPr lang="zh-CN" altLang="en-US" dirty="0"/>
            </a:br>
            <a:r>
              <a:rPr lang="zh-CN" altLang="en-US" b="0" dirty="0" smtClean="0">
                <a:latin typeface="微软雅黑" panose="020B0503020204020204" pitchFamily="34" charset="-122"/>
                <a:ea typeface="微软雅黑" panose="020B0503020204020204" pitchFamily="34" charset="-122"/>
              </a:rPr>
              <a:t> </a:t>
            </a:r>
            <a:endParaRPr lang="zh-CN" altLang="en-US" b="0" dirty="0">
              <a:latin typeface="微软雅黑" panose="020B0503020204020204" pitchFamily="34" charset="-122"/>
              <a:ea typeface="微软雅黑" panose="020B0503020204020204" pitchFamily="34" charset="-122"/>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4221088"/>
            <a:ext cx="2411760" cy="2291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5293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AutoShape 5" descr="http://imgt0.bdstatic.com/it/u=823379247,539673663&amp;fm=90&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31" name="AutoShape 7" descr="http://imgt0.bdstatic.com/it/u=823379247,539673663&amp;fm=90&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33" name="AutoShape 9" descr="http://imgt0.bdstatic.com/it/u=823379247,539673663&amp;fm=90&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5" name="矩形 4"/>
          <p:cNvSpPr/>
          <p:nvPr/>
        </p:nvSpPr>
        <p:spPr>
          <a:xfrm>
            <a:off x="460375" y="1484784"/>
            <a:ext cx="7640018" cy="2169825"/>
          </a:xfrm>
          <a:prstGeom prst="rect">
            <a:avLst/>
          </a:prstGeom>
        </p:spPr>
        <p:txBody>
          <a:bodyPr wrap="square">
            <a:spAutoFit/>
          </a:bodyPr>
          <a:lstStyle/>
          <a:p>
            <a:pPr marL="285750" indent="-285750" algn="l">
              <a:lnSpc>
                <a:spcPct val="150000"/>
              </a:lnSpc>
              <a:buFont typeface="Wingdings" panose="05000000000000000000" pitchFamily="2" charset="2"/>
              <a:buChar char="l"/>
            </a:pPr>
            <a:r>
              <a:rPr lang="en-US" altLang="zh-CN" b="0" dirty="0">
                <a:latin typeface="微软雅黑" panose="020B0503020204020204" pitchFamily="34" charset="-122"/>
                <a:ea typeface="微软雅黑" panose="020B0503020204020204" pitchFamily="34" charset="-122"/>
              </a:rPr>
              <a:t>HEVC</a:t>
            </a:r>
            <a:r>
              <a:rPr lang="zh-CN" altLang="zh-CN" b="0" dirty="0">
                <a:latin typeface="微软雅黑" panose="020B0503020204020204" pitchFamily="34" charset="-122"/>
                <a:ea typeface="微软雅黑" panose="020B0503020204020204" pitchFamily="34" charset="-122"/>
              </a:rPr>
              <a:t>的变换结构突破了原有的变换尺寸限制，可支持</a:t>
            </a:r>
            <a:r>
              <a:rPr lang="en-US" altLang="zh-CN" b="0" dirty="0">
                <a:latin typeface="微软雅黑" panose="020B0503020204020204" pitchFamily="34" charset="-122"/>
                <a:ea typeface="微软雅黑" panose="020B0503020204020204" pitchFamily="34" charset="-122"/>
              </a:rPr>
              <a:t>4×4</a:t>
            </a:r>
            <a:r>
              <a:rPr lang="zh-CN" altLang="zh-CN" b="0" dirty="0">
                <a:latin typeface="微软雅黑" panose="020B0503020204020204" pitchFamily="34" charset="-122"/>
                <a:ea typeface="微软雅黑" panose="020B0503020204020204" pitchFamily="34" charset="-122"/>
              </a:rPr>
              <a:t>至</a:t>
            </a:r>
            <a:r>
              <a:rPr lang="en-US" altLang="zh-CN" b="0" dirty="0">
                <a:latin typeface="微软雅黑" panose="020B0503020204020204" pitchFamily="34" charset="-122"/>
                <a:ea typeface="微软雅黑" panose="020B0503020204020204" pitchFamily="34" charset="-122"/>
              </a:rPr>
              <a:t>32×32</a:t>
            </a:r>
            <a:r>
              <a:rPr lang="zh-CN" altLang="zh-CN" b="0" dirty="0">
                <a:latin typeface="微软雅黑" panose="020B0503020204020204" pitchFamily="34" charset="-122"/>
                <a:ea typeface="微软雅黑" panose="020B0503020204020204" pitchFamily="34" charset="-122"/>
              </a:rPr>
              <a:t>的编码变换，以</a:t>
            </a:r>
            <a:r>
              <a:rPr lang="en-US" altLang="zh-CN" b="0" dirty="0">
                <a:latin typeface="微软雅黑" panose="020B0503020204020204" pitchFamily="34" charset="-122"/>
                <a:ea typeface="微软雅黑" panose="020B0503020204020204" pitchFamily="34" charset="-122"/>
              </a:rPr>
              <a:t>TU</a:t>
            </a:r>
            <a:r>
              <a:rPr lang="zh-CN" altLang="zh-CN" b="0" dirty="0">
                <a:latin typeface="微软雅黑" panose="020B0503020204020204" pitchFamily="34" charset="-122"/>
                <a:ea typeface="微软雅黑" panose="020B0503020204020204" pitchFamily="34" charset="-122"/>
              </a:rPr>
              <a:t>为基本单元进行变换和量化。为提高大尺寸编码单元的编码效率，</a:t>
            </a:r>
            <a:r>
              <a:rPr lang="en-US" altLang="zh-CN" b="0" dirty="0">
                <a:latin typeface="微软雅黑" panose="020B0503020204020204" pitchFamily="34" charset="-122"/>
                <a:ea typeface="微软雅黑" panose="020B0503020204020204" pitchFamily="34" charset="-122"/>
              </a:rPr>
              <a:t>DCT</a:t>
            </a:r>
            <a:r>
              <a:rPr lang="zh-CN" altLang="zh-CN" b="0" dirty="0">
                <a:latin typeface="微软雅黑" panose="020B0503020204020204" pitchFamily="34" charset="-122"/>
                <a:ea typeface="微软雅黑" panose="020B0503020204020204" pitchFamily="34" charset="-122"/>
              </a:rPr>
              <a:t>变换同样采用四叉树型的变换结构。</a:t>
            </a:r>
            <a:r>
              <a:rPr lang="zh-CN" altLang="en-US" b="0" dirty="0">
                <a:latin typeface="微软雅黑" panose="020B0503020204020204" pitchFamily="34" charset="-122"/>
                <a:ea typeface="微软雅黑" panose="020B0503020204020204" pitchFamily="34" charset="-122"/>
              </a:rPr>
              <a:t>下</a:t>
            </a:r>
            <a:r>
              <a:rPr lang="zh-CN" altLang="zh-CN" b="0" dirty="0">
                <a:latin typeface="微软雅黑" panose="020B0503020204020204" pitchFamily="34" charset="-122"/>
                <a:ea typeface="微软雅黑" panose="020B0503020204020204" pitchFamily="34" charset="-122"/>
              </a:rPr>
              <a:t>图为编码单元、变换单元的四叉树结构关系图，其中虚线为变换单元四叉树分割，实线为编码单元四叉树分割，编号为各编码单元的编码顺序。</a:t>
            </a:r>
            <a:endParaRPr lang="zh-CN" altLang="en-US" b="0" dirty="0">
              <a:latin typeface="微软雅黑" panose="020B0503020204020204" pitchFamily="34" charset="-122"/>
              <a:ea typeface="微软雅黑" panose="020B0503020204020204" pitchFamily="34" charset="-122"/>
            </a:endParaRPr>
          </a:p>
        </p:txBody>
      </p:sp>
      <p:pic>
        <p:nvPicPr>
          <p:cNvPr id="6146" name="Picture 2" descr="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371" y="4149080"/>
            <a:ext cx="8390093" cy="201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灯片编号占位符 1"/>
          <p:cNvSpPr>
            <a:spLocks noGrp="1"/>
          </p:cNvSpPr>
          <p:nvPr>
            <p:ph type="sldNum" sz="quarter" idx="11"/>
          </p:nvPr>
        </p:nvSpPr>
        <p:spPr>
          <a:xfrm>
            <a:off x="6553200" y="6248400"/>
            <a:ext cx="1905000" cy="457200"/>
          </a:xfrm>
        </p:spPr>
        <p:txBody>
          <a:bodyPr/>
          <a:lstStyle/>
          <a:p>
            <a:fld id="{080877BF-6D31-4E48-B933-90223EB641D9}" type="slidenum">
              <a:rPr lang="en-US" altLang="zh-CN" sz="1400" smtClean="0"/>
              <a:pPr/>
              <a:t>59</a:t>
            </a:fld>
            <a:endParaRPr lang="en-US" altLang="zh-CN" sz="1400"/>
          </a:p>
        </p:txBody>
      </p:sp>
      <p:sp>
        <p:nvSpPr>
          <p:cNvPr id="10" name="标题 1"/>
          <p:cNvSpPr txBox="1">
            <a:spLocks/>
          </p:cNvSpPr>
          <p:nvPr/>
        </p:nvSpPr>
        <p:spPr bwMode="auto">
          <a:xfrm>
            <a:off x="0" y="332656"/>
            <a:ext cx="7308304" cy="66632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宋体" charset="0"/>
              </a:defRPr>
            </a:lvl1pPr>
            <a:lvl2pPr algn="ctr" rtl="0" eaLnBrk="0" fontAlgn="base" hangingPunct="0">
              <a:spcBef>
                <a:spcPct val="0"/>
              </a:spcBef>
              <a:spcAft>
                <a:spcPct val="0"/>
              </a:spcAft>
              <a:defRPr kumimoji="1" sz="4400">
                <a:solidFill>
                  <a:schemeClr val="tx2"/>
                </a:solidFill>
                <a:latin typeface="Arial" charset="0"/>
                <a:ea typeface="宋体" charset="-122"/>
                <a:cs typeface="宋体" charset="0"/>
              </a:defRPr>
            </a:lvl2pPr>
            <a:lvl3pPr algn="ctr" rtl="0" eaLnBrk="0" fontAlgn="base" hangingPunct="0">
              <a:spcBef>
                <a:spcPct val="0"/>
              </a:spcBef>
              <a:spcAft>
                <a:spcPct val="0"/>
              </a:spcAft>
              <a:defRPr kumimoji="1" sz="4400">
                <a:solidFill>
                  <a:schemeClr val="tx2"/>
                </a:solidFill>
                <a:latin typeface="Arial" charset="0"/>
                <a:ea typeface="宋体" charset="-122"/>
                <a:cs typeface="宋体" charset="0"/>
              </a:defRPr>
            </a:lvl3pPr>
            <a:lvl4pPr algn="ctr" rtl="0" eaLnBrk="0" fontAlgn="base" hangingPunct="0">
              <a:spcBef>
                <a:spcPct val="0"/>
              </a:spcBef>
              <a:spcAft>
                <a:spcPct val="0"/>
              </a:spcAft>
              <a:defRPr kumimoji="1" sz="4400">
                <a:solidFill>
                  <a:schemeClr val="tx2"/>
                </a:solidFill>
                <a:latin typeface="Arial" charset="0"/>
                <a:ea typeface="宋体" charset="-122"/>
                <a:cs typeface="宋体" charset="0"/>
              </a:defRPr>
            </a:lvl4pPr>
            <a:lvl5pPr algn="ctr" rtl="0" eaLnBrk="0" fontAlgn="base" hangingPunct="0">
              <a:spcBef>
                <a:spcPct val="0"/>
              </a:spcBef>
              <a:spcAft>
                <a:spcPct val="0"/>
              </a:spcAft>
              <a:defRPr kumimoji="1" sz="4400">
                <a:solidFill>
                  <a:schemeClr val="tx2"/>
                </a:solidFill>
                <a:latin typeface="Arial" charset="0"/>
                <a:ea typeface="宋体" charset="-122"/>
                <a:cs typeface="宋体" charset="0"/>
              </a:defRPr>
            </a:lvl5pPr>
            <a:lvl6pPr marL="457200" algn="ctr" rtl="0" fontAlgn="base">
              <a:spcBef>
                <a:spcPct val="0"/>
              </a:spcBef>
              <a:spcAft>
                <a:spcPct val="0"/>
              </a:spcAft>
              <a:defRPr sz="4400">
                <a:solidFill>
                  <a:schemeClr val="tx2"/>
                </a:solidFill>
                <a:latin typeface="Arial" charset="0"/>
                <a:ea typeface="宋体" charset="-122"/>
              </a:defRPr>
            </a:lvl6pPr>
            <a:lvl7pPr marL="914400" algn="ctr" rtl="0" fontAlgn="base">
              <a:spcBef>
                <a:spcPct val="0"/>
              </a:spcBef>
              <a:spcAft>
                <a:spcPct val="0"/>
              </a:spcAft>
              <a:defRPr sz="4400">
                <a:solidFill>
                  <a:schemeClr val="tx2"/>
                </a:solidFill>
                <a:latin typeface="Arial" charset="0"/>
                <a:ea typeface="宋体" charset="-122"/>
              </a:defRPr>
            </a:lvl7pPr>
            <a:lvl8pPr marL="1371600" algn="ctr" rtl="0" fontAlgn="base">
              <a:spcBef>
                <a:spcPct val="0"/>
              </a:spcBef>
              <a:spcAft>
                <a:spcPct val="0"/>
              </a:spcAft>
              <a:defRPr sz="4400">
                <a:solidFill>
                  <a:schemeClr val="tx2"/>
                </a:solidFill>
                <a:latin typeface="Arial" charset="0"/>
                <a:ea typeface="宋体" charset="-122"/>
              </a:defRPr>
            </a:lvl8pPr>
            <a:lvl9pPr marL="1828800" algn="ctr" rtl="0" fontAlgn="base">
              <a:spcBef>
                <a:spcPct val="0"/>
              </a:spcBef>
              <a:spcAft>
                <a:spcPct val="0"/>
              </a:spcAft>
              <a:defRPr sz="4400">
                <a:solidFill>
                  <a:schemeClr val="tx2"/>
                </a:solidFill>
                <a:latin typeface="Arial" charset="0"/>
                <a:ea typeface="宋体" charset="-122"/>
              </a:defRPr>
            </a:lvl9pPr>
          </a:lstStyle>
          <a:p>
            <a:pPr algn="l"/>
            <a:r>
              <a:rPr lang="en-US" altLang="zh-CN" sz="3600" b="1" kern="1200" dirty="0" smtClean="0">
                <a:solidFill>
                  <a:srgbClr val="0184B7"/>
                </a:solidFill>
                <a:latin typeface="Arial" pitchFamily="34" charset="0"/>
                <a:ea typeface="宋体" pitchFamily="2" charset="-122"/>
                <a:cs typeface="+mn-cs"/>
              </a:rPr>
              <a:t>H.265</a:t>
            </a:r>
            <a:r>
              <a:rPr lang="zh-CN" altLang="en-US" sz="3600" b="1" kern="1200" dirty="0" smtClean="0">
                <a:solidFill>
                  <a:srgbClr val="0184B7"/>
                </a:solidFill>
                <a:latin typeface="Arial" pitchFamily="34" charset="0"/>
                <a:ea typeface="宋体" pitchFamily="2" charset="-122"/>
                <a:cs typeface="+mn-cs"/>
              </a:rPr>
              <a:t>关键技术</a:t>
            </a:r>
            <a:r>
              <a:rPr lang="en-US" altLang="zh-CN" sz="3600" b="1" kern="1200" dirty="0" smtClean="0">
                <a:solidFill>
                  <a:srgbClr val="0184B7"/>
                </a:solidFill>
                <a:latin typeface="Arial" pitchFamily="34" charset="0"/>
                <a:ea typeface="宋体" pitchFamily="2" charset="-122"/>
                <a:cs typeface="+mn-cs"/>
              </a:rPr>
              <a:t>(1)—</a:t>
            </a:r>
            <a:r>
              <a:rPr lang="zh-CN" altLang="en-US" sz="2800" b="1" kern="1200" dirty="0" smtClean="0">
                <a:solidFill>
                  <a:srgbClr val="0184B7"/>
                </a:solidFill>
                <a:latin typeface="Arial" pitchFamily="34" charset="0"/>
                <a:ea typeface="宋体" pitchFamily="2" charset="-122"/>
                <a:cs typeface="+mn-cs"/>
              </a:rPr>
              <a:t>四叉树编码结构</a:t>
            </a:r>
            <a:endParaRPr lang="zh-CN" altLang="en-US" sz="2800" b="1" kern="1200" dirty="0">
              <a:solidFill>
                <a:srgbClr val="0184B7"/>
              </a:solidFill>
              <a:latin typeface="Arial" pitchFamily="34" charset="0"/>
              <a:ea typeface="宋体" pitchFamily="2" charset="-122"/>
              <a:cs typeface="+mn-cs"/>
            </a:endParaRPr>
          </a:p>
        </p:txBody>
      </p:sp>
    </p:spTree>
    <p:extLst>
      <p:ext uri="{BB962C8B-B14F-4D97-AF65-F5344CB8AC3E}">
        <p14:creationId xmlns:p14="http://schemas.microsoft.com/office/powerpoint/2010/main" val="3447676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353611" y="1823626"/>
            <a:ext cx="8640960" cy="1492716"/>
          </a:xfrm>
          <a:prstGeom prst="rect">
            <a:avLst/>
          </a:prstGeom>
        </p:spPr>
        <p:txBody>
          <a:bodyPr wrap="square">
            <a:spAutoFit/>
          </a:bodyPr>
          <a:lstStyle/>
          <a:p>
            <a:pPr marL="285750" indent="-285750" algn="l">
              <a:lnSpc>
                <a:spcPct val="150000"/>
              </a:lnSpc>
              <a:spcAft>
                <a:spcPts val="600"/>
              </a:spcAft>
              <a:buFont typeface="Wingdings" panose="05000000000000000000" pitchFamily="2" charset="2"/>
              <a:buChar char="l"/>
            </a:pPr>
            <a:r>
              <a:rPr lang="zh-CN" altLang="en-US" sz="1800" b="0" dirty="0" smtClean="0">
                <a:latin typeface="微软雅黑" panose="020B0503020204020204" pitchFamily="34" charset="-122"/>
                <a:ea typeface="微软雅黑" panose="020B0503020204020204" pitchFamily="34" charset="-122"/>
              </a:rPr>
              <a:t> </a:t>
            </a:r>
            <a:r>
              <a:rPr lang="en-US" altLang="zh-CN" sz="1800" b="0" dirty="0" smtClean="0">
                <a:latin typeface="微软雅黑" panose="020B0503020204020204" pitchFamily="34" charset="-122"/>
                <a:ea typeface="微软雅黑" panose="020B0503020204020204" pitchFamily="34" charset="-122"/>
              </a:rPr>
              <a:t>4K</a:t>
            </a:r>
            <a:r>
              <a:rPr lang="zh-CN" altLang="en-US" sz="1800" b="0" dirty="0" smtClean="0">
                <a:latin typeface="微软雅黑" panose="020B0503020204020204" pitchFamily="34" charset="-122"/>
                <a:ea typeface="微软雅黑" panose="020B0503020204020204" pitchFamily="34" charset="-122"/>
              </a:rPr>
              <a:t>是新兴的分辨率标准，其中：</a:t>
            </a:r>
            <a:endParaRPr lang="en-US" altLang="zh-CN" sz="1800" b="0" dirty="0" smtClean="0">
              <a:latin typeface="微软雅黑" panose="020B0503020204020204" pitchFamily="34" charset="-122"/>
              <a:ea typeface="微软雅黑" panose="020B0503020204020204" pitchFamily="34" charset="-122"/>
            </a:endParaRPr>
          </a:p>
          <a:p>
            <a:pPr marL="982663" indent="-355600" algn="l">
              <a:lnSpc>
                <a:spcPct val="150000"/>
              </a:lnSpc>
              <a:spcAft>
                <a:spcPts val="600"/>
              </a:spcAft>
              <a:buFont typeface="Wingdings" panose="05000000000000000000" pitchFamily="2" charset="2"/>
              <a:buChar char="Ø"/>
            </a:pPr>
            <a:r>
              <a:rPr lang="en-US" altLang="zh-CN" sz="1800" b="0" dirty="0" smtClean="0">
                <a:latin typeface="微软雅黑" panose="020B0503020204020204" pitchFamily="34" charset="-122"/>
                <a:ea typeface="微软雅黑" panose="020B0503020204020204" pitchFamily="34" charset="-122"/>
              </a:rPr>
              <a:t>UHDTV</a:t>
            </a:r>
            <a:r>
              <a:rPr lang="zh-CN" altLang="en-US" sz="1800" b="0" dirty="0" smtClean="0">
                <a:latin typeface="微软雅黑" panose="020B0503020204020204" pitchFamily="34" charset="-122"/>
                <a:ea typeface="微软雅黑" panose="020B0503020204020204" pitchFamily="34" charset="-122"/>
              </a:rPr>
              <a:t>为：</a:t>
            </a:r>
            <a:r>
              <a:rPr lang="en-US" altLang="zh-CN" sz="1800" b="0" dirty="0">
                <a:latin typeface="微软雅黑" panose="020B0503020204020204" pitchFamily="34" charset="-122"/>
                <a:ea typeface="微软雅黑" panose="020B0503020204020204" pitchFamily="34" charset="-122"/>
              </a:rPr>
              <a:t>3840×2160</a:t>
            </a:r>
            <a:r>
              <a:rPr lang="zh-CN" altLang="en-US" sz="1800" b="0" dirty="0">
                <a:latin typeface="微软雅黑" panose="020B0503020204020204" pitchFamily="34" charset="-122"/>
                <a:ea typeface="微软雅黑" panose="020B0503020204020204" pitchFamily="34" charset="-122"/>
              </a:rPr>
              <a:t>  </a:t>
            </a:r>
            <a:r>
              <a:rPr lang="en-US" altLang="zh-CN" sz="1800" b="0" dirty="0">
                <a:latin typeface="微软雅黑" panose="020B0503020204020204" pitchFamily="34" charset="-122"/>
                <a:ea typeface="微软雅黑" panose="020B0503020204020204" pitchFamily="34" charset="-122"/>
              </a:rPr>
              <a:t>{</a:t>
            </a:r>
            <a:r>
              <a:rPr lang="zh-CN" altLang="zh-CN" sz="1800" b="0" dirty="0" smtClean="0">
                <a:latin typeface="微软雅黑" panose="020B0503020204020204" pitchFamily="34" charset="-122"/>
                <a:ea typeface="微软雅黑" panose="020B0503020204020204" pitchFamily="34" charset="-122"/>
              </a:rPr>
              <a:t>电视</a:t>
            </a:r>
            <a:r>
              <a:rPr lang="en-US" altLang="zh-CN" sz="1800" b="0" dirty="0" smtClean="0">
                <a:latin typeface="微软雅黑" panose="020B0503020204020204" pitchFamily="34" charset="-122"/>
                <a:ea typeface="微软雅黑" panose="020B0503020204020204" pitchFamily="34" charset="-122"/>
              </a:rPr>
              <a:t> 4K</a:t>
            </a:r>
            <a:r>
              <a:rPr lang="zh-CN" altLang="en-US" sz="1800" b="0" dirty="0">
                <a:latin typeface="微软雅黑" panose="020B0503020204020204" pitchFamily="34" charset="-122"/>
                <a:ea typeface="微软雅黑" panose="020B0503020204020204" pitchFamily="34" charset="-122"/>
              </a:rPr>
              <a:t>，</a:t>
            </a:r>
            <a:r>
              <a:rPr lang="en-US" altLang="zh-CN" sz="1800" b="0" dirty="0">
                <a:latin typeface="微软雅黑" panose="020B0503020204020204" pitchFamily="34" charset="-122"/>
                <a:ea typeface="微软雅黑" panose="020B0503020204020204" pitchFamily="34" charset="-122"/>
              </a:rPr>
              <a:t> 16:9 </a:t>
            </a:r>
            <a:r>
              <a:rPr lang="zh-CN" altLang="zh-CN" sz="1800" b="0" dirty="0">
                <a:latin typeface="微软雅黑" panose="020B0503020204020204" pitchFamily="34" charset="-122"/>
                <a:ea typeface="微软雅黑" panose="020B0503020204020204" pitchFamily="34" charset="-122"/>
              </a:rPr>
              <a:t>画面比例</a:t>
            </a:r>
            <a:r>
              <a:rPr lang="zh-CN" altLang="en-US" sz="1800" b="0" dirty="0">
                <a:latin typeface="微软雅黑" panose="020B0503020204020204" pitchFamily="34" charset="-122"/>
                <a:ea typeface="微软雅黑" panose="020B0503020204020204" pitchFamily="34" charset="-122"/>
              </a:rPr>
              <a:t>｝</a:t>
            </a:r>
            <a:endParaRPr lang="en-US" altLang="zh-CN" sz="1800" b="0" dirty="0">
              <a:latin typeface="微软雅黑" panose="020B0503020204020204" pitchFamily="34" charset="-122"/>
              <a:ea typeface="微软雅黑" panose="020B0503020204020204" pitchFamily="34" charset="-122"/>
            </a:endParaRPr>
          </a:p>
          <a:p>
            <a:pPr marL="982663" indent="-355600" algn="l">
              <a:lnSpc>
                <a:spcPct val="150000"/>
              </a:lnSpc>
              <a:spcAft>
                <a:spcPts val="600"/>
              </a:spcAft>
              <a:buFont typeface="Wingdings" panose="05000000000000000000" pitchFamily="2" charset="2"/>
              <a:buChar char="Ø"/>
            </a:pPr>
            <a:r>
              <a:rPr lang="en-US" altLang="zh-CN" sz="1800" b="0" dirty="0" err="1" smtClean="0">
                <a:latin typeface="微软雅黑" panose="020B0503020204020204" pitchFamily="34" charset="-122"/>
                <a:ea typeface="微软雅黑" panose="020B0503020204020204" pitchFamily="34" charset="-122"/>
              </a:rPr>
              <a:t>FullAperture</a:t>
            </a:r>
            <a:r>
              <a:rPr lang="en-US" altLang="zh-CN" sz="1800" b="0" dirty="0" smtClean="0">
                <a:latin typeface="微软雅黑" panose="020B0503020204020204" pitchFamily="34" charset="-122"/>
                <a:ea typeface="微软雅黑" panose="020B0503020204020204" pitchFamily="34" charset="-122"/>
              </a:rPr>
              <a:t> </a:t>
            </a:r>
            <a:r>
              <a:rPr lang="zh-CN" altLang="en-US" sz="1800" b="0" dirty="0" smtClean="0">
                <a:latin typeface="微软雅黑" panose="020B0503020204020204" pitchFamily="34" charset="-122"/>
                <a:ea typeface="微软雅黑" panose="020B0503020204020204" pitchFamily="34" charset="-122"/>
              </a:rPr>
              <a:t>为</a:t>
            </a:r>
            <a:r>
              <a:rPr lang="en-US" altLang="zh-CN" sz="1800" b="0" dirty="0" smtClean="0">
                <a:latin typeface="微软雅黑" panose="020B0503020204020204" pitchFamily="34" charset="-122"/>
                <a:ea typeface="微软雅黑" panose="020B0503020204020204" pitchFamily="34" charset="-122"/>
              </a:rPr>
              <a:t>4096×3112  {</a:t>
            </a:r>
            <a:r>
              <a:rPr lang="zh-CN" altLang="en-US" sz="1800" b="0" dirty="0" smtClean="0">
                <a:latin typeface="微软雅黑" panose="020B0503020204020204" pitchFamily="34" charset="-122"/>
                <a:ea typeface="微软雅黑" panose="020B0503020204020204" pitchFamily="34" charset="-122"/>
              </a:rPr>
              <a:t>电影，</a:t>
            </a:r>
            <a:r>
              <a:rPr lang="en-US" altLang="zh-CN" sz="1800" b="0" dirty="0" smtClean="0">
                <a:latin typeface="微软雅黑" panose="020B0503020204020204" pitchFamily="34" charset="-122"/>
                <a:ea typeface="微软雅黑" panose="020B0503020204020204" pitchFamily="34" charset="-122"/>
              </a:rPr>
              <a:t>DCI 4K </a:t>
            </a:r>
            <a:r>
              <a:rPr lang="en-US" altLang="zh-CN" sz="1800" b="0" dirty="0">
                <a:latin typeface="微软雅黑" panose="020B0503020204020204" pitchFamily="34" charset="-122"/>
                <a:ea typeface="微软雅黑" panose="020B0503020204020204" pitchFamily="34" charset="-122"/>
              </a:rPr>
              <a:t>Native</a:t>
            </a:r>
            <a:r>
              <a:rPr lang="zh-CN" altLang="zh-CN" sz="1800" b="0" dirty="0">
                <a:latin typeface="微软雅黑" panose="020B0503020204020204" pitchFamily="34" charset="-122"/>
                <a:ea typeface="微软雅黑" panose="020B0503020204020204" pitchFamily="34" charset="-122"/>
              </a:rPr>
              <a:t>（画面比例</a:t>
            </a:r>
            <a:r>
              <a:rPr lang="en-US" altLang="zh-CN" sz="1800" b="0" dirty="0">
                <a:latin typeface="微软雅黑" panose="020B0503020204020204" pitchFamily="34" charset="-122"/>
                <a:ea typeface="微软雅黑" panose="020B0503020204020204" pitchFamily="34" charset="-122"/>
              </a:rPr>
              <a:t> 1.90:1</a:t>
            </a:r>
            <a:r>
              <a:rPr lang="zh-CN" altLang="zh-CN" sz="1800" b="0" dirty="0" smtClean="0">
                <a:latin typeface="微软雅黑" panose="020B0503020204020204" pitchFamily="34" charset="-122"/>
                <a:ea typeface="微软雅黑" panose="020B0503020204020204" pitchFamily="34" charset="-122"/>
              </a:rPr>
              <a:t>）</a:t>
            </a:r>
            <a:r>
              <a:rPr lang="en-US" altLang="zh-CN" sz="1800" b="0" dirty="0" smtClean="0">
                <a:latin typeface="微软雅黑" panose="020B0503020204020204" pitchFamily="34" charset="-122"/>
                <a:ea typeface="微软雅黑" panose="020B0503020204020204" pitchFamily="34" charset="-122"/>
              </a:rPr>
              <a:t>}</a:t>
            </a:r>
            <a:r>
              <a:rPr lang="zh-CN" altLang="en-US" sz="1800" b="0" dirty="0" smtClean="0">
                <a:latin typeface="微软雅黑" panose="020B0503020204020204" pitchFamily="34" charset="-122"/>
                <a:ea typeface="微软雅黑" panose="020B0503020204020204" pitchFamily="34" charset="-122"/>
              </a:rPr>
              <a:t>。</a:t>
            </a:r>
            <a:endParaRPr lang="en-US" altLang="zh-CN" sz="1800" b="0" dirty="0">
              <a:latin typeface="微软雅黑" panose="020B0503020204020204" pitchFamily="34" charset="-122"/>
              <a:ea typeface="微软雅黑" panose="020B0503020204020204" pitchFamily="34" charset="-122"/>
            </a:endParaRPr>
          </a:p>
        </p:txBody>
      </p:sp>
      <p:pic>
        <p:nvPicPr>
          <p:cNvPr id="13" name="图片 12" descr="4K视频 H.265介绍 H.265视频"/>
          <p:cNvPicPr/>
          <p:nvPr/>
        </p:nvPicPr>
        <p:blipFill>
          <a:blip r:embed="rId3">
            <a:extLst>
              <a:ext uri="{28A0092B-C50C-407E-A947-70E740481C1C}">
                <a14:useLocalDpi xmlns:a14="http://schemas.microsoft.com/office/drawing/2010/main" val="0"/>
              </a:ext>
            </a:extLst>
          </a:blip>
          <a:srcRect/>
          <a:stretch>
            <a:fillRect/>
          </a:stretch>
        </p:blipFill>
        <p:spPr bwMode="auto">
          <a:xfrm>
            <a:off x="467545" y="3933056"/>
            <a:ext cx="2503650" cy="1440160"/>
          </a:xfrm>
          <a:prstGeom prst="rect">
            <a:avLst/>
          </a:prstGeom>
          <a:noFill/>
          <a:ln>
            <a:noFill/>
          </a:ln>
        </p:spPr>
      </p:pic>
      <p:sp>
        <p:nvSpPr>
          <p:cNvPr id="14" name="矩形 13"/>
          <p:cNvSpPr/>
          <p:nvPr/>
        </p:nvSpPr>
        <p:spPr>
          <a:xfrm>
            <a:off x="919547" y="5530763"/>
            <a:ext cx="2336355" cy="584775"/>
          </a:xfrm>
          <a:prstGeom prst="rect">
            <a:avLst/>
          </a:prstGeom>
        </p:spPr>
        <p:txBody>
          <a:bodyPr wrap="square">
            <a:spAutoFit/>
          </a:bodyPr>
          <a:lstStyle/>
          <a:p>
            <a:r>
              <a:rPr lang="en-US" altLang="zh-CN" sz="1600" b="0" dirty="0">
                <a:latin typeface="微软雅黑" panose="020B0503020204020204" pitchFamily="34" charset="-122"/>
                <a:ea typeface="微软雅黑" panose="020B0503020204020204" pitchFamily="34" charset="-122"/>
              </a:rPr>
              <a:t>4K</a:t>
            </a:r>
            <a:r>
              <a:rPr lang="zh-CN" altLang="zh-CN" sz="1600" b="0" dirty="0">
                <a:latin typeface="微软雅黑" panose="020B0503020204020204" pitchFamily="34" charset="-122"/>
                <a:ea typeface="微软雅黑" panose="020B0503020204020204" pitchFamily="34" charset="-122"/>
              </a:rPr>
              <a:t>分辨率远胜目前主流的</a:t>
            </a:r>
            <a:r>
              <a:rPr lang="en-US" altLang="zh-CN" sz="1600" b="0" dirty="0">
                <a:latin typeface="微软雅黑" panose="020B0503020204020204" pitchFamily="34" charset="-122"/>
                <a:ea typeface="微软雅黑" panose="020B0503020204020204" pitchFamily="34" charset="-122"/>
              </a:rPr>
              <a:t>720p/1080p</a:t>
            </a:r>
            <a:endParaRPr lang="zh-CN" altLang="en-US" sz="1600" b="0" dirty="0">
              <a:latin typeface="微软雅黑" panose="020B0503020204020204" pitchFamily="34" charset="-122"/>
              <a:ea typeface="微软雅黑" panose="020B0503020204020204" pitchFamily="34" charset="-122"/>
            </a:endParaRPr>
          </a:p>
        </p:txBody>
      </p:sp>
      <p:pic>
        <p:nvPicPr>
          <p:cNvPr id="15" name="图片 14" descr="4K视频 H.265介绍 H.265视频"/>
          <p:cNvPicPr/>
          <p:nvPr/>
        </p:nvPicPr>
        <p:blipFill>
          <a:blip r:embed="rId4">
            <a:extLst>
              <a:ext uri="{28A0092B-C50C-407E-A947-70E740481C1C}">
                <a14:useLocalDpi xmlns:a14="http://schemas.microsoft.com/office/drawing/2010/main" val="0"/>
              </a:ext>
            </a:extLst>
          </a:blip>
          <a:srcRect/>
          <a:stretch>
            <a:fillRect/>
          </a:stretch>
        </p:blipFill>
        <p:spPr bwMode="auto">
          <a:xfrm>
            <a:off x="6012161" y="3933056"/>
            <a:ext cx="2638772" cy="1440160"/>
          </a:xfrm>
          <a:prstGeom prst="rect">
            <a:avLst/>
          </a:prstGeom>
          <a:noFill/>
          <a:ln>
            <a:noFill/>
          </a:ln>
        </p:spPr>
      </p:pic>
      <p:sp>
        <p:nvSpPr>
          <p:cNvPr id="16" name="矩形 15"/>
          <p:cNvSpPr/>
          <p:nvPr/>
        </p:nvSpPr>
        <p:spPr>
          <a:xfrm>
            <a:off x="6418684" y="5515095"/>
            <a:ext cx="1793394" cy="584775"/>
          </a:xfrm>
          <a:prstGeom prst="rect">
            <a:avLst/>
          </a:prstGeom>
        </p:spPr>
        <p:txBody>
          <a:bodyPr wrap="square">
            <a:spAutoFit/>
          </a:bodyPr>
          <a:lstStyle/>
          <a:p>
            <a:r>
              <a:rPr lang="zh-CN" altLang="zh-CN" sz="1600" b="0" dirty="0" smtClean="0">
                <a:latin typeface="微软雅黑" panose="020B0503020204020204" pitchFamily="34" charset="-122"/>
                <a:ea typeface="微软雅黑" panose="020B0503020204020204" pitchFamily="34" charset="-122"/>
              </a:rPr>
              <a:t>数据</a:t>
            </a:r>
            <a:r>
              <a:rPr lang="zh-CN" altLang="zh-CN" sz="1600" b="0" dirty="0">
                <a:latin typeface="微软雅黑" panose="020B0503020204020204" pitchFamily="34" charset="-122"/>
                <a:ea typeface="微软雅黑" panose="020B0503020204020204" pitchFamily="34" charset="-122"/>
              </a:rPr>
              <a:t>量</a:t>
            </a:r>
            <a:r>
              <a:rPr lang="zh-CN" altLang="zh-CN" sz="1600" b="0" dirty="0" smtClean="0">
                <a:latin typeface="微软雅黑" panose="020B0503020204020204" pitchFamily="34" charset="-122"/>
                <a:ea typeface="微软雅黑" panose="020B0503020204020204" pitchFamily="34" charset="-122"/>
              </a:rPr>
              <a:t>也</a:t>
            </a:r>
            <a:r>
              <a:rPr lang="zh-CN" altLang="en-US" sz="1600" b="0" dirty="0">
                <a:latin typeface="微软雅黑" panose="020B0503020204020204" pitchFamily="34" charset="-122"/>
                <a:ea typeface="微软雅黑" panose="020B0503020204020204" pitchFamily="34" charset="-122"/>
              </a:rPr>
              <a:t>达</a:t>
            </a:r>
            <a:r>
              <a:rPr lang="zh-CN" altLang="zh-CN" sz="1600" b="0" dirty="0" smtClean="0">
                <a:latin typeface="微软雅黑" panose="020B0503020204020204" pitchFamily="34" charset="-122"/>
                <a:ea typeface="微软雅黑" panose="020B0503020204020204" pitchFamily="34" charset="-122"/>
              </a:rPr>
              <a:t>高</a:t>
            </a:r>
            <a:r>
              <a:rPr lang="zh-CN" altLang="en-US" sz="1600" b="0" dirty="0" smtClean="0">
                <a:latin typeface="微软雅黑" panose="020B0503020204020204" pitchFamily="34" charset="-122"/>
                <a:ea typeface="微软雅黑" panose="020B0503020204020204" pitchFamily="34" charset="-122"/>
              </a:rPr>
              <a:t>清的</a:t>
            </a:r>
            <a:r>
              <a:rPr lang="en-US" altLang="zh-CN" sz="1600" b="0" dirty="0" smtClean="0">
                <a:latin typeface="微软雅黑" panose="020B0503020204020204" pitchFamily="34" charset="-122"/>
                <a:ea typeface="微软雅黑" panose="020B0503020204020204" pitchFamily="34" charset="-122"/>
              </a:rPr>
              <a:t>4</a:t>
            </a:r>
            <a:r>
              <a:rPr lang="zh-CN" altLang="en-US" sz="1600" b="0" dirty="0" smtClean="0">
                <a:latin typeface="微软雅黑" panose="020B0503020204020204" pitchFamily="34" charset="-122"/>
                <a:ea typeface="微软雅黑" panose="020B0503020204020204" pitchFamily="34" charset="-122"/>
              </a:rPr>
              <a:t>倍以上</a:t>
            </a:r>
            <a:endParaRPr lang="zh-CN" altLang="en-US" sz="1600" b="0" dirty="0">
              <a:latin typeface="微软雅黑" panose="020B0503020204020204" pitchFamily="34" charset="-122"/>
              <a:ea typeface="微软雅黑" panose="020B0503020204020204" pitchFamily="34" charset="-122"/>
            </a:endParaRPr>
          </a:p>
        </p:txBody>
      </p:sp>
      <p:sp>
        <p:nvSpPr>
          <p:cNvPr id="17" name="矩形 16"/>
          <p:cNvSpPr/>
          <p:nvPr/>
        </p:nvSpPr>
        <p:spPr>
          <a:xfrm>
            <a:off x="467544" y="3322853"/>
            <a:ext cx="6480720" cy="369332"/>
          </a:xfrm>
          <a:prstGeom prst="rect">
            <a:avLst/>
          </a:prstGeom>
        </p:spPr>
        <p:txBody>
          <a:bodyPr wrap="square">
            <a:spAutoFit/>
          </a:bodyPr>
          <a:lstStyle/>
          <a:p>
            <a:pPr marL="285750" indent="-285750" algn="l">
              <a:buFont typeface="Wingdings" panose="05000000000000000000" pitchFamily="2" charset="2"/>
              <a:buChar char="l"/>
            </a:pPr>
            <a:r>
              <a:rPr lang="zh-CN" altLang="en-US" sz="1800" b="0" dirty="0">
                <a:latin typeface="微软雅黑" panose="020B0503020204020204" pitchFamily="34" charset="-122"/>
                <a:ea typeface="微软雅黑" panose="020B0503020204020204" pitchFamily="34" charset="-122"/>
              </a:rPr>
              <a:t>对比</a:t>
            </a:r>
            <a:r>
              <a:rPr lang="en-US" altLang="zh-CN" sz="1800" b="0" dirty="0">
                <a:latin typeface="微软雅黑" panose="020B0503020204020204" pitchFamily="34" charset="-122"/>
                <a:ea typeface="微软雅黑" panose="020B0503020204020204" pitchFamily="34" charset="-122"/>
              </a:rPr>
              <a:t>1080p</a:t>
            </a:r>
            <a:r>
              <a:rPr lang="zh-CN" altLang="en-US" sz="1800" b="0" dirty="0">
                <a:latin typeface="微软雅黑" panose="020B0503020204020204" pitchFamily="34" charset="-122"/>
                <a:ea typeface="微软雅黑" panose="020B0503020204020204" pitchFamily="34" charset="-122"/>
              </a:rPr>
              <a:t>的</a:t>
            </a:r>
            <a:r>
              <a:rPr lang="en-US" altLang="zh-CN" sz="1800" b="0" dirty="0">
                <a:latin typeface="微软雅黑" panose="020B0503020204020204" pitchFamily="34" charset="-122"/>
                <a:ea typeface="微软雅黑" panose="020B0503020204020204" pitchFamily="34" charset="-122"/>
              </a:rPr>
              <a:t>1920×1080</a:t>
            </a:r>
            <a:r>
              <a:rPr lang="zh-CN" altLang="en-US" sz="1800" b="0" dirty="0">
                <a:latin typeface="微软雅黑" panose="020B0503020204020204" pitchFamily="34" charset="-122"/>
                <a:ea typeface="微软雅黑" panose="020B0503020204020204" pitchFamily="34" charset="-122"/>
              </a:rPr>
              <a:t>，</a:t>
            </a:r>
            <a:r>
              <a:rPr lang="en-US" altLang="zh-CN" sz="1800" b="0" dirty="0">
                <a:latin typeface="微软雅黑" panose="020B0503020204020204" pitchFamily="34" charset="-122"/>
                <a:ea typeface="微软雅黑" panose="020B0503020204020204" pitchFamily="34" charset="-122"/>
              </a:rPr>
              <a:t>4K</a:t>
            </a:r>
            <a:r>
              <a:rPr lang="zh-CN" altLang="en-US" sz="1800" b="0" dirty="0">
                <a:latin typeface="微软雅黑" panose="020B0503020204020204" pitchFamily="34" charset="-122"/>
                <a:ea typeface="微软雅黑" panose="020B0503020204020204" pitchFamily="34" charset="-122"/>
              </a:rPr>
              <a:t>能够提供</a:t>
            </a:r>
            <a:r>
              <a:rPr lang="en-US" altLang="zh-CN" sz="1800" b="0" dirty="0">
                <a:latin typeface="微软雅黑" panose="020B0503020204020204" pitchFamily="34" charset="-122"/>
                <a:ea typeface="微软雅黑" panose="020B0503020204020204" pitchFamily="34" charset="-122"/>
              </a:rPr>
              <a:t>4</a:t>
            </a:r>
            <a:r>
              <a:rPr lang="zh-CN" altLang="en-US" sz="1800" b="0" dirty="0">
                <a:latin typeface="微软雅黑" panose="020B0503020204020204" pitchFamily="34" charset="-122"/>
                <a:ea typeface="微软雅黑" panose="020B0503020204020204" pitchFamily="34" charset="-122"/>
              </a:rPr>
              <a:t>倍以上的清晰度。</a:t>
            </a:r>
          </a:p>
        </p:txBody>
      </p:sp>
      <p:pic>
        <p:nvPicPr>
          <p:cNvPr id="18" name="图片 17" descr="4K视频 H.265介绍 H.265视频"/>
          <p:cNvPicPr/>
          <p:nvPr/>
        </p:nvPicPr>
        <p:blipFill>
          <a:blip r:embed="rId5">
            <a:extLst>
              <a:ext uri="{28A0092B-C50C-407E-A947-70E740481C1C}">
                <a14:useLocalDpi xmlns:a14="http://schemas.microsoft.com/office/drawing/2010/main" val="0"/>
              </a:ext>
            </a:extLst>
          </a:blip>
          <a:srcRect/>
          <a:stretch>
            <a:fillRect/>
          </a:stretch>
        </p:blipFill>
        <p:spPr bwMode="auto">
          <a:xfrm>
            <a:off x="3347864" y="3933056"/>
            <a:ext cx="2422748" cy="1440160"/>
          </a:xfrm>
          <a:prstGeom prst="rect">
            <a:avLst/>
          </a:prstGeom>
          <a:noFill/>
          <a:ln>
            <a:noFill/>
          </a:ln>
        </p:spPr>
      </p:pic>
      <p:sp>
        <p:nvSpPr>
          <p:cNvPr id="19" name="矩形 18"/>
          <p:cNvSpPr/>
          <p:nvPr/>
        </p:nvSpPr>
        <p:spPr>
          <a:xfrm>
            <a:off x="3674195" y="5515095"/>
            <a:ext cx="1880393" cy="584775"/>
          </a:xfrm>
          <a:prstGeom prst="rect">
            <a:avLst/>
          </a:prstGeom>
        </p:spPr>
        <p:txBody>
          <a:bodyPr wrap="square">
            <a:spAutoFit/>
          </a:bodyPr>
          <a:lstStyle/>
          <a:p>
            <a:r>
              <a:rPr lang="en-US" altLang="zh-CN" sz="1600" b="0" dirty="0">
                <a:latin typeface="微软雅黑" panose="020B0503020204020204" pitchFamily="34" charset="-122"/>
                <a:ea typeface="微软雅黑" panose="020B0503020204020204" pitchFamily="34" charset="-122"/>
              </a:rPr>
              <a:t>“4K”</a:t>
            </a:r>
            <a:r>
              <a:rPr lang="zh-CN" altLang="zh-CN" sz="1600" b="0" dirty="0">
                <a:latin typeface="微软雅黑" panose="020B0503020204020204" pitchFamily="34" charset="-122"/>
                <a:ea typeface="微软雅黑" panose="020B0503020204020204" pitchFamily="34" charset="-122"/>
              </a:rPr>
              <a:t> 成</a:t>
            </a:r>
            <a:r>
              <a:rPr lang="zh-CN" altLang="en-US" sz="1600" b="0" dirty="0">
                <a:latin typeface="微软雅黑" panose="020B0503020204020204" pitchFamily="34" charset="-122"/>
                <a:ea typeface="微软雅黑" panose="020B0503020204020204" pitchFamily="34" charset="-122"/>
              </a:rPr>
              <a:t>了高</a:t>
            </a:r>
            <a:r>
              <a:rPr lang="zh-CN" altLang="zh-CN" sz="1600" b="0" dirty="0">
                <a:latin typeface="微软雅黑" panose="020B0503020204020204" pitchFamily="34" charset="-122"/>
                <a:ea typeface="微软雅黑" panose="020B0503020204020204" pitchFamily="34" charset="-122"/>
              </a:rPr>
              <a:t>档电视的标签</a:t>
            </a:r>
            <a:endParaRPr lang="zh-CN" altLang="en-US" sz="1600" b="0" dirty="0">
              <a:latin typeface="微软雅黑" panose="020B0503020204020204" pitchFamily="34" charset="-122"/>
              <a:ea typeface="微软雅黑" panose="020B0503020204020204" pitchFamily="34" charset="-122"/>
            </a:endParaRPr>
          </a:p>
        </p:txBody>
      </p:sp>
      <p:sp>
        <p:nvSpPr>
          <p:cNvPr id="20" name="灯片编号占位符 3"/>
          <p:cNvSpPr>
            <a:spLocks noGrp="1"/>
          </p:cNvSpPr>
          <p:nvPr>
            <p:ph type="sldNum" sz="quarter" idx="11"/>
          </p:nvPr>
        </p:nvSpPr>
        <p:spPr>
          <a:xfrm>
            <a:off x="6553200" y="6248400"/>
            <a:ext cx="1905000" cy="457200"/>
          </a:xfrm>
        </p:spPr>
        <p:txBody>
          <a:bodyPr/>
          <a:lstStyle/>
          <a:p>
            <a:fld id="{080877BF-6D31-4E48-B933-90223EB641D9}" type="slidenum">
              <a:rPr lang="en-US" altLang="zh-CN" smtClean="0"/>
              <a:pPr/>
              <a:t>6</a:t>
            </a:fld>
            <a:endParaRPr lang="en-US" altLang="zh-CN" dirty="0"/>
          </a:p>
        </p:txBody>
      </p:sp>
      <p:sp>
        <p:nvSpPr>
          <p:cNvPr id="21" name="标题 1"/>
          <p:cNvSpPr>
            <a:spLocks noChangeArrowheads="1"/>
          </p:cNvSpPr>
          <p:nvPr/>
        </p:nvSpPr>
        <p:spPr bwMode="auto">
          <a:xfrm>
            <a:off x="395288" y="404813"/>
            <a:ext cx="8229600"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z="3600" dirty="0" smtClean="0">
                <a:solidFill>
                  <a:srgbClr val="0184B7"/>
                </a:solidFill>
              </a:rPr>
              <a:t>研究背景</a:t>
            </a:r>
            <a:endParaRPr lang="zh-CN" altLang="zh-CN" sz="3600" dirty="0">
              <a:solidFill>
                <a:srgbClr val="0184B7"/>
              </a:solidFill>
            </a:endParaRPr>
          </a:p>
          <a:p>
            <a:endParaRPr lang="zh-CN" altLang="en-US" sz="3200" dirty="0">
              <a:solidFill>
                <a:srgbClr val="000000"/>
              </a:solidFill>
              <a:latin typeface="楷体_GB2312" charset="-122"/>
              <a:ea typeface="楷体_GB2312" charset="-122"/>
              <a:sym typeface="楷体_GB2312" charset="-122"/>
            </a:endParaRPr>
          </a:p>
        </p:txBody>
      </p:sp>
      <p:sp>
        <p:nvSpPr>
          <p:cNvPr id="22" name="矩形 2"/>
          <p:cNvSpPr>
            <a:spLocks noChangeArrowheads="1"/>
          </p:cNvSpPr>
          <p:nvPr/>
        </p:nvSpPr>
        <p:spPr bwMode="auto">
          <a:xfrm>
            <a:off x="539552" y="1340768"/>
            <a:ext cx="7696200" cy="52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ts val="3400"/>
              </a:lnSpc>
              <a:buClr>
                <a:srgbClr val="0070C0"/>
              </a:buClr>
            </a:pPr>
            <a:r>
              <a:rPr lang="en-US" altLang="zh-CN" sz="3600" dirty="0" smtClean="0">
                <a:solidFill>
                  <a:srgbClr val="000000"/>
                </a:solidFill>
                <a:latin typeface="微软雅黑" pitchFamily="34" charset="-122"/>
                <a:ea typeface="微软雅黑" pitchFamily="34" charset="-122"/>
              </a:rPr>
              <a:t>4K</a:t>
            </a:r>
            <a:r>
              <a:rPr lang="zh-CN" altLang="en-US" sz="3600" dirty="0" smtClean="0">
                <a:solidFill>
                  <a:srgbClr val="000000"/>
                </a:solidFill>
                <a:latin typeface="微软雅黑" pitchFamily="34" charset="-122"/>
                <a:ea typeface="微软雅黑" pitchFamily="34" charset="-122"/>
              </a:rPr>
              <a:t>显示技术发展的需求</a:t>
            </a:r>
            <a:endParaRPr lang="en-US" altLang="zh-CN" sz="3600" dirty="0">
              <a:solidFill>
                <a:srgbClr val="000000"/>
              </a:solidFill>
              <a:latin typeface="微软雅黑" pitchFamily="34" charset="-122"/>
              <a:ea typeface="微软雅黑" pitchFamily="34" charset="-122"/>
            </a:endParaRPr>
          </a:p>
        </p:txBody>
      </p:sp>
    </p:spTree>
    <p:extLst>
      <p:ext uri="{BB962C8B-B14F-4D97-AF65-F5344CB8AC3E}">
        <p14:creationId xmlns:p14="http://schemas.microsoft.com/office/powerpoint/2010/main" val="885562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294967295"/>
          </p:nvPr>
        </p:nvSpPr>
        <p:spPr>
          <a:xfrm>
            <a:off x="6444680" y="6381328"/>
            <a:ext cx="2133600" cy="365125"/>
          </a:xfrm>
          <a:prstGeom prst="rect">
            <a:avLst/>
          </a:prstGeom>
        </p:spPr>
        <p:txBody>
          <a:bodyPr/>
          <a:lstStyle/>
          <a:p>
            <a:fld id="{292C05A9-1945-1942-8A50-C4B3C7955E28}" type="slidenum">
              <a:rPr lang="en-US" altLang="zh-CN" smtClean="0">
                <a:solidFill>
                  <a:prstClr val="black">
                    <a:tint val="75000"/>
                  </a:prstClr>
                </a:solidFill>
              </a:rPr>
              <a:pPr/>
              <a:t>60</a:t>
            </a:fld>
            <a:endParaRPr lang="en-US" altLang="zh-CN">
              <a:solidFill>
                <a:prstClr val="black">
                  <a:tint val="75000"/>
                </a:prstClr>
              </a:solidFill>
            </a:endParaRPr>
          </a:p>
        </p:txBody>
      </p:sp>
      <p:sp>
        <p:nvSpPr>
          <p:cNvPr id="1029" name="AutoShape 5" descr="http://imgt0.bdstatic.com/it/u=823379247,539673663&amp;fm=90&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31" name="AutoShape 7" descr="http://imgt0.bdstatic.com/it/u=823379247,539673663&amp;fm=90&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33" name="AutoShape 9" descr="http://imgt0.bdstatic.com/it/u=823379247,539673663&amp;fm=90&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22" name="标题 1"/>
          <p:cNvSpPr txBox="1">
            <a:spLocks/>
          </p:cNvSpPr>
          <p:nvPr/>
        </p:nvSpPr>
        <p:spPr bwMode="auto">
          <a:xfrm>
            <a:off x="-1" y="332656"/>
            <a:ext cx="7192197" cy="66632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宋体" charset="0"/>
              </a:defRPr>
            </a:lvl1pPr>
            <a:lvl2pPr algn="ctr" rtl="0" eaLnBrk="0" fontAlgn="base" hangingPunct="0">
              <a:spcBef>
                <a:spcPct val="0"/>
              </a:spcBef>
              <a:spcAft>
                <a:spcPct val="0"/>
              </a:spcAft>
              <a:defRPr kumimoji="1" sz="4400">
                <a:solidFill>
                  <a:schemeClr val="tx2"/>
                </a:solidFill>
                <a:latin typeface="Arial" charset="0"/>
                <a:ea typeface="宋体" charset="-122"/>
                <a:cs typeface="宋体" charset="0"/>
              </a:defRPr>
            </a:lvl2pPr>
            <a:lvl3pPr algn="ctr" rtl="0" eaLnBrk="0" fontAlgn="base" hangingPunct="0">
              <a:spcBef>
                <a:spcPct val="0"/>
              </a:spcBef>
              <a:spcAft>
                <a:spcPct val="0"/>
              </a:spcAft>
              <a:defRPr kumimoji="1" sz="4400">
                <a:solidFill>
                  <a:schemeClr val="tx2"/>
                </a:solidFill>
                <a:latin typeface="Arial" charset="0"/>
                <a:ea typeface="宋体" charset="-122"/>
                <a:cs typeface="宋体" charset="0"/>
              </a:defRPr>
            </a:lvl3pPr>
            <a:lvl4pPr algn="ctr" rtl="0" eaLnBrk="0" fontAlgn="base" hangingPunct="0">
              <a:spcBef>
                <a:spcPct val="0"/>
              </a:spcBef>
              <a:spcAft>
                <a:spcPct val="0"/>
              </a:spcAft>
              <a:defRPr kumimoji="1" sz="4400">
                <a:solidFill>
                  <a:schemeClr val="tx2"/>
                </a:solidFill>
                <a:latin typeface="Arial" charset="0"/>
                <a:ea typeface="宋体" charset="-122"/>
                <a:cs typeface="宋体" charset="0"/>
              </a:defRPr>
            </a:lvl4pPr>
            <a:lvl5pPr algn="ctr" rtl="0" eaLnBrk="0" fontAlgn="base" hangingPunct="0">
              <a:spcBef>
                <a:spcPct val="0"/>
              </a:spcBef>
              <a:spcAft>
                <a:spcPct val="0"/>
              </a:spcAft>
              <a:defRPr kumimoji="1" sz="4400">
                <a:solidFill>
                  <a:schemeClr val="tx2"/>
                </a:solidFill>
                <a:latin typeface="Arial" charset="0"/>
                <a:ea typeface="宋体" charset="-122"/>
                <a:cs typeface="宋体" charset="0"/>
              </a:defRPr>
            </a:lvl5pPr>
            <a:lvl6pPr marL="457200" algn="ctr" rtl="0" fontAlgn="base">
              <a:spcBef>
                <a:spcPct val="0"/>
              </a:spcBef>
              <a:spcAft>
                <a:spcPct val="0"/>
              </a:spcAft>
              <a:defRPr sz="4400">
                <a:solidFill>
                  <a:schemeClr val="tx2"/>
                </a:solidFill>
                <a:latin typeface="Arial" charset="0"/>
                <a:ea typeface="宋体" charset="-122"/>
              </a:defRPr>
            </a:lvl6pPr>
            <a:lvl7pPr marL="914400" algn="ctr" rtl="0" fontAlgn="base">
              <a:spcBef>
                <a:spcPct val="0"/>
              </a:spcBef>
              <a:spcAft>
                <a:spcPct val="0"/>
              </a:spcAft>
              <a:defRPr sz="4400">
                <a:solidFill>
                  <a:schemeClr val="tx2"/>
                </a:solidFill>
                <a:latin typeface="Arial" charset="0"/>
                <a:ea typeface="宋体" charset="-122"/>
              </a:defRPr>
            </a:lvl7pPr>
            <a:lvl8pPr marL="1371600" algn="ctr" rtl="0" fontAlgn="base">
              <a:spcBef>
                <a:spcPct val="0"/>
              </a:spcBef>
              <a:spcAft>
                <a:spcPct val="0"/>
              </a:spcAft>
              <a:defRPr sz="4400">
                <a:solidFill>
                  <a:schemeClr val="tx2"/>
                </a:solidFill>
                <a:latin typeface="Arial" charset="0"/>
                <a:ea typeface="宋体" charset="-122"/>
              </a:defRPr>
            </a:lvl8pPr>
            <a:lvl9pPr marL="1828800" algn="ctr" rtl="0" fontAlgn="base">
              <a:spcBef>
                <a:spcPct val="0"/>
              </a:spcBef>
              <a:spcAft>
                <a:spcPct val="0"/>
              </a:spcAft>
              <a:defRPr sz="4400">
                <a:solidFill>
                  <a:schemeClr val="tx2"/>
                </a:solidFill>
                <a:latin typeface="Arial" charset="0"/>
                <a:ea typeface="宋体" charset="-122"/>
              </a:defRPr>
            </a:lvl9pPr>
          </a:lstStyle>
          <a:p>
            <a:pPr algn="l"/>
            <a:r>
              <a:rPr lang="en-US" altLang="zh-CN" sz="3600" b="1" kern="1200" dirty="0" smtClean="0">
                <a:solidFill>
                  <a:srgbClr val="0184B7"/>
                </a:solidFill>
                <a:latin typeface="Arial" pitchFamily="34" charset="0"/>
                <a:ea typeface="宋体" pitchFamily="2" charset="-122"/>
                <a:cs typeface="+mn-cs"/>
              </a:rPr>
              <a:t>H.265</a:t>
            </a:r>
            <a:r>
              <a:rPr lang="zh-CN" altLang="en-US" sz="3600" b="1" kern="1200" dirty="0" smtClean="0">
                <a:solidFill>
                  <a:srgbClr val="0184B7"/>
                </a:solidFill>
                <a:latin typeface="Arial" pitchFamily="34" charset="0"/>
                <a:ea typeface="宋体" pitchFamily="2" charset="-122"/>
                <a:cs typeface="+mn-cs"/>
              </a:rPr>
              <a:t>关键技术</a:t>
            </a:r>
            <a:r>
              <a:rPr lang="en-US" altLang="zh-CN" sz="3600" b="1" kern="1200" dirty="0" smtClean="0">
                <a:solidFill>
                  <a:srgbClr val="0184B7"/>
                </a:solidFill>
                <a:latin typeface="Arial" pitchFamily="34" charset="0"/>
                <a:ea typeface="宋体" pitchFamily="2" charset="-122"/>
                <a:cs typeface="+mn-cs"/>
              </a:rPr>
              <a:t>(1)—</a:t>
            </a:r>
            <a:r>
              <a:rPr lang="zh-CN" altLang="en-US" sz="2800" b="1" kern="1200" dirty="0" smtClean="0">
                <a:solidFill>
                  <a:srgbClr val="0184B7"/>
                </a:solidFill>
                <a:latin typeface="Arial" pitchFamily="34" charset="0"/>
                <a:ea typeface="宋体" pitchFamily="2" charset="-122"/>
                <a:cs typeface="+mn-cs"/>
              </a:rPr>
              <a:t>四叉树编码结构</a:t>
            </a:r>
            <a:endParaRPr lang="zh-CN" altLang="en-US" sz="2800" b="1" kern="1200" dirty="0">
              <a:solidFill>
                <a:srgbClr val="0184B7"/>
              </a:solidFill>
              <a:latin typeface="Arial" pitchFamily="34" charset="0"/>
              <a:ea typeface="宋体" pitchFamily="2" charset="-122"/>
              <a:cs typeface="+mn-cs"/>
            </a:endParaRPr>
          </a:p>
        </p:txBody>
      </p:sp>
      <p:sp>
        <p:nvSpPr>
          <p:cNvPr id="2" name="矩形 1"/>
          <p:cNvSpPr/>
          <p:nvPr/>
        </p:nvSpPr>
        <p:spPr>
          <a:xfrm>
            <a:off x="460376" y="1340768"/>
            <a:ext cx="8072064" cy="3416320"/>
          </a:xfrm>
          <a:prstGeom prst="rect">
            <a:avLst/>
          </a:prstGeom>
        </p:spPr>
        <p:txBody>
          <a:bodyPr wrap="square">
            <a:spAutoFit/>
          </a:bodyPr>
          <a:lstStyle/>
          <a:p>
            <a:pPr marL="285750" indent="-285750">
              <a:buFont typeface="Wingdings" panose="05000000000000000000" pitchFamily="2" charset="2"/>
              <a:buChar char="l"/>
            </a:pPr>
            <a:r>
              <a:rPr lang="zh-CN" altLang="en-US" b="0" dirty="0">
                <a:latin typeface="微软雅黑" panose="020B0503020204020204" pitchFamily="34" charset="-122"/>
                <a:ea typeface="微软雅黑" panose="020B0503020204020204" pitchFamily="34" charset="-122"/>
              </a:rPr>
              <a:t>一幅图像可以被划分为若干个互不重叠的最大编码单元，在最大编码单元内 部，采用基于四叉树的循环分层结构，最大的分层深度由 </a:t>
            </a:r>
            <a:r>
              <a:rPr lang="en-US" altLang="zh-CN" b="0" dirty="0">
                <a:latin typeface="微软雅黑" panose="020B0503020204020204" pitchFamily="34" charset="-122"/>
                <a:ea typeface="微软雅黑" panose="020B0503020204020204" pitchFamily="34" charset="-122"/>
              </a:rPr>
              <a:t>LCU </a:t>
            </a:r>
            <a:r>
              <a:rPr lang="zh-CN" altLang="en-US" b="0" dirty="0">
                <a:latin typeface="微软雅黑" panose="020B0503020204020204" pitchFamily="34" charset="-122"/>
                <a:ea typeface="微软雅黑" panose="020B0503020204020204" pitchFamily="34" charset="-122"/>
              </a:rPr>
              <a:t>和 </a:t>
            </a:r>
            <a:r>
              <a:rPr lang="en-US" altLang="zh-CN" b="0" dirty="0">
                <a:latin typeface="微软雅黑" panose="020B0503020204020204" pitchFamily="34" charset="-122"/>
                <a:ea typeface="微软雅黑" panose="020B0503020204020204" pitchFamily="34" charset="-122"/>
              </a:rPr>
              <a:t>SCU </a:t>
            </a:r>
            <a:r>
              <a:rPr lang="zh-CN" altLang="en-US" b="0" dirty="0">
                <a:latin typeface="微软雅黑" panose="020B0503020204020204" pitchFamily="34" charset="-122"/>
                <a:ea typeface="微软雅黑" panose="020B0503020204020204" pitchFamily="34" charset="-122"/>
              </a:rPr>
              <a:t>的大小决定。同一层次上的编码单元具有相同的深度</a:t>
            </a:r>
            <a:r>
              <a:rPr lang="en-US" altLang="zh-CN" b="0" dirty="0">
                <a:latin typeface="微软雅黑" panose="020B0503020204020204" pitchFamily="34" charset="-122"/>
                <a:ea typeface="微软雅黑" panose="020B0503020204020204" pitchFamily="34" charset="-122"/>
              </a:rPr>
              <a:t>(depth)</a:t>
            </a:r>
            <a:r>
              <a:rPr lang="zh-CN" altLang="en-US" b="0" dirty="0">
                <a:latin typeface="微软雅黑" panose="020B0503020204020204" pitchFamily="34" charset="-122"/>
                <a:ea typeface="微软雅黑" panose="020B0503020204020204" pitchFamily="34" charset="-122"/>
              </a:rPr>
              <a:t>，最大编码单元的编码深度为 </a:t>
            </a:r>
            <a:r>
              <a:rPr lang="en-US" altLang="zh-CN" b="0" dirty="0">
                <a:latin typeface="微软雅黑" panose="020B0503020204020204" pitchFamily="34" charset="-122"/>
                <a:ea typeface="微软雅黑" panose="020B0503020204020204" pitchFamily="34" charset="-122"/>
              </a:rPr>
              <a:t>0</a:t>
            </a:r>
            <a:r>
              <a:rPr lang="zh-CN" altLang="en-US" b="0" dirty="0" smtClean="0">
                <a:latin typeface="微软雅黑" panose="020B0503020204020204" pitchFamily="34" charset="-122"/>
                <a:ea typeface="微软雅黑" panose="020B0503020204020204" pitchFamily="34" charset="-122"/>
              </a:rPr>
              <a:t>。</a:t>
            </a:r>
            <a:endParaRPr lang="en-US" altLang="zh-CN" b="0" dirty="0" smtClean="0">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l"/>
            </a:pPr>
            <a:r>
              <a:rPr lang="zh-CN" altLang="en-US" b="0" dirty="0" smtClean="0">
                <a:latin typeface="微软雅黑" panose="020B0503020204020204" pitchFamily="34" charset="-122"/>
                <a:ea typeface="微软雅黑" panose="020B0503020204020204" pitchFamily="34" charset="-122"/>
              </a:rPr>
              <a:t>编码</a:t>
            </a:r>
            <a:r>
              <a:rPr lang="zh-CN" altLang="en-US" b="0" dirty="0">
                <a:latin typeface="微软雅黑" panose="020B0503020204020204" pitchFamily="34" charset="-122"/>
                <a:ea typeface="微软雅黑" panose="020B0503020204020204" pitchFamily="34" charset="-122"/>
              </a:rPr>
              <a:t>单元是否继续被划分取决于标志位 </a:t>
            </a:r>
            <a:r>
              <a:rPr lang="en-US" altLang="zh-CN" b="0" dirty="0">
                <a:latin typeface="微软雅黑" panose="020B0503020204020204" pitchFamily="34" charset="-122"/>
                <a:ea typeface="微软雅黑" panose="020B0503020204020204" pitchFamily="34" charset="-122"/>
              </a:rPr>
              <a:t>split flag</a:t>
            </a:r>
            <a:r>
              <a:rPr lang="zh-CN" altLang="en-US" b="0" dirty="0">
                <a:latin typeface="微软雅黑" panose="020B0503020204020204" pitchFamily="34" charset="-122"/>
                <a:ea typeface="微软雅黑" panose="020B0503020204020204" pitchFamily="34" charset="-122"/>
              </a:rPr>
              <a:t>。对于编码单元 </a:t>
            </a:r>
            <a:r>
              <a:rPr lang="en-US" altLang="zh-CN" b="0" dirty="0">
                <a:latin typeface="微软雅黑" panose="020B0503020204020204" pitchFamily="34" charset="-122"/>
                <a:ea typeface="微软雅黑" panose="020B0503020204020204" pitchFamily="34" charset="-122"/>
              </a:rPr>
              <a:t>CU  (d ) </a:t>
            </a:r>
            <a:r>
              <a:rPr lang="zh-CN" altLang="en-US" b="0" dirty="0">
                <a:latin typeface="微软雅黑" panose="020B0503020204020204" pitchFamily="34" charset="-122"/>
                <a:ea typeface="微软雅黑" panose="020B0503020204020204" pitchFamily="34" charset="-122"/>
              </a:rPr>
              <a:t>，它的大小为</a:t>
            </a:r>
            <a:r>
              <a:rPr lang="en-US" altLang="zh-CN" b="0" dirty="0">
                <a:latin typeface="微软雅黑" panose="020B0503020204020204" pitchFamily="34" charset="-122"/>
                <a:ea typeface="微软雅黑" panose="020B0503020204020204" pitchFamily="34" charset="-122"/>
              </a:rPr>
              <a:t>2N×2N</a:t>
            </a:r>
            <a:r>
              <a:rPr lang="zh-CN" altLang="en-US" b="0" dirty="0">
                <a:latin typeface="微软雅黑" panose="020B0503020204020204" pitchFamily="34" charset="-122"/>
                <a:ea typeface="微软雅黑" panose="020B0503020204020204" pitchFamily="34" charset="-122"/>
              </a:rPr>
              <a:t>，深度为 </a:t>
            </a:r>
            <a:r>
              <a:rPr lang="en-US" altLang="zh-CN" b="0" dirty="0">
                <a:latin typeface="微软雅黑" panose="020B0503020204020204" pitchFamily="34" charset="-122"/>
                <a:ea typeface="微软雅黑" panose="020B0503020204020204" pitchFamily="34" charset="-122"/>
              </a:rPr>
              <a:t>d</a:t>
            </a:r>
            <a:r>
              <a:rPr lang="zh-CN" altLang="en-US" b="0" dirty="0">
                <a:latin typeface="微软雅黑" panose="020B0503020204020204" pitchFamily="34" charset="-122"/>
                <a:ea typeface="微软雅黑" panose="020B0503020204020204" pitchFamily="34" charset="-122"/>
              </a:rPr>
              <a:t>，如果它的 </a:t>
            </a:r>
            <a:r>
              <a:rPr lang="en-US" altLang="zh-CN" b="0" dirty="0">
                <a:latin typeface="微软雅黑" panose="020B0503020204020204" pitchFamily="34" charset="-122"/>
                <a:ea typeface="微软雅黑" panose="020B0503020204020204" pitchFamily="34" charset="-122"/>
              </a:rPr>
              <a:t>split flag </a:t>
            </a:r>
            <a:r>
              <a:rPr lang="zh-CN" altLang="en-US" b="0" dirty="0">
                <a:latin typeface="微软雅黑" panose="020B0503020204020204" pitchFamily="34" charset="-122"/>
                <a:ea typeface="微软雅黑" panose="020B0503020204020204" pitchFamily="34" charset="-122"/>
              </a:rPr>
              <a:t>值为 </a:t>
            </a:r>
            <a:r>
              <a:rPr lang="en-US" altLang="zh-CN" b="0" dirty="0">
                <a:latin typeface="微软雅黑" panose="020B0503020204020204" pitchFamily="34" charset="-122"/>
                <a:ea typeface="微软雅黑" panose="020B0503020204020204" pitchFamily="34" charset="-122"/>
              </a:rPr>
              <a:t>0</a:t>
            </a:r>
            <a:r>
              <a:rPr lang="zh-CN" altLang="en-US" b="0" dirty="0">
                <a:latin typeface="微软雅黑" panose="020B0503020204020204" pitchFamily="34" charset="-122"/>
                <a:ea typeface="微软雅黑" panose="020B0503020204020204" pitchFamily="34" charset="-122"/>
              </a:rPr>
              <a:t>，</a:t>
            </a:r>
            <a:r>
              <a:rPr lang="en-US" altLang="zh-CN" b="0" dirty="0">
                <a:latin typeface="微软雅黑" panose="020B0503020204020204" pitchFamily="34" charset="-122"/>
                <a:ea typeface="微软雅黑" panose="020B0503020204020204" pitchFamily="34" charset="-122"/>
              </a:rPr>
              <a:t>CU (d)</a:t>
            </a:r>
            <a:r>
              <a:rPr lang="zh-CN" altLang="en-US" b="0" dirty="0">
                <a:latin typeface="微软雅黑" panose="020B0503020204020204" pitchFamily="34" charset="-122"/>
                <a:ea typeface="微软雅黑" panose="020B0503020204020204" pitchFamily="34" charset="-122"/>
              </a:rPr>
              <a:t> 不再被划分；反之， </a:t>
            </a:r>
            <a:r>
              <a:rPr lang="en-US" altLang="zh-CN" b="0" dirty="0">
                <a:latin typeface="微软雅黑" panose="020B0503020204020204" pitchFamily="34" charset="-122"/>
                <a:ea typeface="微软雅黑" panose="020B0503020204020204" pitchFamily="34" charset="-122"/>
              </a:rPr>
              <a:t>CU (d)</a:t>
            </a:r>
            <a:r>
              <a:rPr lang="zh-CN" altLang="en-US" b="0" dirty="0">
                <a:latin typeface="微软雅黑" panose="020B0503020204020204" pitchFamily="34" charset="-122"/>
                <a:ea typeface="微软雅黑" panose="020B0503020204020204" pitchFamily="34" charset="-122"/>
              </a:rPr>
              <a:t>被划分为 </a:t>
            </a:r>
            <a:r>
              <a:rPr lang="en-US" altLang="zh-CN" b="0" dirty="0">
                <a:latin typeface="微软雅黑" panose="020B0503020204020204" pitchFamily="34" charset="-122"/>
                <a:ea typeface="微软雅黑" panose="020B0503020204020204" pitchFamily="34" charset="-122"/>
              </a:rPr>
              <a:t>4 </a:t>
            </a:r>
            <a:r>
              <a:rPr lang="zh-CN" altLang="en-US" b="0" dirty="0">
                <a:latin typeface="微软雅黑" panose="020B0503020204020204" pitchFamily="34" charset="-122"/>
                <a:ea typeface="微软雅黑" panose="020B0503020204020204" pitchFamily="34" charset="-122"/>
              </a:rPr>
              <a:t>个独立的编码单元 </a:t>
            </a:r>
            <a:r>
              <a:rPr lang="en-US" altLang="zh-CN" b="0" dirty="0">
                <a:latin typeface="微软雅黑" panose="020B0503020204020204" pitchFamily="34" charset="-122"/>
                <a:ea typeface="微软雅黑" panose="020B0503020204020204" pitchFamily="34" charset="-122"/>
              </a:rPr>
              <a:t>CU (d+1)</a:t>
            </a:r>
            <a:r>
              <a:rPr lang="zh-CN" altLang="en-US" b="0" dirty="0">
                <a:latin typeface="微软雅黑" panose="020B0503020204020204" pitchFamily="34" charset="-122"/>
                <a:ea typeface="微软雅黑" panose="020B0503020204020204" pitchFamily="34" charset="-122"/>
              </a:rPr>
              <a:t>， 的深度和大小分别为 </a:t>
            </a:r>
            <a:r>
              <a:rPr lang="en-US" altLang="zh-CN" b="0" dirty="0">
                <a:latin typeface="微软雅黑" panose="020B0503020204020204" pitchFamily="34" charset="-122"/>
                <a:ea typeface="微软雅黑" panose="020B0503020204020204" pitchFamily="34" charset="-122"/>
              </a:rPr>
              <a:t>d+1</a:t>
            </a:r>
            <a:r>
              <a:rPr lang="zh-CN" altLang="en-US" b="0" dirty="0">
                <a:latin typeface="微软雅黑" panose="020B0503020204020204" pitchFamily="34" charset="-122"/>
                <a:ea typeface="微软雅黑" panose="020B0503020204020204" pitchFamily="34" charset="-122"/>
              </a:rPr>
              <a:t>、 </a:t>
            </a:r>
            <a:r>
              <a:rPr lang="en-US" altLang="zh-CN" b="0" dirty="0">
                <a:latin typeface="微软雅黑" panose="020B0503020204020204" pitchFamily="34" charset="-122"/>
                <a:ea typeface="微软雅黑" panose="020B0503020204020204" pitchFamily="34" charset="-122"/>
              </a:rPr>
              <a:t>N×N</a:t>
            </a:r>
            <a:r>
              <a:rPr lang="zh-CN" altLang="en-US" b="0" dirty="0">
                <a:latin typeface="微软雅黑" panose="020B0503020204020204" pitchFamily="34" charset="-122"/>
                <a:ea typeface="微软雅黑" panose="020B0503020204020204" pitchFamily="34" charset="-122"/>
              </a:rPr>
              <a:t>。描 述的是大小为 </a:t>
            </a:r>
            <a:r>
              <a:rPr lang="en-US" altLang="zh-CN" b="0" dirty="0">
                <a:latin typeface="微软雅黑" panose="020B0503020204020204" pitchFamily="34" charset="-122"/>
                <a:ea typeface="微软雅黑" panose="020B0503020204020204" pitchFamily="34" charset="-122"/>
              </a:rPr>
              <a:t>64×64 </a:t>
            </a:r>
            <a:r>
              <a:rPr lang="zh-CN" altLang="en-US" b="0" dirty="0">
                <a:latin typeface="微软雅黑" panose="020B0503020204020204" pitchFamily="34" charset="-122"/>
                <a:ea typeface="微软雅黑" panose="020B0503020204020204" pitchFamily="34" charset="-122"/>
              </a:rPr>
              <a:t>的最大编码单元四叉树结构，其中最大编码深度为 </a:t>
            </a:r>
            <a:r>
              <a:rPr lang="en-US" altLang="zh-CN" b="0" dirty="0">
                <a:latin typeface="微软雅黑" panose="020B0503020204020204" pitchFamily="34" charset="-122"/>
                <a:ea typeface="微软雅黑" panose="020B0503020204020204" pitchFamily="34" charset="-122"/>
              </a:rPr>
              <a:t>3</a:t>
            </a:r>
            <a:r>
              <a:rPr lang="zh-CN" altLang="en-US" b="0" dirty="0">
                <a:latin typeface="微软雅黑" panose="020B0503020204020204" pitchFamily="34" charset="-122"/>
                <a:ea typeface="微软雅黑" panose="020B0503020204020204" pitchFamily="34" charset="-122"/>
              </a:rPr>
              <a:t>。</a:t>
            </a:r>
            <a:r>
              <a:rPr lang="zh-CN" altLang="en-US" dirty="0"/>
              <a:t/>
            </a:r>
            <a:br>
              <a:rPr lang="zh-CN" altLang="en-US" dirty="0"/>
            </a:br>
            <a:r>
              <a:rPr lang="zh-CN" altLang="en-US" dirty="0"/>
              <a:t/>
            </a:r>
            <a:br>
              <a:rPr lang="zh-CN" altLang="en-US" dirty="0"/>
            </a:br>
            <a:r>
              <a:rPr lang="zh-CN" altLang="en-US" dirty="0"/>
              <a:t/>
            </a:r>
            <a:br>
              <a:rPr lang="zh-CN" altLang="en-US" dirty="0"/>
            </a:br>
            <a:endParaRPr lang="zh-CN" altLang="en-US"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3717032"/>
            <a:ext cx="4771191" cy="2769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36597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294967295"/>
          </p:nvPr>
        </p:nvSpPr>
        <p:spPr>
          <a:xfrm>
            <a:off x="6444680" y="6381328"/>
            <a:ext cx="2133600" cy="365125"/>
          </a:xfrm>
          <a:prstGeom prst="rect">
            <a:avLst/>
          </a:prstGeom>
        </p:spPr>
        <p:txBody>
          <a:bodyPr/>
          <a:lstStyle/>
          <a:p>
            <a:fld id="{292C05A9-1945-1942-8A50-C4B3C7955E28}" type="slidenum">
              <a:rPr lang="en-US" altLang="zh-CN" smtClean="0">
                <a:solidFill>
                  <a:prstClr val="black">
                    <a:tint val="75000"/>
                  </a:prstClr>
                </a:solidFill>
              </a:rPr>
              <a:pPr/>
              <a:t>61</a:t>
            </a:fld>
            <a:endParaRPr lang="en-US" altLang="zh-CN">
              <a:solidFill>
                <a:prstClr val="black">
                  <a:tint val="75000"/>
                </a:prstClr>
              </a:solidFill>
            </a:endParaRPr>
          </a:p>
        </p:txBody>
      </p:sp>
      <p:sp>
        <p:nvSpPr>
          <p:cNvPr id="1029" name="AutoShape 5" descr="http://imgt0.bdstatic.com/it/u=823379247,539673663&amp;fm=90&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31" name="AutoShape 7" descr="http://imgt0.bdstatic.com/it/u=823379247,539673663&amp;fm=90&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33" name="AutoShape 9" descr="http://imgt0.bdstatic.com/it/u=823379247,539673663&amp;fm=90&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22" name="标题 1"/>
          <p:cNvSpPr txBox="1">
            <a:spLocks/>
          </p:cNvSpPr>
          <p:nvPr/>
        </p:nvSpPr>
        <p:spPr bwMode="auto">
          <a:xfrm>
            <a:off x="-1" y="332656"/>
            <a:ext cx="7192197" cy="66632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宋体" charset="0"/>
              </a:defRPr>
            </a:lvl1pPr>
            <a:lvl2pPr algn="ctr" rtl="0" eaLnBrk="0" fontAlgn="base" hangingPunct="0">
              <a:spcBef>
                <a:spcPct val="0"/>
              </a:spcBef>
              <a:spcAft>
                <a:spcPct val="0"/>
              </a:spcAft>
              <a:defRPr kumimoji="1" sz="4400">
                <a:solidFill>
                  <a:schemeClr val="tx2"/>
                </a:solidFill>
                <a:latin typeface="Arial" charset="0"/>
                <a:ea typeface="宋体" charset="-122"/>
                <a:cs typeface="宋体" charset="0"/>
              </a:defRPr>
            </a:lvl2pPr>
            <a:lvl3pPr algn="ctr" rtl="0" eaLnBrk="0" fontAlgn="base" hangingPunct="0">
              <a:spcBef>
                <a:spcPct val="0"/>
              </a:spcBef>
              <a:spcAft>
                <a:spcPct val="0"/>
              </a:spcAft>
              <a:defRPr kumimoji="1" sz="4400">
                <a:solidFill>
                  <a:schemeClr val="tx2"/>
                </a:solidFill>
                <a:latin typeface="Arial" charset="0"/>
                <a:ea typeface="宋体" charset="-122"/>
                <a:cs typeface="宋体" charset="0"/>
              </a:defRPr>
            </a:lvl3pPr>
            <a:lvl4pPr algn="ctr" rtl="0" eaLnBrk="0" fontAlgn="base" hangingPunct="0">
              <a:spcBef>
                <a:spcPct val="0"/>
              </a:spcBef>
              <a:spcAft>
                <a:spcPct val="0"/>
              </a:spcAft>
              <a:defRPr kumimoji="1" sz="4400">
                <a:solidFill>
                  <a:schemeClr val="tx2"/>
                </a:solidFill>
                <a:latin typeface="Arial" charset="0"/>
                <a:ea typeface="宋体" charset="-122"/>
                <a:cs typeface="宋体" charset="0"/>
              </a:defRPr>
            </a:lvl4pPr>
            <a:lvl5pPr algn="ctr" rtl="0" eaLnBrk="0" fontAlgn="base" hangingPunct="0">
              <a:spcBef>
                <a:spcPct val="0"/>
              </a:spcBef>
              <a:spcAft>
                <a:spcPct val="0"/>
              </a:spcAft>
              <a:defRPr kumimoji="1" sz="4400">
                <a:solidFill>
                  <a:schemeClr val="tx2"/>
                </a:solidFill>
                <a:latin typeface="Arial" charset="0"/>
                <a:ea typeface="宋体" charset="-122"/>
                <a:cs typeface="宋体" charset="0"/>
              </a:defRPr>
            </a:lvl5pPr>
            <a:lvl6pPr marL="457200" algn="ctr" rtl="0" fontAlgn="base">
              <a:spcBef>
                <a:spcPct val="0"/>
              </a:spcBef>
              <a:spcAft>
                <a:spcPct val="0"/>
              </a:spcAft>
              <a:defRPr sz="4400">
                <a:solidFill>
                  <a:schemeClr val="tx2"/>
                </a:solidFill>
                <a:latin typeface="Arial" charset="0"/>
                <a:ea typeface="宋体" charset="-122"/>
              </a:defRPr>
            </a:lvl6pPr>
            <a:lvl7pPr marL="914400" algn="ctr" rtl="0" fontAlgn="base">
              <a:spcBef>
                <a:spcPct val="0"/>
              </a:spcBef>
              <a:spcAft>
                <a:spcPct val="0"/>
              </a:spcAft>
              <a:defRPr sz="4400">
                <a:solidFill>
                  <a:schemeClr val="tx2"/>
                </a:solidFill>
                <a:latin typeface="Arial" charset="0"/>
                <a:ea typeface="宋体" charset="-122"/>
              </a:defRPr>
            </a:lvl7pPr>
            <a:lvl8pPr marL="1371600" algn="ctr" rtl="0" fontAlgn="base">
              <a:spcBef>
                <a:spcPct val="0"/>
              </a:spcBef>
              <a:spcAft>
                <a:spcPct val="0"/>
              </a:spcAft>
              <a:defRPr sz="4400">
                <a:solidFill>
                  <a:schemeClr val="tx2"/>
                </a:solidFill>
                <a:latin typeface="Arial" charset="0"/>
                <a:ea typeface="宋体" charset="-122"/>
              </a:defRPr>
            </a:lvl8pPr>
            <a:lvl9pPr marL="1828800" algn="ctr" rtl="0" fontAlgn="base">
              <a:spcBef>
                <a:spcPct val="0"/>
              </a:spcBef>
              <a:spcAft>
                <a:spcPct val="0"/>
              </a:spcAft>
              <a:defRPr sz="4400">
                <a:solidFill>
                  <a:schemeClr val="tx2"/>
                </a:solidFill>
                <a:latin typeface="Arial" charset="0"/>
                <a:ea typeface="宋体" charset="-122"/>
              </a:defRPr>
            </a:lvl9pPr>
          </a:lstStyle>
          <a:p>
            <a:pPr algn="l"/>
            <a:r>
              <a:rPr lang="en-US" altLang="zh-CN" sz="3600" b="1" kern="1200" dirty="0" smtClean="0">
                <a:solidFill>
                  <a:srgbClr val="0184B7"/>
                </a:solidFill>
                <a:latin typeface="Arial" pitchFamily="34" charset="0"/>
                <a:ea typeface="宋体" pitchFamily="2" charset="-122"/>
                <a:cs typeface="+mn-cs"/>
              </a:rPr>
              <a:t>H.265</a:t>
            </a:r>
            <a:r>
              <a:rPr lang="zh-CN" altLang="en-US" sz="3600" b="1" kern="1200" dirty="0" smtClean="0">
                <a:solidFill>
                  <a:srgbClr val="0184B7"/>
                </a:solidFill>
                <a:latin typeface="Arial" pitchFamily="34" charset="0"/>
                <a:ea typeface="宋体" pitchFamily="2" charset="-122"/>
                <a:cs typeface="+mn-cs"/>
              </a:rPr>
              <a:t>关键技术</a:t>
            </a:r>
            <a:r>
              <a:rPr lang="en-US" altLang="zh-CN" sz="3600" b="1" kern="1200" dirty="0" smtClean="0">
                <a:solidFill>
                  <a:srgbClr val="0184B7"/>
                </a:solidFill>
                <a:latin typeface="Arial" pitchFamily="34" charset="0"/>
                <a:ea typeface="宋体" pitchFamily="2" charset="-122"/>
                <a:cs typeface="+mn-cs"/>
              </a:rPr>
              <a:t>(1)—</a:t>
            </a:r>
            <a:r>
              <a:rPr lang="zh-CN" altLang="en-US" sz="2800" b="1" kern="1200" dirty="0" smtClean="0">
                <a:solidFill>
                  <a:srgbClr val="0184B7"/>
                </a:solidFill>
                <a:latin typeface="Arial" pitchFamily="34" charset="0"/>
                <a:ea typeface="宋体" pitchFamily="2" charset="-122"/>
                <a:cs typeface="+mn-cs"/>
              </a:rPr>
              <a:t>四叉树编码结构</a:t>
            </a:r>
            <a:endParaRPr lang="zh-CN" altLang="en-US" sz="2800" b="1" kern="1200" dirty="0">
              <a:solidFill>
                <a:srgbClr val="0184B7"/>
              </a:solidFill>
              <a:latin typeface="Arial" pitchFamily="34" charset="0"/>
              <a:ea typeface="宋体" pitchFamily="2" charset="-122"/>
              <a:cs typeface="+mn-cs"/>
            </a:endParaRPr>
          </a:p>
        </p:txBody>
      </p:sp>
      <p:sp>
        <p:nvSpPr>
          <p:cNvPr id="2" name="矩形 1"/>
          <p:cNvSpPr/>
          <p:nvPr/>
        </p:nvSpPr>
        <p:spPr>
          <a:xfrm>
            <a:off x="460376" y="1340768"/>
            <a:ext cx="8072064" cy="5355312"/>
          </a:xfrm>
          <a:prstGeom prst="rect">
            <a:avLst/>
          </a:prstGeom>
        </p:spPr>
        <p:txBody>
          <a:bodyPr wrap="square">
            <a:spAutoFit/>
          </a:bodyPr>
          <a:lstStyle/>
          <a:p>
            <a:r>
              <a:rPr lang="zh-CN" altLang="en-US" b="0" dirty="0">
                <a:latin typeface="微软雅黑" panose="020B0503020204020204" pitchFamily="34" charset="-122"/>
                <a:ea typeface="微软雅黑" panose="020B0503020204020204" pitchFamily="34" charset="-122"/>
              </a:rPr>
              <a:t>这种灵活的单元划分方法与宏块相比有很多优点</a:t>
            </a:r>
            <a:r>
              <a:rPr lang="zh-CN" altLang="en-US" b="0" dirty="0" smtClean="0">
                <a:latin typeface="微软雅黑" panose="020B0503020204020204" pitchFamily="34" charset="-122"/>
                <a:ea typeface="微软雅黑" panose="020B0503020204020204" pitchFamily="34" charset="-122"/>
              </a:rPr>
              <a:t>。</a:t>
            </a:r>
            <a:endParaRPr lang="en-US" altLang="zh-CN" b="0" dirty="0" smtClean="0">
              <a:latin typeface="微软雅黑" panose="020B0503020204020204" pitchFamily="34" charset="-122"/>
              <a:ea typeface="微软雅黑" panose="020B0503020204020204" pitchFamily="34" charset="-122"/>
            </a:endParaRPr>
          </a:p>
          <a:p>
            <a:endParaRPr lang="en-US" altLang="zh-CN" b="0" dirty="0" smtClean="0">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l"/>
            </a:pPr>
            <a:r>
              <a:rPr lang="zh-CN" altLang="en-US" b="0" dirty="0" smtClean="0">
                <a:latin typeface="微软雅黑" panose="020B0503020204020204" pitchFamily="34" charset="-122"/>
                <a:ea typeface="微软雅黑" panose="020B0503020204020204" pitchFamily="34" charset="-122"/>
              </a:rPr>
              <a:t>首先</a:t>
            </a:r>
            <a:r>
              <a:rPr lang="zh-CN" altLang="en-US" b="0" dirty="0">
                <a:latin typeface="微软雅黑" panose="020B0503020204020204" pitchFamily="34" charset="-122"/>
                <a:ea typeface="微软雅黑" panose="020B0503020204020204" pitchFamily="34" charset="-122"/>
              </a:rPr>
              <a:t>，编码单元的大小可 以大于传统的宏块大小</a:t>
            </a:r>
            <a:r>
              <a:rPr lang="en-US" altLang="zh-CN" b="0" dirty="0">
                <a:latin typeface="微软雅黑" panose="020B0503020204020204" pitchFamily="34" charset="-122"/>
                <a:ea typeface="微软雅黑" panose="020B0503020204020204" pitchFamily="34" charset="-122"/>
              </a:rPr>
              <a:t>(16×16)</a:t>
            </a:r>
            <a:r>
              <a:rPr lang="zh-CN" altLang="en-US" b="0" dirty="0">
                <a:latin typeface="微软雅黑" panose="020B0503020204020204" pitchFamily="34" charset="-122"/>
                <a:ea typeface="微软雅黑" panose="020B0503020204020204" pitchFamily="34" charset="-122"/>
              </a:rPr>
              <a:t>。对于平坦区域，用一个较大的编码单元编码可以 减少所用的比特数，提高编码效率。这一点在高清视频应用领域体现的尤为明显， 高清视频分辨率高，相对于整个图像来说， </a:t>
            </a:r>
            <a:r>
              <a:rPr lang="en-US" altLang="zh-CN" b="0" dirty="0">
                <a:latin typeface="微软雅黑" panose="020B0503020204020204" pitchFamily="34" charset="-122"/>
                <a:ea typeface="微软雅黑" panose="020B0503020204020204" pitchFamily="34" charset="-122"/>
              </a:rPr>
              <a:t>16×16 </a:t>
            </a:r>
            <a:r>
              <a:rPr lang="zh-CN" altLang="en-US" b="0" dirty="0">
                <a:latin typeface="微软雅黑" panose="020B0503020204020204" pitchFamily="34" charset="-122"/>
                <a:ea typeface="微软雅黑" panose="020B0503020204020204" pitchFamily="34" charset="-122"/>
              </a:rPr>
              <a:t>宏块表示的区域过小， 将若干个 宏块合并成一个较大的编码单元是一种很好的改进</a:t>
            </a:r>
            <a:r>
              <a:rPr lang="zh-CN" altLang="en-US" b="0" dirty="0" smtClean="0">
                <a:latin typeface="微软雅黑" panose="020B0503020204020204" pitchFamily="34" charset="-122"/>
                <a:ea typeface="微软雅黑" panose="020B0503020204020204" pitchFamily="34" charset="-122"/>
              </a:rPr>
              <a:t>。</a:t>
            </a:r>
            <a:endParaRPr lang="en-US" altLang="zh-CN" b="0" dirty="0" smtClean="0">
              <a:latin typeface="微软雅黑" panose="020B0503020204020204" pitchFamily="34" charset="-122"/>
              <a:ea typeface="微软雅黑" panose="020B0503020204020204" pitchFamily="34" charset="-122"/>
            </a:endParaRPr>
          </a:p>
          <a:p>
            <a:endParaRPr lang="en-US" altLang="zh-CN" b="0" dirty="0" smtClean="0">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l"/>
            </a:pPr>
            <a:r>
              <a:rPr lang="zh-CN" altLang="en-US" b="0" dirty="0" smtClean="0">
                <a:latin typeface="微软雅黑" panose="020B0503020204020204" pitchFamily="34" charset="-122"/>
                <a:ea typeface="微软雅黑" panose="020B0503020204020204" pitchFamily="34" charset="-122"/>
              </a:rPr>
              <a:t>其次</a:t>
            </a:r>
            <a:r>
              <a:rPr lang="zh-CN" altLang="en-US" b="0" dirty="0">
                <a:latin typeface="微软雅黑" panose="020B0503020204020204" pitchFamily="34" charset="-122"/>
                <a:ea typeface="微软雅黑" panose="020B0503020204020204" pitchFamily="34" charset="-122"/>
              </a:rPr>
              <a:t>，通过合理地选择最大 编码单元大小和最大层次深度，编码器的编码结构可以根据不同的图片内容、图 片大小以及应用需求获得较大程度的优化</a:t>
            </a:r>
            <a:r>
              <a:rPr lang="zh-CN" altLang="en-US" b="0" dirty="0" smtClean="0">
                <a:latin typeface="微软雅黑" panose="020B0503020204020204" pitchFamily="34" charset="-122"/>
                <a:ea typeface="微软雅黑" panose="020B0503020204020204" pitchFamily="34" charset="-122"/>
              </a:rPr>
              <a:t>。</a:t>
            </a:r>
            <a:endParaRPr lang="en-US" altLang="zh-CN" b="0" dirty="0" smtClean="0">
              <a:latin typeface="微软雅黑" panose="020B0503020204020204" pitchFamily="34" charset="-122"/>
              <a:ea typeface="微软雅黑" panose="020B0503020204020204" pitchFamily="34" charset="-122"/>
            </a:endParaRPr>
          </a:p>
          <a:p>
            <a:endParaRPr lang="en-US" altLang="zh-CN" b="0" dirty="0">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l"/>
            </a:pPr>
            <a:r>
              <a:rPr lang="zh-CN" altLang="en-US" b="0" dirty="0">
                <a:latin typeface="微软雅黑" panose="020B0503020204020204" pitchFamily="34" charset="-122"/>
                <a:ea typeface="微软雅黑" panose="020B0503020204020204" pitchFamily="34" charset="-122"/>
              </a:rPr>
              <a:t>最后，这种表示方法消除了宏块与亚宏块</a:t>
            </a:r>
            <a:r>
              <a:rPr lang="en-US" altLang="zh-CN" b="0" dirty="0">
                <a:latin typeface="微软雅黑" panose="020B0503020204020204" pitchFamily="34" charset="-122"/>
                <a:ea typeface="微软雅黑" panose="020B0503020204020204" pitchFamily="34" charset="-122"/>
              </a:rPr>
              <a:t>(H.264)</a:t>
            </a:r>
            <a:r>
              <a:rPr lang="zh-CN" altLang="en-US" b="0" dirty="0">
                <a:latin typeface="微软雅黑" panose="020B0503020204020204" pitchFamily="34" charset="-122"/>
                <a:ea typeface="微软雅黑" panose="020B0503020204020204" pitchFamily="34" charset="-122"/>
              </a:rPr>
              <a:t>之分，所有的单元类型都统称为编码单元，并且编码单元的结构可以根据最 大编码单元、最大编码深度以及一系列划分标志 </a:t>
            </a:r>
            <a:r>
              <a:rPr lang="en-US" altLang="zh-CN" b="0" dirty="0">
                <a:latin typeface="微软雅黑" panose="020B0503020204020204" pitchFamily="34" charset="-122"/>
                <a:ea typeface="微软雅黑" panose="020B0503020204020204" pitchFamily="34" charset="-122"/>
              </a:rPr>
              <a:t>split flag </a:t>
            </a:r>
            <a:r>
              <a:rPr lang="zh-CN" altLang="en-US" b="0" dirty="0">
                <a:latin typeface="微软雅黑" panose="020B0503020204020204" pitchFamily="34" charset="-122"/>
                <a:ea typeface="微软雅黑" panose="020B0503020204020204" pitchFamily="34" charset="-122"/>
              </a:rPr>
              <a:t>简单地表示出来。</a:t>
            </a:r>
            <a:r>
              <a:rPr lang="zh-CN" altLang="en-US" dirty="0"/>
              <a:t/>
            </a:r>
            <a:br>
              <a:rPr lang="zh-CN" altLang="en-US" dirty="0"/>
            </a:br>
            <a:r>
              <a:rPr lang="zh-CN" altLang="en-US" dirty="0"/>
              <a:t/>
            </a:r>
            <a:br>
              <a:rPr lang="zh-CN" altLang="en-US" dirty="0"/>
            </a:br>
            <a:r>
              <a:rPr lang="zh-CN" altLang="en-US" dirty="0"/>
              <a:t/>
            </a:r>
            <a:br>
              <a:rPr lang="zh-CN" altLang="en-US" dirty="0"/>
            </a:br>
            <a:r>
              <a:rPr lang="zh-CN" altLang="en-US" dirty="0"/>
              <a:t/>
            </a:r>
            <a:br>
              <a:rPr lang="zh-CN" altLang="en-US" dirty="0"/>
            </a:br>
            <a:endParaRPr lang="zh-CN" altLang="en-US" dirty="0"/>
          </a:p>
        </p:txBody>
      </p:sp>
    </p:spTree>
    <p:extLst>
      <p:ext uri="{BB962C8B-B14F-4D97-AF65-F5344CB8AC3E}">
        <p14:creationId xmlns:p14="http://schemas.microsoft.com/office/powerpoint/2010/main" val="10449501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294967295"/>
          </p:nvPr>
        </p:nvSpPr>
        <p:spPr>
          <a:xfrm>
            <a:off x="6444680" y="6381328"/>
            <a:ext cx="2133600" cy="365125"/>
          </a:xfrm>
          <a:prstGeom prst="rect">
            <a:avLst/>
          </a:prstGeom>
        </p:spPr>
        <p:txBody>
          <a:bodyPr/>
          <a:lstStyle/>
          <a:p>
            <a:fld id="{292C05A9-1945-1942-8A50-C4B3C7955E28}" type="slidenum">
              <a:rPr lang="en-US" altLang="zh-CN" smtClean="0">
                <a:solidFill>
                  <a:prstClr val="black">
                    <a:tint val="75000"/>
                  </a:prstClr>
                </a:solidFill>
              </a:rPr>
              <a:pPr/>
              <a:t>62</a:t>
            </a:fld>
            <a:endParaRPr lang="en-US" altLang="zh-CN">
              <a:solidFill>
                <a:prstClr val="black">
                  <a:tint val="75000"/>
                </a:prstClr>
              </a:solidFill>
            </a:endParaRPr>
          </a:p>
        </p:txBody>
      </p:sp>
      <p:sp>
        <p:nvSpPr>
          <p:cNvPr id="1029" name="AutoShape 5" descr="http://imgt0.bdstatic.com/it/u=823379247,539673663&amp;fm=90&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31" name="AutoShape 7" descr="http://imgt0.bdstatic.com/it/u=823379247,539673663&amp;fm=90&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33" name="AutoShape 9" descr="http://imgt0.bdstatic.com/it/u=823379247,539673663&amp;fm=90&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22" name="标题 1"/>
          <p:cNvSpPr txBox="1">
            <a:spLocks/>
          </p:cNvSpPr>
          <p:nvPr/>
        </p:nvSpPr>
        <p:spPr bwMode="auto">
          <a:xfrm>
            <a:off x="-1" y="332656"/>
            <a:ext cx="7192197" cy="66632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宋体" charset="0"/>
              </a:defRPr>
            </a:lvl1pPr>
            <a:lvl2pPr algn="ctr" rtl="0" eaLnBrk="0" fontAlgn="base" hangingPunct="0">
              <a:spcBef>
                <a:spcPct val="0"/>
              </a:spcBef>
              <a:spcAft>
                <a:spcPct val="0"/>
              </a:spcAft>
              <a:defRPr kumimoji="1" sz="4400">
                <a:solidFill>
                  <a:schemeClr val="tx2"/>
                </a:solidFill>
                <a:latin typeface="Arial" charset="0"/>
                <a:ea typeface="宋体" charset="-122"/>
                <a:cs typeface="宋体" charset="0"/>
              </a:defRPr>
            </a:lvl2pPr>
            <a:lvl3pPr algn="ctr" rtl="0" eaLnBrk="0" fontAlgn="base" hangingPunct="0">
              <a:spcBef>
                <a:spcPct val="0"/>
              </a:spcBef>
              <a:spcAft>
                <a:spcPct val="0"/>
              </a:spcAft>
              <a:defRPr kumimoji="1" sz="4400">
                <a:solidFill>
                  <a:schemeClr val="tx2"/>
                </a:solidFill>
                <a:latin typeface="Arial" charset="0"/>
                <a:ea typeface="宋体" charset="-122"/>
                <a:cs typeface="宋体" charset="0"/>
              </a:defRPr>
            </a:lvl3pPr>
            <a:lvl4pPr algn="ctr" rtl="0" eaLnBrk="0" fontAlgn="base" hangingPunct="0">
              <a:spcBef>
                <a:spcPct val="0"/>
              </a:spcBef>
              <a:spcAft>
                <a:spcPct val="0"/>
              </a:spcAft>
              <a:defRPr kumimoji="1" sz="4400">
                <a:solidFill>
                  <a:schemeClr val="tx2"/>
                </a:solidFill>
                <a:latin typeface="Arial" charset="0"/>
                <a:ea typeface="宋体" charset="-122"/>
                <a:cs typeface="宋体" charset="0"/>
              </a:defRPr>
            </a:lvl4pPr>
            <a:lvl5pPr algn="ctr" rtl="0" eaLnBrk="0" fontAlgn="base" hangingPunct="0">
              <a:spcBef>
                <a:spcPct val="0"/>
              </a:spcBef>
              <a:spcAft>
                <a:spcPct val="0"/>
              </a:spcAft>
              <a:defRPr kumimoji="1" sz="4400">
                <a:solidFill>
                  <a:schemeClr val="tx2"/>
                </a:solidFill>
                <a:latin typeface="Arial" charset="0"/>
                <a:ea typeface="宋体" charset="-122"/>
                <a:cs typeface="宋体" charset="0"/>
              </a:defRPr>
            </a:lvl5pPr>
            <a:lvl6pPr marL="457200" algn="ctr" rtl="0" fontAlgn="base">
              <a:spcBef>
                <a:spcPct val="0"/>
              </a:spcBef>
              <a:spcAft>
                <a:spcPct val="0"/>
              </a:spcAft>
              <a:defRPr sz="4400">
                <a:solidFill>
                  <a:schemeClr val="tx2"/>
                </a:solidFill>
                <a:latin typeface="Arial" charset="0"/>
                <a:ea typeface="宋体" charset="-122"/>
              </a:defRPr>
            </a:lvl6pPr>
            <a:lvl7pPr marL="914400" algn="ctr" rtl="0" fontAlgn="base">
              <a:spcBef>
                <a:spcPct val="0"/>
              </a:spcBef>
              <a:spcAft>
                <a:spcPct val="0"/>
              </a:spcAft>
              <a:defRPr sz="4400">
                <a:solidFill>
                  <a:schemeClr val="tx2"/>
                </a:solidFill>
                <a:latin typeface="Arial" charset="0"/>
                <a:ea typeface="宋体" charset="-122"/>
              </a:defRPr>
            </a:lvl7pPr>
            <a:lvl8pPr marL="1371600" algn="ctr" rtl="0" fontAlgn="base">
              <a:spcBef>
                <a:spcPct val="0"/>
              </a:spcBef>
              <a:spcAft>
                <a:spcPct val="0"/>
              </a:spcAft>
              <a:defRPr sz="4400">
                <a:solidFill>
                  <a:schemeClr val="tx2"/>
                </a:solidFill>
                <a:latin typeface="Arial" charset="0"/>
                <a:ea typeface="宋体" charset="-122"/>
              </a:defRPr>
            </a:lvl8pPr>
            <a:lvl9pPr marL="1828800" algn="ctr" rtl="0" fontAlgn="base">
              <a:spcBef>
                <a:spcPct val="0"/>
              </a:spcBef>
              <a:spcAft>
                <a:spcPct val="0"/>
              </a:spcAft>
              <a:defRPr sz="4400">
                <a:solidFill>
                  <a:schemeClr val="tx2"/>
                </a:solidFill>
                <a:latin typeface="Arial" charset="0"/>
                <a:ea typeface="宋体" charset="-122"/>
              </a:defRPr>
            </a:lvl9pPr>
          </a:lstStyle>
          <a:p>
            <a:pPr algn="l"/>
            <a:r>
              <a:rPr lang="en-US" altLang="zh-CN" sz="3600" b="1" kern="1200" dirty="0" smtClean="0">
                <a:solidFill>
                  <a:srgbClr val="0184B7"/>
                </a:solidFill>
                <a:latin typeface="Arial" pitchFamily="34" charset="0"/>
                <a:ea typeface="宋体" pitchFamily="2" charset="-122"/>
                <a:cs typeface="+mn-cs"/>
              </a:rPr>
              <a:t>H.265</a:t>
            </a:r>
            <a:r>
              <a:rPr lang="zh-CN" altLang="en-US" sz="3600" b="1" kern="1200" dirty="0" smtClean="0">
                <a:solidFill>
                  <a:srgbClr val="0184B7"/>
                </a:solidFill>
                <a:latin typeface="Arial" pitchFamily="34" charset="0"/>
                <a:ea typeface="宋体" pitchFamily="2" charset="-122"/>
                <a:cs typeface="+mn-cs"/>
              </a:rPr>
              <a:t>关键技术</a:t>
            </a:r>
            <a:r>
              <a:rPr lang="en-US" altLang="zh-CN" sz="3600" b="1" kern="1200" dirty="0" smtClean="0">
                <a:solidFill>
                  <a:srgbClr val="0184B7"/>
                </a:solidFill>
                <a:latin typeface="Arial" pitchFamily="34" charset="0"/>
                <a:ea typeface="宋体" pitchFamily="2" charset="-122"/>
                <a:cs typeface="+mn-cs"/>
              </a:rPr>
              <a:t>(1)—</a:t>
            </a:r>
            <a:r>
              <a:rPr lang="zh-CN" altLang="en-US" sz="2800" b="1" kern="1200" dirty="0" smtClean="0">
                <a:solidFill>
                  <a:srgbClr val="0184B7"/>
                </a:solidFill>
                <a:latin typeface="Arial" pitchFamily="34" charset="0"/>
                <a:ea typeface="宋体" pitchFamily="2" charset="-122"/>
                <a:cs typeface="+mn-cs"/>
              </a:rPr>
              <a:t>四叉树编码结构</a:t>
            </a:r>
            <a:endParaRPr lang="zh-CN" altLang="en-US" sz="2800" b="1" kern="1200" dirty="0">
              <a:solidFill>
                <a:srgbClr val="0184B7"/>
              </a:solidFill>
              <a:latin typeface="Arial" pitchFamily="34" charset="0"/>
              <a:ea typeface="宋体" pitchFamily="2" charset="-122"/>
              <a:cs typeface="+mn-cs"/>
            </a:endParaRPr>
          </a:p>
        </p:txBody>
      </p:sp>
      <p:sp>
        <p:nvSpPr>
          <p:cNvPr id="2" name="矩形 1"/>
          <p:cNvSpPr/>
          <p:nvPr/>
        </p:nvSpPr>
        <p:spPr>
          <a:xfrm>
            <a:off x="487751" y="1412776"/>
            <a:ext cx="8072064" cy="3970318"/>
          </a:xfrm>
          <a:prstGeom prst="rect">
            <a:avLst/>
          </a:prstGeom>
        </p:spPr>
        <p:txBody>
          <a:bodyPr wrap="square">
            <a:spAutoFit/>
          </a:bodyPr>
          <a:lstStyle/>
          <a:p>
            <a:pPr marL="285750" indent="-285750">
              <a:buFont typeface="Wingdings" panose="05000000000000000000" pitchFamily="2" charset="2"/>
              <a:buChar char="l"/>
            </a:pPr>
            <a:r>
              <a:rPr lang="zh-CN" altLang="en-US" b="0" dirty="0">
                <a:latin typeface="微软雅黑" panose="020B0503020204020204" pitchFamily="34" charset="-122"/>
                <a:ea typeface="微软雅黑" panose="020B0503020204020204" pitchFamily="34" charset="-122"/>
              </a:rPr>
              <a:t>预测单元 </a:t>
            </a:r>
            <a:r>
              <a:rPr lang="en-US" altLang="zh-CN" b="0" dirty="0">
                <a:latin typeface="微软雅黑" panose="020B0503020204020204" pitchFamily="34" charset="-122"/>
                <a:ea typeface="微软雅黑" panose="020B0503020204020204" pitchFamily="34" charset="-122"/>
              </a:rPr>
              <a:t>PU </a:t>
            </a:r>
            <a:r>
              <a:rPr lang="zh-CN" altLang="en-US" b="0" dirty="0">
                <a:latin typeface="微软雅黑" panose="020B0503020204020204" pitchFamily="34" charset="-122"/>
                <a:ea typeface="微软雅黑" panose="020B0503020204020204" pitchFamily="34" charset="-122"/>
              </a:rPr>
              <a:t>预测单元</a:t>
            </a:r>
            <a:r>
              <a:rPr lang="en-US" altLang="zh-CN" b="0" dirty="0">
                <a:latin typeface="微软雅黑" panose="020B0503020204020204" pitchFamily="34" charset="-122"/>
                <a:ea typeface="微软雅黑" panose="020B0503020204020204" pitchFamily="34" charset="-122"/>
              </a:rPr>
              <a:t>(PU)</a:t>
            </a:r>
            <a:r>
              <a:rPr lang="zh-CN" altLang="en-US" b="0" dirty="0">
                <a:latin typeface="微软雅黑" panose="020B0503020204020204" pitchFamily="34" charset="-122"/>
                <a:ea typeface="微软雅黑" panose="020B0503020204020204" pitchFamily="34" charset="-122"/>
              </a:rPr>
              <a:t>是用来传输与预测过程相关的信息的基本单元，它规定了编码 单元的所有预测模式，一切与预测有关的信息都定义在预测单元部分。比如，帧 内预测的方向、帧间预测的分割方式、运动矢量预测以及帧间预测的参考帧序号 都属于预测单元的范畴</a:t>
            </a:r>
            <a:r>
              <a:rPr lang="zh-CN" altLang="en-US" b="0" dirty="0" smtClean="0">
                <a:latin typeface="微软雅黑" panose="020B0503020204020204" pitchFamily="34" charset="-122"/>
                <a:ea typeface="微软雅黑" panose="020B0503020204020204" pitchFamily="34" charset="-122"/>
              </a:rPr>
              <a:t>。</a:t>
            </a:r>
            <a:endParaRPr lang="en-US" altLang="zh-CN" b="0" dirty="0" smtClean="0">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l"/>
            </a:pPr>
            <a:endParaRPr lang="en-US" altLang="zh-CN" dirty="0" smtClean="0"/>
          </a:p>
          <a:p>
            <a:pPr marL="285750" indent="-285750">
              <a:buFont typeface="Wingdings" panose="05000000000000000000" pitchFamily="2" charset="2"/>
              <a:buChar char="l"/>
            </a:pPr>
            <a:r>
              <a:rPr lang="en-US" altLang="zh-CN" b="0" dirty="0" smtClean="0">
                <a:latin typeface="微软雅黑" panose="020B0503020204020204" pitchFamily="34" charset="-122"/>
                <a:ea typeface="微软雅黑" panose="020B0503020204020204" pitchFamily="34" charset="-122"/>
              </a:rPr>
              <a:t>PU </a:t>
            </a:r>
            <a:r>
              <a:rPr lang="zh-CN" altLang="en-US" b="0" dirty="0">
                <a:latin typeface="微软雅黑" panose="020B0503020204020204" pitchFamily="34" charset="-122"/>
                <a:ea typeface="微软雅黑" panose="020B0503020204020204" pitchFamily="34" charset="-122"/>
              </a:rPr>
              <a:t>是在编码单元 </a:t>
            </a:r>
            <a:r>
              <a:rPr lang="en-US" altLang="zh-CN" b="0" dirty="0">
                <a:latin typeface="微软雅黑" panose="020B0503020204020204" pitchFamily="34" charset="-122"/>
                <a:ea typeface="微软雅黑" panose="020B0503020204020204" pitchFamily="34" charset="-122"/>
              </a:rPr>
              <a:t>CU </a:t>
            </a:r>
            <a:r>
              <a:rPr lang="zh-CN" altLang="en-US" b="0" dirty="0">
                <a:latin typeface="微软雅黑" panose="020B0503020204020204" pitchFamily="34" charset="-122"/>
                <a:ea typeface="微软雅黑" panose="020B0503020204020204" pitchFamily="34" charset="-122"/>
              </a:rPr>
              <a:t>的基础上进行划分的。每一个 </a:t>
            </a:r>
            <a:r>
              <a:rPr lang="en-US" altLang="zh-CN" b="0" dirty="0">
                <a:latin typeface="微软雅黑" panose="020B0503020204020204" pitchFamily="34" charset="-122"/>
                <a:ea typeface="微软雅黑" panose="020B0503020204020204" pitchFamily="34" charset="-122"/>
              </a:rPr>
              <a:t>CU </a:t>
            </a:r>
            <a:r>
              <a:rPr lang="zh-CN" altLang="en-US" b="0" dirty="0">
                <a:latin typeface="微软雅黑" panose="020B0503020204020204" pitchFamily="34" charset="-122"/>
                <a:ea typeface="微软雅黑" panose="020B0503020204020204" pitchFamily="34" charset="-122"/>
              </a:rPr>
              <a:t>可以包含一个或多个 </a:t>
            </a:r>
            <a:r>
              <a:rPr lang="en-US" altLang="zh-CN" b="0" dirty="0">
                <a:latin typeface="微软雅黑" panose="020B0503020204020204" pitchFamily="34" charset="-122"/>
                <a:ea typeface="微软雅黑" panose="020B0503020204020204" pitchFamily="34" charset="-122"/>
              </a:rPr>
              <a:t>PU</a:t>
            </a:r>
            <a:r>
              <a:rPr lang="zh-CN" altLang="en-US" b="0" dirty="0">
                <a:latin typeface="微软雅黑" panose="020B0503020204020204" pitchFamily="34" charset="-122"/>
                <a:ea typeface="微软雅黑" panose="020B0503020204020204" pitchFamily="34" charset="-122"/>
              </a:rPr>
              <a:t>，它不一定是正方形的。 </a:t>
            </a:r>
            <a:r>
              <a:rPr lang="en-US" altLang="zh-CN" b="0" dirty="0">
                <a:latin typeface="微软雅黑" panose="020B0503020204020204" pitchFamily="34" charset="-122"/>
                <a:ea typeface="微软雅黑" panose="020B0503020204020204" pitchFamily="34" charset="-122"/>
              </a:rPr>
              <a:t>PU </a:t>
            </a:r>
            <a:r>
              <a:rPr lang="zh-CN" altLang="en-US" b="0" dirty="0">
                <a:latin typeface="微软雅黑" panose="020B0503020204020204" pitchFamily="34" charset="-122"/>
                <a:ea typeface="微软雅黑" panose="020B0503020204020204" pitchFamily="34" charset="-122"/>
              </a:rPr>
              <a:t>的划分是根据预测类型来确定的，预测类型包括： 跳过</a:t>
            </a:r>
            <a:r>
              <a:rPr lang="en-US" altLang="zh-CN" b="0" dirty="0">
                <a:latin typeface="微软雅黑" panose="020B0503020204020204" pitchFamily="34" charset="-122"/>
                <a:ea typeface="微软雅黑" panose="020B0503020204020204" pitchFamily="34" charset="-122"/>
              </a:rPr>
              <a:t>(Skip)</a:t>
            </a:r>
            <a:r>
              <a:rPr lang="zh-CN" altLang="en-US" b="0" dirty="0">
                <a:latin typeface="微软雅黑" panose="020B0503020204020204" pitchFamily="34" charset="-122"/>
                <a:ea typeface="微软雅黑" panose="020B0503020204020204" pitchFamily="34" charset="-122"/>
              </a:rPr>
              <a:t>、帧内 </a:t>
            </a:r>
            <a:r>
              <a:rPr lang="en-US" altLang="zh-CN" b="0" dirty="0">
                <a:latin typeface="微软雅黑" panose="020B0503020204020204" pitchFamily="34" charset="-122"/>
                <a:ea typeface="微软雅黑" panose="020B0503020204020204" pitchFamily="34" charset="-122"/>
              </a:rPr>
              <a:t>(Intra)</a:t>
            </a:r>
            <a:r>
              <a:rPr lang="zh-CN" altLang="en-US" b="0" dirty="0">
                <a:latin typeface="微软雅黑" panose="020B0503020204020204" pitchFamily="34" charset="-122"/>
                <a:ea typeface="微软雅黑" panose="020B0503020204020204" pitchFamily="34" charset="-122"/>
              </a:rPr>
              <a:t>和帧间</a:t>
            </a:r>
            <a:r>
              <a:rPr lang="en-US" altLang="zh-CN" b="0" dirty="0">
                <a:latin typeface="微软雅黑" panose="020B0503020204020204" pitchFamily="34" charset="-122"/>
                <a:ea typeface="微软雅黑" panose="020B0503020204020204" pitchFamily="34" charset="-122"/>
              </a:rPr>
              <a:t>(Inter)</a:t>
            </a:r>
            <a:r>
              <a:rPr lang="zh-CN" altLang="en-US" b="0" dirty="0">
                <a:latin typeface="微软雅黑" panose="020B0503020204020204" pitchFamily="34" charset="-122"/>
                <a:ea typeface="微软雅黑" panose="020B0503020204020204" pitchFamily="34" charset="-122"/>
              </a:rPr>
              <a:t>三种形式。对于一个大小为 </a:t>
            </a:r>
            <a:r>
              <a:rPr lang="en-US" altLang="zh-CN" b="0" dirty="0">
                <a:latin typeface="微软雅黑" panose="020B0503020204020204" pitchFamily="34" charset="-122"/>
                <a:ea typeface="微软雅黑" panose="020B0503020204020204" pitchFamily="34" charset="-122"/>
              </a:rPr>
              <a:t>2N×2N </a:t>
            </a:r>
            <a:r>
              <a:rPr lang="zh-CN" altLang="en-US" b="0" dirty="0">
                <a:latin typeface="微软雅黑" panose="020B0503020204020204" pitchFamily="34" charset="-122"/>
                <a:ea typeface="微软雅黑" panose="020B0503020204020204" pitchFamily="34" charset="-122"/>
              </a:rPr>
              <a:t>的编码单 元来说，其主要的预测单元形式如图 所示</a:t>
            </a:r>
            <a:r>
              <a:rPr lang="zh-CN" altLang="en-US" b="0" dirty="0" smtClean="0">
                <a:latin typeface="微软雅黑" panose="020B0503020204020204" pitchFamily="34" charset="-122"/>
                <a:ea typeface="微软雅黑" panose="020B0503020204020204" pitchFamily="34" charset="-122"/>
              </a:rPr>
              <a:t>。</a:t>
            </a:r>
            <a:r>
              <a:rPr lang="zh-CN" altLang="en-US" dirty="0"/>
              <a:t/>
            </a:r>
            <a:br>
              <a:rPr lang="zh-CN" altLang="en-US" dirty="0"/>
            </a:br>
            <a:r>
              <a:rPr lang="zh-CN" altLang="en-US" dirty="0"/>
              <a:t/>
            </a:r>
            <a:br>
              <a:rPr lang="zh-CN" altLang="en-US" dirty="0"/>
            </a:br>
            <a:r>
              <a:rPr lang="zh-CN" altLang="en-US" dirty="0"/>
              <a:t/>
            </a:r>
            <a:br>
              <a:rPr lang="zh-CN" altLang="en-US" dirty="0"/>
            </a:br>
            <a:r>
              <a:rPr lang="zh-CN" altLang="en-US" dirty="0"/>
              <a:t/>
            </a:r>
            <a:br>
              <a:rPr lang="zh-CN" altLang="en-US" dirty="0"/>
            </a:br>
            <a:r>
              <a:rPr lang="zh-CN" altLang="en-US" dirty="0"/>
              <a:t/>
            </a:r>
            <a:br>
              <a:rPr lang="zh-CN" altLang="en-US" dirty="0"/>
            </a:br>
            <a:endParaRPr lang="zh-CN" altLang="en-US" dirty="0"/>
          </a:p>
        </p:txBody>
      </p:sp>
    </p:spTree>
    <p:extLst>
      <p:ext uri="{BB962C8B-B14F-4D97-AF65-F5344CB8AC3E}">
        <p14:creationId xmlns:p14="http://schemas.microsoft.com/office/powerpoint/2010/main" val="873821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294967295"/>
          </p:nvPr>
        </p:nvSpPr>
        <p:spPr>
          <a:xfrm>
            <a:off x="6444680" y="6381328"/>
            <a:ext cx="2133600" cy="365125"/>
          </a:xfrm>
          <a:prstGeom prst="rect">
            <a:avLst/>
          </a:prstGeom>
        </p:spPr>
        <p:txBody>
          <a:bodyPr/>
          <a:lstStyle/>
          <a:p>
            <a:fld id="{292C05A9-1945-1942-8A50-C4B3C7955E28}" type="slidenum">
              <a:rPr lang="en-US" altLang="zh-CN" smtClean="0">
                <a:solidFill>
                  <a:prstClr val="black">
                    <a:tint val="75000"/>
                  </a:prstClr>
                </a:solidFill>
              </a:rPr>
              <a:pPr/>
              <a:t>63</a:t>
            </a:fld>
            <a:endParaRPr lang="en-US" altLang="zh-CN">
              <a:solidFill>
                <a:prstClr val="black">
                  <a:tint val="75000"/>
                </a:prstClr>
              </a:solidFill>
            </a:endParaRPr>
          </a:p>
        </p:txBody>
      </p:sp>
      <p:sp>
        <p:nvSpPr>
          <p:cNvPr id="1029" name="AutoShape 5" descr="http://imgt0.bdstatic.com/it/u=823379247,539673663&amp;fm=90&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31" name="AutoShape 7" descr="http://imgt0.bdstatic.com/it/u=823379247,539673663&amp;fm=90&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33" name="AutoShape 9" descr="http://imgt0.bdstatic.com/it/u=823379247,539673663&amp;fm=90&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22" name="标题 1"/>
          <p:cNvSpPr txBox="1">
            <a:spLocks/>
          </p:cNvSpPr>
          <p:nvPr/>
        </p:nvSpPr>
        <p:spPr bwMode="auto">
          <a:xfrm>
            <a:off x="-1" y="332656"/>
            <a:ext cx="7192197" cy="66632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宋体" charset="0"/>
              </a:defRPr>
            </a:lvl1pPr>
            <a:lvl2pPr algn="ctr" rtl="0" eaLnBrk="0" fontAlgn="base" hangingPunct="0">
              <a:spcBef>
                <a:spcPct val="0"/>
              </a:spcBef>
              <a:spcAft>
                <a:spcPct val="0"/>
              </a:spcAft>
              <a:defRPr kumimoji="1" sz="4400">
                <a:solidFill>
                  <a:schemeClr val="tx2"/>
                </a:solidFill>
                <a:latin typeface="Arial" charset="0"/>
                <a:ea typeface="宋体" charset="-122"/>
                <a:cs typeface="宋体" charset="0"/>
              </a:defRPr>
            </a:lvl2pPr>
            <a:lvl3pPr algn="ctr" rtl="0" eaLnBrk="0" fontAlgn="base" hangingPunct="0">
              <a:spcBef>
                <a:spcPct val="0"/>
              </a:spcBef>
              <a:spcAft>
                <a:spcPct val="0"/>
              </a:spcAft>
              <a:defRPr kumimoji="1" sz="4400">
                <a:solidFill>
                  <a:schemeClr val="tx2"/>
                </a:solidFill>
                <a:latin typeface="Arial" charset="0"/>
                <a:ea typeface="宋体" charset="-122"/>
                <a:cs typeface="宋体" charset="0"/>
              </a:defRPr>
            </a:lvl3pPr>
            <a:lvl4pPr algn="ctr" rtl="0" eaLnBrk="0" fontAlgn="base" hangingPunct="0">
              <a:spcBef>
                <a:spcPct val="0"/>
              </a:spcBef>
              <a:spcAft>
                <a:spcPct val="0"/>
              </a:spcAft>
              <a:defRPr kumimoji="1" sz="4400">
                <a:solidFill>
                  <a:schemeClr val="tx2"/>
                </a:solidFill>
                <a:latin typeface="Arial" charset="0"/>
                <a:ea typeface="宋体" charset="-122"/>
                <a:cs typeface="宋体" charset="0"/>
              </a:defRPr>
            </a:lvl4pPr>
            <a:lvl5pPr algn="ctr" rtl="0" eaLnBrk="0" fontAlgn="base" hangingPunct="0">
              <a:spcBef>
                <a:spcPct val="0"/>
              </a:spcBef>
              <a:spcAft>
                <a:spcPct val="0"/>
              </a:spcAft>
              <a:defRPr kumimoji="1" sz="4400">
                <a:solidFill>
                  <a:schemeClr val="tx2"/>
                </a:solidFill>
                <a:latin typeface="Arial" charset="0"/>
                <a:ea typeface="宋体" charset="-122"/>
                <a:cs typeface="宋体" charset="0"/>
              </a:defRPr>
            </a:lvl5pPr>
            <a:lvl6pPr marL="457200" algn="ctr" rtl="0" fontAlgn="base">
              <a:spcBef>
                <a:spcPct val="0"/>
              </a:spcBef>
              <a:spcAft>
                <a:spcPct val="0"/>
              </a:spcAft>
              <a:defRPr sz="4400">
                <a:solidFill>
                  <a:schemeClr val="tx2"/>
                </a:solidFill>
                <a:latin typeface="Arial" charset="0"/>
                <a:ea typeface="宋体" charset="-122"/>
              </a:defRPr>
            </a:lvl6pPr>
            <a:lvl7pPr marL="914400" algn="ctr" rtl="0" fontAlgn="base">
              <a:spcBef>
                <a:spcPct val="0"/>
              </a:spcBef>
              <a:spcAft>
                <a:spcPct val="0"/>
              </a:spcAft>
              <a:defRPr sz="4400">
                <a:solidFill>
                  <a:schemeClr val="tx2"/>
                </a:solidFill>
                <a:latin typeface="Arial" charset="0"/>
                <a:ea typeface="宋体" charset="-122"/>
              </a:defRPr>
            </a:lvl7pPr>
            <a:lvl8pPr marL="1371600" algn="ctr" rtl="0" fontAlgn="base">
              <a:spcBef>
                <a:spcPct val="0"/>
              </a:spcBef>
              <a:spcAft>
                <a:spcPct val="0"/>
              </a:spcAft>
              <a:defRPr sz="4400">
                <a:solidFill>
                  <a:schemeClr val="tx2"/>
                </a:solidFill>
                <a:latin typeface="Arial" charset="0"/>
                <a:ea typeface="宋体" charset="-122"/>
              </a:defRPr>
            </a:lvl8pPr>
            <a:lvl9pPr marL="1828800" algn="ctr" rtl="0" fontAlgn="base">
              <a:spcBef>
                <a:spcPct val="0"/>
              </a:spcBef>
              <a:spcAft>
                <a:spcPct val="0"/>
              </a:spcAft>
              <a:defRPr sz="4400">
                <a:solidFill>
                  <a:schemeClr val="tx2"/>
                </a:solidFill>
                <a:latin typeface="Arial" charset="0"/>
                <a:ea typeface="宋体" charset="-122"/>
              </a:defRPr>
            </a:lvl9pPr>
          </a:lstStyle>
          <a:p>
            <a:pPr algn="l"/>
            <a:r>
              <a:rPr lang="en-US" altLang="zh-CN" sz="3600" b="1" kern="1200" dirty="0" smtClean="0">
                <a:solidFill>
                  <a:srgbClr val="0184B7"/>
                </a:solidFill>
                <a:latin typeface="Arial" pitchFamily="34" charset="0"/>
                <a:ea typeface="宋体" pitchFamily="2" charset="-122"/>
                <a:cs typeface="+mn-cs"/>
              </a:rPr>
              <a:t>H.265</a:t>
            </a:r>
            <a:r>
              <a:rPr lang="zh-CN" altLang="en-US" sz="3600" b="1" kern="1200" dirty="0" smtClean="0">
                <a:solidFill>
                  <a:srgbClr val="0184B7"/>
                </a:solidFill>
                <a:latin typeface="Arial" pitchFamily="34" charset="0"/>
                <a:ea typeface="宋体" pitchFamily="2" charset="-122"/>
                <a:cs typeface="+mn-cs"/>
              </a:rPr>
              <a:t>关键技术</a:t>
            </a:r>
            <a:r>
              <a:rPr lang="en-US" altLang="zh-CN" sz="3600" b="1" kern="1200" dirty="0" smtClean="0">
                <a:solidFill>
                  <a:srgbClr val="0184B7"/>
                </a:solidFill>
                <a:latin typeface="Arial" pitchFamily="34" charset="0"/>
                <a:ea typeface="宋体" pitchFamily="2" charset="-122"/>
                <a:cs typeface="+mn-cs"/>
              </a:rPr>
              <a:t>(1)—</a:t>
            </a:r>
            <a:r>
              <a:rPr lang="zh-CN" altLang="en-US" sz="2800" b="1" kern="1200" dirty="0" smtClean="0">
                <a:solidFill>
                  <a:srgbClr val="0184B7"/>
                </a:solidFill>
                <a:latin typeface="Arial" pitchFamily="34" charset="0"/>
                <a:ea typeface="宋体" pitchFamily="2" charset="-122"/>
                <a:cs typeface="+mn-cs"/>
              </a:rPr>
              <a:t>四叉树编码结构</a:t>
            </a:r>
            <a:endParaRPr lang="zh-CN" altLang="en-US" sz="2800" b="1" kern="1200" dirty="0">
              <a:solidFill>
                <a:srgbClr val="0184B7"/>
              </a:solidFill>
              <a:latin typeface="Arial" pitchFamily="34" charset="0"/>
              <a:ea typeface="宋体" pitchFamily="2" charset="-122"/>
              <a:cs typeface="+mn-cs"/>
            </a:endParaRP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124744"/>
            <a:ext cx="7406183" cy="3493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矩形 2"/>
          <p:cNvSpPr/>
          <p:nvPr/>
        </p:nvSpPr>
        <p:spPr>
          <a:xfrm>
            <a:off x="827584" y="4293096"/>
            <a:ext cx="7416824" cy="2308324"/>
          </a:xfrm>
          <a:prstGeom prst="rect">
            <a:avLst/>
          </a:prstGeom>
        </p:spPr>
        <p:txBody>
          <a:bodyPr wrap="square">
            <a:spAutoFit/>
          </a:bodyPr>
          <a:lstStyle/>
          <a:p>
            <a:pPr marL="285750" indent="-285750">
              <a:buFont typeface="Wingdings" panose="05000000000000000000" pitchFamily="2" charset="2"/>
              <a:buChar char="l"/>
            </a:pPr>
            <a:r>
              <a:rPr lang="zh-CN" altLang="en-US" sz="1600" b="0" dirty="0">
                <a:latin typeface="微软雅黑" panose="020B0503020204020204" pitchFamily="34" charset="-122"/>
                <a:ea typeface="微软雅黑" panose="020B0503020204020204" pitchFamily="34" charset="-122"/>
              </a:rPr>
              <a:t>在 </a:t>
            </a:r>
            <a:r>
              <a:rPr lang="en-US" altLang="zh-CN" sz="1600" b="0" dirty="0">
                <a:latin typeface="微软雅黑" panose="020B0503020204020204" pitchFamily="34" charset="-122"/>
                <a:ea typeface="微软雅黑" panose="020B0503020204020204" pitchFamily="34" charset="-122"/>
              </a:rPr>
              <a:t>Skip </a:t>
            </a:r>
            <a:r>
              <a:rPr lang="zh-CN" altLang="en-US" sz="1600" b="0" dirty="0">
                <a:latin typeface="微软雅黑" panose="020B0503020204020204" pitchFamily="34" charset="-122"/>
                <a:ea typeface="微软雅黑" panose="020B0503020204020204" pitchFamily="34" charset="-122"/>
              </a:rPr>
              <a:t>模式下， </a:t>
            </a:r>
            <a:r>
              <a:rPr lang="en-US" altLang="zh-CN" sz="1600" b="0" dirty="0">
                <a:latin typeface="微软雅黑" panose="020B0503020204020204" pitchFamily="34" charset="-122"/>
                <a:ea typeface="微软雅黑" panose="020B0503020204020204" pitchFamily="34" charset="-122"/>
              </a:rPr>
              <a:t>PU </a:t>
            </a:r>
            <a:r>
              <a:rPr lang="zh-CN" altLang="en-US" sz="1600" b="0" dirty="0">
                <a:latin typeface="微软雅黑" panose="020B0503020204020204" pitchFamily="34" charset="-122"/>
                <a:ea typeface="微软雅黑" panose="020B0503020204020204" pitchFamily="34" charset="-122"/>
              </a:rPr>
              <a:t>只有 </a:t>
            </a:r>
            <a:r>
              <a:rPr lang="en-US" altLang="zh-CN" sz="1600" b="0" dirty="0">
                <a:latin typeface="微软雅黑" panose="020B0503020204020204" pitchFamily="34" charset="-122"/>
                <a:ea typeface="微软雅黑" panose="020B0503020204020204" pitchFamily="34" charset="-122"/>
              </a:rPr>
              <a:t>2N×2N </a:t>
            </a:r>
            <a:r>
              <a:rPr lang="zh-CN" altLang="en-US" sz="1600" b="0" dirty="0">
                <a:latin typeface="微软雅黑" panose="020B0503020204020204" pitchFamily="34" charset="-122"/>
                <a:ea typeface="微软雅黑" panose="020B0503020204020204" pitchFamily="34" charset="-122"/>
              </a:rPr>
              <a:t>一种划分形式； </a:t>
            </a:r>
            <a:r>
              <a:rPr lang="en-US" altLang="zh-CN" sz="1600" b="0" dirty="0">
                <a:latin typeface="微软雅黑" panose="020B0503020204020204" pitchFamily="34" charset="-122"/>
                <a:ea typeface="微软雅黑" panose="020B0503020204020204" pitchFamily="34" charset="-122"/>
              </a:rPr>
              <a:t>Intra </a:t>
            </a:r>
            <a:r>
              <a:rPr lang="zh-CN" altLang="en-US" sz="1600" b="0" dirty="0">
                <a:latin typeface="微软雅黑" panose="020B0503020204020204" pitchFamily="34" charset="-122"/>
                <a:ea typeface="微软雅黑" panose="020B0503020204020204" pitchFamily="34" charset="-122"/>
              </a:rPr>
              <a:t>模式下， </a:t>
            </a:r>
            <a:r>
              <a:rPr lang="en-US" altLang="zh-CN" sz="1600" b="0" dirty="0">
                <a:latin typeface="微软雅黑" panose="020B0503020204020204" pitchFamily="34" charset="-122"/>
                <a:ea typeface="微软雅黑" panose="020B0503020204020204" pitchFamily="34" charset="-122"/>
              </a:rPr>
              <a:t>PU </a:t>
            </a:r>
            <a:r>
              <a:rPr lang="zh-CN" altLang="en-US" sz="1600" b="0" dirty="0">
                <a:latin typeface="微软雅黑" panose="020B0503020204020204" pitchFamily="34" charset="-122"/>
                <a:ea typeface="微软雅黑" panose="020B0503020204020204" pitchFamily="34" charset="-122"/>
              </a:rPr>
              <a:t>的划分有 </a:t>
            </a:r>
            <a:r>
              <a:rPr lang="en-US" altLang="zh-CN" sz="1600" b="0" dirty="0">
                <a:latin typeface="微软雅黑" panose="020B0503020204020204" pitchFamily="34" charset="-122"/>
                <a:ea typeface="微软雅黑" panose="020B0503020204020204" pitchFamily="34" charset="-122"/>
              </a:rPr>
              <a:t>2N×2N </a:t>
            </a:r>
            <a:r>
              <a:rPr lang="zh-CN" altLang="en-US" sz="1600" b="0" dirty="0">
                <a:latin typeface="微软雅黑" panose="020B0503020204020204" pitchFamily="34" charset="-122"/>
                <a:ea typeface="微软雅黑" panose="020B0503020204020204" pitchFamily="34" charset="-122"/>
              </a:rPr>
              <a:t>和 </a:t>
            </a:r>
            <a:r>
              <a:rPr lang="en-US" altLang="zh-CN" sz="1600" b="0" dirty="0">
                <a:latin typeface="微软雅黑" panose="020B0503020204020204" pitchFamily="34" charset="-122"/>
                <a:ea typeface="微软雅黑" panose="020B0503020204020204" pitchFamily="34" charset="-122"/>
              </a:rPr>
              <a:t>N×N </a:t>
            </a:r>
            <a:r>
              <a:rPr lang="zh-CN" altLang="en-US" sz="1600" b="0" dirty="0">
                <a:latin typeface="微软雅黑" panose="020B0503020204020204" pitchFamily="34" charset="-122"/>
                <a:ea typeface="微软雅黑" panose="020B0503020204020204" pitchFamily="34" charset="-122"/>
              </a:rPr>
              <a:t>两种形式； </a:t>
            </a:r>
            <a:r>
              <a:rPr lang="en-US" altLang="zh-CN" sz="1600" b="0" dirty="0">
                <a:latin typeface="微软雅黑" panose="020B0503020204020204" pitchFamily="34" charset="-122"/>
                <a:ea typeface="微软雅黑" panose="020B0503020204020204" pitchFamily="34" charset="-122"/>
              </a:rPr>
              <a:t>Inter </a:t>
            </a:r>
            <a:r>
              <a:rPr lang="zh-CN" altLang="en-US" sz="1600" b="0" dirty="0">
                <a:latin typeface="微软雅黑" panose="020B0503020204020204" pitchFamily="34" charset="-122"/>
                <a:ea typeface="微软雅黑" panose="020B0503020204020204" pitchFamily="34" charset="-122"/>
              </a:rPr>
              <a:t>模式下， </a:t>
            </a:r>
            <a:r>
              <a:rPr lang="en-US" altLang="zh-CN" sz="1600" b="0" dirty="0">
                <a:latin typeface="微软雅黑" panose="020B0503020204020204" pitchFamily="34" charset="-122"/>
                <a:ea typeface="微软雅黑" panose="020B0503020204020204" pitchFamily="34" charset="-122"/>
              </a:rPr>
              <a:t>PU </a:t>
            </a:r>
            <a:r>
              <a:rPr lang="zh-CN" altLang="en-US" sz="1600" b="0" dirty="0">
                <a:latin typeface="微软雅黑" panose="020B0503020204020204" pitchFamily="34" charset="-122"/>
                <a:ea typeface="微软雅黑" panose="020B0503020204020204" pitchFamily="34" charset="-122"/>
              </a:rPr>
              <a:t>的划分可分为对称和非对称两类结构，对称结构有 </a:t>
            </a:r>
            <a:r>
              <a:rPr lang="en-US" altLang="zh-CN" sz="1600" b="0" dirty="0">
                <a:latin typeface="微软雅黑" panose="020B0503020204020204" pitchFamily="34" charset="-122"/>
                <a:ea typeface="微软雅黑" panose="020B0503020204020204" pitchFamily="34" charset="-122"/>
              </a:rPr>
              <a:t>4 </a:t>
            </a:r>
            <a:r>
              <a:rPr lang="zh-CN" altLang="en-US" sz="1600" b="0" dirty="0">
                <a:latin typeface="微软雅黑" panose="020B0503020204020204" pitchFamily="34" charset="-122"/>
                <a:ea typeface="微软雅黑" panose="020B0503020204020204" pitchFamily="34" charset="-122"/>
              </a:rPr>
              <a:t>种类型： </a:t>
            </a:r>
            <a:r>
              <a:rPr lang="en-US" altLang="zh-CN" sz="1600" b="0" dirty="0">
                <a:latin typeface="微软雅黑" panose="020B0503020204020204" pitchFamily="34" charset="-122"/>
                <a:ea typeface="微软雅黑" panose="020B0503020204020204" pitchFamily="34" charset="-122"/>
              </a:rPr>
              <a:t>2N×2N</a:t>
            </a:r>
            <a:r>
              <a:rPr lang="zh-CN" altLang="en-US" sz="1600" b="0" dirty="0">
                <a:latin typeface="微软雅黑" panose="020B0503020204020204" pitchFamily="34" charset="-122"/>
                <a:ea typeface="微软雅黑" panose="020B0503020204020204" pitchFamily="34" charset="-122"/>
              </a:rPr>
              <a:t>、 </a:t>
            </a:r>
            <a:r>
              <a:rPr lang="en-US" altLang="zh-CN" sz="1600" b="0" dirty="0">
                <a:latin typeface="微软雅黑" panose="020B0503020204020204" pitchFamily="34" charset="-122"/>
                <a:ea typeface="微软雅黑" panose="020B0503020204020204" pitchFamily="34" charset="-122"/>
              </a:rPr>
              <a:t>2N×N</a:t>
            </a:r>
            <a:r>
              <a:rPr lang="zh-CN" altLang="en-US" sz="1600" b="0" dirty="0">
                <a:latin typeface="微软雅黑" panose="020B0503020204020204" pitchFamily="34" charset="-122"/>
                <a:ea typeface="微软雅黑" panose="020B0503020204020204" pitchFamily="34" charset="-122"/>
              </a:rPr>
              <a:t>、 </a:t>
            </a:r>
            <a:r>
              <a:rPr lang="en-US" altLang="zh-CN" sz="1600" b="0" dirty="0">
                <a:latin typeface="微软雅黑" panose="020B0503020204020204" pitchFamily="34" charset="-122"/>
                <a:ea typeface="微软雅黑" panose="020B0503020204020204" pitchFamily="34" charset="-122"/>
              </a:rPr>
              <a:t>N×2N</a:t>
            </a:r>
            <a:r>
              <a:rPr lang="zh-CN" altLang="en-US" sz="1600" b="0" dirty="0">
                <a:latin typeface="微软雅黑" panose="020B0503020204020204" pitchFamily="34" charset="-122"/>
                <a:ea typeface="微软雅黑" panose="020B0503020204020204" pitchFamily="34" charset="-122"/>
              </a:rPr>
              <a:t>、 </a:t>
            </a:r>
            <a:r>
              <a:rPr lang="en-US" altLang="zh-CN" sz="1600" b="0" dirty="0">
                <a:latin typeface="微软雅黑" panose="020B0503020204020204" pitchFamily="34" charset="-122"/>
                <a:ea typeface="微软雅黑" panose="020B0503020204020204" pitchFamily="34" charset="-122"/>
              </a:rPr>
              <a:t>N×N</a:t>
            </a:r>
            <a:r>
              <a:rPr lang="zh-CN" altLang="en-US" sz="1600" b="0" dirty="0">
                <a:latin typeface="微软雅黑" panose="020B0503020204020204" pitchFamily="34" charset="-122"/>
                <a:ea typeface="微软雅黑" panose="020B0503020204020204" pitchFamily="34" charset="-122"/>
              </a:rPr>
              <a:t>，非对称结构也有 </a:t>
            </a:r>
            <a:r>
              <a:rPr lang="en-US" altLang="zh-CN" sz="1600" b="0" dirty="0">
                <a:latin typeface="微软雅黑" panose="020B0503020204020204" pitchFamily="34" charset="-122"/>
                <a:ea typeface="微软雅黑" panose="020B0503020204020204" pitchFamily="34" charset="-122"/>
              </a:rPr>
              <a:t>4 </a:t>
            </a:r>
            <a:r>
              <a:rPr lang="zh-CN" altLang="en-US" sz="1600" b="0" dirty="0">
                <a:latin typeface="微软雅黑" panose="020B0503020204020204" pitchFamily="34" charset="-122"/>
                <a:ea typeface="微软雅黑" panose="020B0503020204020204" pitchFamily="34" charset="-122"/>
              </a:rPr>
              <a:t>种类型： </a:t>
            </a:r>
            <a:r>
              <a:rPr lang="en-US" altLang="zh-CN" sz="1600" b="0" dirty="0">
                <a:latin typeface="微软雅黑" panose="020B0503020204020204" pitchFamily="34" charset="-122"/>
                <a:ea typeface="微软雅黑" panose="020B0503020204020204" pitchFamily="34" charset="-122"/>
              </a:rPr>
              <a:t>2N×nU</a:t>
            </a:r>
            <a:r>
              <a:rPr lang="zh-CN" altLang="en-US" sz="1600" b="0" dirty="0">
                <a:latin typeface="微软雅黑" panose="020B0503020204020204" pitchFamily="34" charset="-122"/>
                <a:ea typeface="微软雅黑" panose="020B0503020204020204" pitchFamily="34" charset="-122"/>
              </a:rPr>
              <a:t>、 </a:t>
            </a:r>
            <a:r>
              <a:rPr lang="en-US" altLang="zh-CN" sz="1600" b="0" dirty="0">
                <a:latin typeface="微软雅黑" panose="020B0503020204020204" pitchFamily="34" charset="-122"/>
                <a:ea typeface="微软雅黑" panose="020B0503020204020204" pitchFamily="34" charset="-122"/>
              </a:rPr>
              <a:t>2N×nD</a:t>
            </a:r>
            <a:r>
              <a:rPr lang="zh-CN" altLang="en-US" sz="1600" b="0" dirty="0">
                <a:latin typeface="微软雅黑" panose="020B0503020204020204" pitchFamily="34" charset="-122"/>
                <a:ea typeface="微软雅黑" panose="020B0503020204020204" pitchFamily="34" charset="-122"/>
              </a:rPr>
              <a:t>、 </a:t>
            </a:r>
            <a:r>
              <a:rPr lang="en-US" altLang="zh-CN" sz="1600" b="0" dirty="0">
                <a:latin typeface="微软雅黑" panose="020B0503020204020204" pitchFamily="34" charset="-122"/>
                <a:ea typeface="微软雅黑" panose="020B0503020204020204" pitchFamily="34" charset="-122"/>
              </a:rPr>
              <a:t>nL×2N</a:t>
            </a:r>
            <a:r>
              <a:rPr lang="zh-CN" altLang="en-US" sz="1600" b="0" dirty="0">
                <a:latin typeface="微软雅黑" panose="020B0503020204020204" pitchFamily="34" charset="-122"/>
                <a:ea typeface="微软雅黑" panose="020B0503020204020204" pitchFamily="34" charset="-122"/>
              </a:rPr>
              <a:t>、 </a:t>
            </a:r>
            <a:r>
              <a:rPr lang="en-US" altLang="zh-CN" sz="1600" b="0" dirty="0">
                <a:latin typeface="微软雅黑" panose="020B0503020204020204" pitchFamily="34" charset="-122"/>
                <a:ea typeface="微软雅黑" panose="020B0503020204020204" pitchFamily="34" charset="-122"/>
              </a:rPr>
              <a:t>nR×2N</a:t>
            </a:r>
            <a:r>
              <a:rPr lang="zh-CN" altLang="en-US" sz="1600" b="0" dirty="0">
                <a:latin typeface="微软雅黑" panose="020B0503020204020204" pitchFamily="34" charset="-122"/>
                <a:ea typeface="微软雅黑" panose="020B0503020204020204" pitchFamily="34" charset="-122"/>
              </a:rPr>
              <a:t>。其 中 </a:t>
            </a:r>
            <a:r>
              <a:rPr lang="en-US" altLang="zh-CN" sz="1600" b="0" dirty="0">
                <a:latin typeface="微软雅黑" panose="020B0503020204020204" pitchFamily="34" charset="-122"/>
                <a:ea typeface="微软雅黑" panose="020B0503020204020204" pitchFamily="34" charset="-122"/>
              </a:rPr>
              <a:t>2N×nU </a:t>
            </a:r>
            <a:r>
              <a:rPr lang="zh-CN" altLang="en-US" sz="1600" b="0" dirty="0">
                <a:latin typeface="微软雅黑" panose="020B0503020204020204" pitchFamily="34" charset="-122"/>
                <a:ea typeface="微软雅黑" panose="020B0503020204020204" pitchFamily="34" charset="-122"/>
              </a:rPr>
              <a:t>和 </a:t>
            </a:r>
            <a:r>
              <a:rPr lang="en-US" altLang="zh-CN" sz="1600" b="0" dirty="0">
                <a:latin typeface="微软雅黑" panose="020B0503020204020204" pitchFamily="34" charset="-122"/>
                <a:ea typeface="微软雅黑" panose="020B0503020204020204" pitchFamily="34" charset="-122"/>
              </a:rPr>
              <a:t>2N×nD </a:t>
            </a:r>
            <a:r>
              <a:rPr lang="zh-CN" altLang="en-US" sz="1600" b="0" dirty="0">
                <a:latin typeface="微软雅黑" panose="020B0503020204020204" pitchFamily="34" charset="-122"/>
                <a:ea typeface="微软雅黑" panose="020B0503020204020204" pitchFamily="34" charset="-122"/>
              </a:rPr>
              <a:t>分别以上下 </a:t>
            </a:r>
            <a:r>
              <a:rPr lang="en-US" altLang="zh-CN" sz="1600" b="0" dirty="0">
                <a:latin typeface="微软雅黑" panose="020B0503020204020204" pitchFamily="34" charset="-122"/>
                <a:ea typeface="微软雅黑" panose="020B0503020204020204" pitchFamily="34" charset="-122"/>
              </a:rPr>
              <a:t>1:3</a:t>
            </a:r>
            <a:r>
              <a:rPr lang="zh-CN" altLang="en-US" sz="1600" b="0" dirty="0">
                <a:latin typeface="微软雅黑" panose="020B0503020204020204" pitchFamily="34" charset="-122"/>
                <a:ea typeface="微软雅黑" panose="020B0503020204020204" pitchFamily="34" charset="-122"/>
              </a:rPr>
              <a:t>、 </a:t>
            </a:r>
            <a:r>
              <a:rPr lang="en-US" altLang="zh-CN" sz="1600" b="0" dirty="0">
                <a:latin typeface="微软雅黑" panose="020B0503020204020204" pitchFamily="34" charset="-122"/>
                <a:ea typeface="微软雅黑" panose="020B0503020204020204" pitchFamily="34" charset="-122"/>
              </a:rPr>
              <a:t>3:1 </a:t>
            </a:r>
            <a:r>
              <a:rPr lang="zh-CN" altLang="en-US" sz="1600" b="0" dirty="0">
                <a:latin typeface="微软雅黑" panose="020B0503020204020204" pitchFamily="34" charset="-122"/>
                <a:ea typeface="微软雅黑" panose="020B0503020204020204" pitchFamily="34" charset="-122"/>
              </a:rPr>
              <a:t>的比例划分， </a:t>
            </a:r>
            <a:r>
              <a:rPr lang="en-US" altLang="zh-CN" sz="1600" b="0" dirty="0">
                <a:latin typeface="微软雅黑" panose="020B0503020204020204" pitchFamily="34" charset="-122"/>
                <a:ea typeface="微软雅黑" panose="020B0503020204020204" pitchFamily="34" charset="-122"/>
              </a:rPr>
              <a:t>nL×2N </a:t>
            </a:r>
            <a:r>
              <a:rPr lang="zh-CN" altLang="en-US" sz="1600" b="0" dirty="0">
                <a:latin typeface="微软雅黑" panose="020B0503020204020204" pitchFamily="34" charset="-122"/>
                <a:ea typeface="微软雅黑" panose="020B0503020204020204" pitchFamily="34" charset="-122"/>
              </a:rPr>
              <a:t>和 </a:t>
            </a:r>
            <a:r>
              <a:rPr lang="en-US" altLang="zh-CN" sz="1600" b="0" dirty="0">
                <a:latin typeface="微软雅黑" panose="020B0503020204020204" pitchFamily="34" charset="-122"/>
                <a:ea typeface="微软雅黑" panose="020B0503020204020204" pitchFamily="34" charset="-122"/>
              </a:rPr>
              <a:t>nR×2N </a:t>
            </a:r>
            <a:r>
              <a:rPr lang="zh-CN" altLang="en-US" sz="1600" b="0" dirty="0">
                <a:latin typeface="微软雅黑" panose="020B0503020204020204" pitchFamily="34" charset="-122"/>
                <a:ea typeface="微软雅黑" panose="020B0503020204020204" pitchFamily="34" charset="-122"/>
              </a:rPr>
              <a:t>分别以左 右 </a:t>
            </a:r>
            <a:r>
              <a:rPr lang="en-US" altLang="zh-CN" sz="1600" b="0" dirty="0">
                <a:latin typeface="微软雅黑" panose="020B0503020204020204" pitchFamily="34" charset="-122"/>
                <a:ea typeface="微软雅黑" panose="020B0503020204020204" pitchFamily="34" charset="-122"/>
              </a:rPr>
              <a:t>1:3</a:t>
            </a:r>
            <a:r>
              <a:rPr lang="zh-CN" altLang="en-US" sz="1600" b="0" dirty="0">
                <a:latin typeface="微软雅黑" panose="020B0503020204020204" pitchFamily="34" charset="-122"/>
                <a:ea typeface="微软雅黑" panose="020B0503020204020204" pitchFamily="34" charset="-122"/>
              </a:rPr>
              <a:t>、 </a:t>
            </a:r>
            <a:r>
              <a:rPr lang="en-US" altLang="zh-CN" sz="1600" b="0" dirty="0">
                <a:latin typeface="微软雅黑" panose="020B0503020204020204" pitchFamily="34" charset="-122"/>
                <a:ea typeface="微软雅黑" panose="020B0503020204020204" pitchFamily="34" charset="-122"/>
              </a:rPr>
              <a:t>3:1 </a:t>
            </a:r>
            <a:r>
              <a:rPr lang="zh-CN" altLang="en-US" sz="1600" b="0" dirty="0">
                <a:latin typeface="微软雅黑" panose="020B0503020204020204" pitchFamily="34" charset="-122"/>
                <a:ea typeface="微软雅黑" panose="020B0503020204020204" pitchFamily="34" charset="-122"/>
              </a:rPr>
              <a:t>的比例划分。非对称划分形式只用于大小为 </a:t>
            </a:r>
            <a:r>
              <a:rPr lang="en-US" altLang="zh-CN" sz="1600" b="0" dirty="0">
                <a:latin typeface="微软雅黑" panose="020B0503020204020204" pitchFamily="34" charset="-122"/>
                <a:ea typeface="微软雅黑" panose="020B0503020204020204" pitchFamily="34" charset="-122"/>
              </a:rPr>
              <a:t>64×64 </a:t>
            </a:r>
            <a:r>
              <a:rPr lang="zh-CN" altLang="en-US" sz="1600" b="0" dirty="0">
                <a:latin typeface="微软雅黑" panose="020B0503020204020204" pitchFamily="34" charset="-122"/>
                <a:ea typeface="微软雅黑" panose="020B0503020204020204" pitchFamily="34" charset="-122"/>
              </a:rPr>
              <a:t>到 </a:t>
            </a:r>
            <a:r>
              <a:rPr lang="en-US" altLang="zh-CN" sz="1600" b="0" dirty="0">
                <a:latin typeface="微软雅黑" panose="020B0503020204020204" pitchFamily="34" charset="-122"/>
                <a:ea typeface="微软雅黑" panose="020B0503020204020204" pitchFamily="34" charset="-122"/>
              </a:rPr>
              <a:t>16×16 </a:t>
            </a:r>
            <a:r>
              <a:rPr lang="zh-CN" altLang="en-US" sz="1600" b="0" dirty="0">
                <a:latin typeface="微软雅黑" panose="020B0503020204020204" pitchFamily="34" charset="-122"/>
                <a:ea typeface="微软雅黑" panose="020B0503020204020204" pitchFamily="34" charset="-122"/>
              </a:rPr>
              <a:t>的 </a:t>
            </a:r>
            <a:r>
              <a:rPr lang="en-US" altLang="zh-CN" sz="1600" b="0" dirty="0">
                <a:latin typeface="微软雅黑" panose="020B0503020204020204" pitchFamily="34" charset="-122"/>
                <a:ea typeface="微软雅黑" panose="020B0503020204020204" pitchFamily="34" charset="-122"/>
              </a:rPr>
              <a:t>CU </a:t>
            </a:r>
            <a:r>
              <a:rPr lang="zh-CN" altLang="en-US" sz="1600" b="0" dirty="0">
                <a:latin typeface="微软雅黑" panose="020B0503020204020204" pitchFamily="34" charset="-122"/>
                <a:ea typeface="微软雅黑" panose="020B0503020204020204" pitchFamily="34" charset="-122"/>
              </a:rPr>
              <a:t>中。 对称划分形式 </a:t>
            </a:r>
            <a:r>
              <a:rPr lang="en-US" altLang="zh-CN" sz="1600" b="0" dirty="0">
                <a:latin typeface="微软雅黑" panose="020B0503020204020204" pitchFamily="34" charset="-122"/>
                <a:ea typeface="微软雅黑" panose="020B0503020204020204" pitchFamily="34" charset="-122"/>
              </a:rPr>
              <a:t>N×N </a:t>
            </a:r>
            <a:r>
              <a:rPr lang="zh-CN" altLang="en-US" sz="1600" b="0" dirty="0">
                <a:latin typeface="微软雅黑" panose="020B0503020204020204" pitchFamily="34" charset="-122"/>
                <a:ea typeface="微软雅黑" panose="020B0503020204020204" pitchFamily="34" charset="-122"/>
              </a:rPr>
              <a:t>模式只用于大小为 </a:t>
            </a:r>
            <a:r>
              <a:rPr lang="en-US" altLang="zh-CN" sz="1600" b="0" dirty="0">
                <a:latin typeface="微软雅黑" panose="020B0503020204020204" pitchFamily="34" charset="-122"/>
                <a:ea typeface="微软雅黑" panose="020B0503020204020204" pitchFamily="34" charset="-122"/>
              </a:rPr>
              <a:t>8×8 </a:t>
            </a:r>
            <a:r>
              <a:rPr lang="zh-CN" altLang="en-US" sz="1600" b="0" dirty="0">
                <a:latin typeface="微软雅黑" panose="020B0503020204020204" pitchFamily="34" charset="-122"/>
                <a:ea typeface="微软雅黑" panose="020B0503020204020204" pitchFamily="34" charset="-122"/>
              </a:rPr>
              <a:t>的 </a:t>
            </a:r>
            <a:r>
              <a:rPr lang="en-US" altLang="zh-CN" sz="1600" b="0" dirty="0">
                <a:latin typeface="微软雅黑" panose="020B0503020204020204" pitchFamily="34" charset="-122"/>
                <a:ea typeface="微软雅黑" panose="020B0503020204020204" pitchFamily="34" charset="-122"/>
              </a:rPr>
              <a:t>CU </a:t>
            </a:r>
            <a:r>
              <a:rPr lang="zh-CN" altLang="en-US" sz="1600" b="0" dirty="0">
                <a:latin typeface="微软雅黑" panose="020B0503020204020204" pitchFamily="34" charset="-122"/>
                <a:ea typeface="微软雅黑" panose="020B0503020204020204" pitchFamily="34" charset="-122"/>
              </a:rPr>
              <a:t>中， </a:t>
            </a:r>
            <a:r>
              <a:rPr lang="en-US" altLang="zh-CN" sz="1600" b="0" dirty="0">
                <a:latin typeface="微软雅黑" panose="020B0503020204020204" pitchFamily="34" charset="-122"/>
                <a:ea typeface="微软雅黑" panose="020B0503020204020204" pitchFamily="34" charset="-122"/>
              </a:rPr>
              <a:t>HM7.1 </a:t>
            </a:r>
            <a:r>
              <a:rPr lang="zh-CN" altLang="en-US" sz="1600" b="0" dirty="0">
                <a:latin typeface="微软雅黑" panose="020B0503020204020204" pitchFamily="34" charset="-122"/>
                <a:ea typeface="微软雅黑" panose="020B0503020204020204" pitchFamily="34" charset="-122"/>
              </a:rPr>
              <a:t>以后的版本直接将帧 间 </a:t>
            </a:r>
            <a:r>
              <a:rPr lang="en-US" altLang="zh-CN" sz="1600" b="0" dirty="0">
                <a:latin typeface="微软雅黑" panose="020B0503020204020204" pitchFamily="34" charset="-122"/>
                <a:ea typeface="微软雅黑" panose="020B0503020204020204" pitchFamily="34" charset="-122"/>
              </a:rPr>
              <a:t>N×N </a:t>
            </a:r>
            <a:r>
              <a:rPr lang="zh-CN" altLang="en-US" sz="1600" b="0" dirty="0">
                <a:latin typeface="微软雅黑" panose="020B0503020204020204" pitchFamily="34" charset="-122"/>
                <a:ea typeface="微软雅黑" panose="020B0503020204020204" pitchFamily="34" charset="-122"/>
              </a:rPr>
              <a:t>的预测模式关闭。</a:t>
            </a:r>
            <a:br>
              <a:rPr lang="zh-CN" altLang="en-US" sz="1600" b="0" dirty="0">
                <a:latin typeface="微软雅黑" panose="020B0503020204020204" pitchFamily="34" charset="-122"/>
                <a:ea typeface="微软雅黑" panose="020B0503020204020204" pitchFamily="34" charset="-122"/>
              </a:rPr>
            </a:br>
            <a:endParaRPr lang="zh-CN" altLang="en-US" sz="1600" b="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7080747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294967295"/>
          </p:nvPr>
        </p:nvSpPr>
        <p:spPr>
          <a:xfrm>
            <a:off x="6444680" y="6381328"/>
            <a:ext cx="2133600" cy="365125"/>
          </a:xfrm>
          <a:prstGeom prst="rect">
            <a:avLst/>
          </a:prstGeom>
        </p:spPr>
        <p:txBody>
          <a:bodyPr/>
          <a:lstStyle/>
          <a:p>
            <a:fld id="{292C05A9-1945-1942-8A50-C4B3C7955E28}" type="slidenum">
              <a:rPr lang="en-US" altLang="zh-CN" smtClean="0">
                <a:solidFill>
                  <a:prstClr val="black">
                    <a:tint val="75000"/>
                  </a:prstClr>
                </a:solidFill>
              </a:rPr>
              <a:pPr/>
              <a:t>64</a:t>
            </a:fld>
            <a:endParaRPr lang="en-US" altLang="zh-CN">
              <a:solidFill>
                <a:prstClr val="black">
                  <a:tint val="75000"/>
                </a:prstClr>
              </a:solidFill>
            </a:endParaRPr>
          </a:p>
        </p:txBody>
      </p:sp>
      <p:sp>
        <p:nvSpPr>
          <p:cNvPr id="1029" name="AutoShape 5" descr="http://imgt0.bdstatic.com/it/u=823379247,539673663&amp;fm=90&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31" name="AutoShape 7" descr="http://imgt0.bdstatic.com/it/u=823379247,539673663&amp;fm=90&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33" name="AutoShape 9" descr="http://imgt0.bdstatic.com/it/u=823379247,539673663&amp;fm=90&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22" name="标题 1"/>
          <p:cNvSpPr txBox="1">
            <a:spLocks/>
          </p:cNvSpPr>
          <p:nvPr/>
        </p:nvSpPr>
        <p:spPr bwMode="auto">
          <a:xfrm>
            <a:off x="-1" y="332656"/>
            <a:ext cx="7192197" cy="66632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宋体" charset="0"/>
              </a:defRPr>
            </a:lvl1pPr>
            <a:lvl2pPr algn="ctr" rtl="0" eaLnBrk="0" fontAlgn="base" hangingPunct="0">
              <a:spcBef>
                <a:spcPct val="0"/>
              </a:spcBef>
              <a:spcAft>
                <a:spcPct val="0"/>
              </a:spcAft>
              <a:defRPr kumimoji="1" sz="4400">
                <a:solidFill>
                  <a:schemeClr val="tx2"/>
                </a:solidFill>
                <a:latin typeface="Arial" charset="0"/>
                <a:ea typeface="宋体" charset="-122"/>
                <a:cs typeface="宋体" charset="0"/>
              </a:defRPr>
            </a:lvl2pPr>
            <a:lvl3pPr algn="ctr" rtl="0" eaLnBrk="0" fontAlgn="base" hangingPunct="0">
              <a:spcBef>
                <a:spcPct val="0"/>
              </a:spcBef>
              <a:spcAft>
                <a:spcPct val="0"/>
              </a:spcAft>
              <a:defRPr kumimoji="1" sz="4400">
                <a:solidFill>
                  <a:schemeClr val="tx2"/>
                </a:solidFill>
                <a:latin typeface="Arial" charset="0"/>
                <a:ea typeface="宋体" charset="-122"/>
                <a:cs typeface="宋体" charset="0"/>
              </a:defRPr>
            </a:lvl3pPr>
            <a:lvl4pPr algn="ctr" rtl="0" eaLnBrk="0" fontAlgn="base" hangingPunct="0">
              <a:spcBef>
                <a:spcPct val="0"/>
              </a:spcBef>
              <a:spcAft>
                <a:spcPct val="0"/>
              </a:spcAft>
              <a:defRPr kumimoji="1" sz="4400">
                <a:solidFill>
                  <a:schemeClr val="tx2"/>
                </a:solidFill>
                <a:latin typeface="Arial" charset="0"/>
                <a:ea typeface="宋体" charset="-122"/>
                <a:cs typeface="宋体" charset="0"/>
              </a:defRPr>
            </a:lvl4pPr>
            <a:lvl5pPr algn="ctr" rtl="0" eaLnBrk="0" fontAlgn="base" hangingPunct="0">
              <a:spcBef>
                <a:spcPct val="0"/>
              </a:spcBef>
              <a:spcAft>
                <a:spcPct val="0"/>
              </a:spcAft>
              <a:defRPr kumimoji="1" sz="4400">
                <a:solidFill>
                  <a:schemeClr val="tx2"/>
                </a:solidFill>
                <a:latin typeface="Arial" charset="0"/>
                <a:ea typeface="宋体" charset="-122"/>
                <a:cs typeface="宋体" charset="0"/>
              </a:defRPr>
            </a:lvl5pPr>
            <a:lvl6pPr marL="457200" algn="ctr" rtl="0" fontAlgn="base">
              <a:spcBef>
                <a:spcPct val="0"/>
              </a:spcBef>
              <a:spcAft>
                <a:spcPct val="0"/>
              </a:spcAft>
              <a:defRPr sz="4400">
                <a:solidFill>
                  <a:schemeClr val="tx2"/>
                </a:solidFill>
                <a:latin typeface="Arial" charset="0"/>
                <a:ea typeface="宋体" charset="-122"/>
              </a:defRPr>
            </a:lvl6pPr>
            <a:lvl7pPr marL="914400" algn="ctr" rtl="0" fontAlgn="base">
              <a:spcBef>
                <a:spcPct val="0"/>
              </a:spcBef>
              <a:spcAft>
                <a:spcPct val="0"/>
              </a:spcAft>
              <a:defRPr sz="4400">
                <a:solidFill>
                  <a:schemeClr val="tx2"/>
                </a:solidFill>
                <a:latin typeface="Arial" charset="0"/>
                <a:ea typeface="宋体" charset="-122"/>
              </a:defRPr>
            </a:lvl7pPr>
            <a:lvl8pPr marL="1371600" algn="ctr" rtl="0" fontAlgn="base">
              <a:spcBef>
                <a:spcPct val="0"/>
              </a:spcBef>
              <a:spcAft>
                <a:spcPct val="0"/>
              </a:spcAft>
              <a:defRPr sz="4400">
                <a:solidFill>
                  <a:schemeClr val="tx2"/>
                </a:solidFill>
                <a:latin typeface="Arial" charset="0"/>
                <a:ea typeface="宋体" charset="-122"/>
              </a:defRPr>
            </a:lvl8pPr>
            <a:lvl9pPr marL="1828800" algn="ctr" rtl="0" fontAlgn="base">
              <a:spcBef>
                <a:spcPct val="0"/>
              </a:spcBef>
              <a:spcAft>
                <a:spcPct val="0"/>
              </a:spcAft>
              <a:defRPr sz="4400">
                <a:solidFill>
                  <a:schemeClr val="tx2"/>
                </a:solidFill>
                <a:latin typeface="Arial" charset="0"/>
                <a:ea typeface="宋体" charset="-122"/>
              </a:defRPr>
            </a:lvl9pPr>
          </a:lstStyle>
          <a:p>
            <a:pPr algn="l"/>
            <a:r>
              <a:rPr lang="en-US" altLang="zh-CN" sz="3600" b="1" kern="1200" dirty="0" smtClean="0">
                <a:solidFill>
                  <a:srgbClr val="0184B7"/>
                </a:solidFill>
                <a:latin typeface="Arial" pitchFamily="34" charset="0"/>
                <a:ea typeface="宋体" pitchFamily="2" charset="-122"/>
                <a:cs typeface="+mn-cs"/>
              </a:rPr>
              <a:t>H.265</a:t>
            </a:r>
            <a:r>
              <a:rPr lang="zh-CN" altLang="en-US" sz="3600" b="1" kern="1200" dirty="0" smtClean="0">
                <a:solidFill>
                  <a:srgbClr val="0184B7"/>
                </a:solidFill>
                <a:latin typeface="Arial" pitchFamily="34" charset="0"/>
                <a:ea typeface="宋体" pitchFamily="2" charset="-122"/>
                <a:cs typeface="+mn-cs"/>
              </a:rPr>
              <a:t>关键技术</a:t>
            </a:r>
            <a:r>
              <a:rPr lang="en-US" altLang="zh-CN" sz="3600" b="1" kern="1200" dirty="0" smtClean="0">
                <a:solidFill>
                  <a:srgbClr val="0184B7"/>
                </a:solidFill>
                <a:latin typeface="Arial" pitchFamily="34" charset="0"/>
                <a:ea typeface="宋体" pitchFamily="2" charset="-122"/>
                <a:cs typeface="+mn-cs"/>
              </a:rPr>
              <a:t>(1)—</a:t>
            </a:r>
            <a:r>
              <a:rPr lang="zh-CN" altLang="en-US" sz="2800" b="1" kern="1200" dirty="0" smtClean="0">
                <a:solidFill>
                  <a:srgbClr val="0184B7"/>
                </a:solidFill>
                <a:latin typeface="Arial" pitchFamily="34" charset="0"/>
                <a:ea typeface="宋体" pitchFamily="2" charset="-122"/>
                <a:cs typeface="+mn-cs"/>
              </a:rPr>
              <a:t>四叉树编码结构</a:t>
            </a:r>
            <a:endParaRPr lang="zh-CN" altLang="en-US" sz="2800" b="1" kern="1200" dirty="0">
              <a:solidFill>
                <a:srgbClr val="0184B7"/>
              </a:solidFill>
              <a:latin typeface="Arial" pitchFamily="34" charset="0"/>
              <a:ea typeface="宋体" pitchFamily="2" charset="-122"/>
              <a:cs typeface="+mn-cs"/>
            </a:endParaRPr>
          </a:p>
        </p:txBody>
      </p:sp>
      <p:sp>
        <p:nvSpPr>
          <p:cNvPr id="2" name="矩形 1"/>
          <p:cNvSpPr/>
          <p:nvPr/>
        </p:nvSpPr>
        <p:spPr>
          <a:xfrm>
            <a:off x="632480" y="1484784"/>
            <a:ext cx="7971968" cy="2031325"/>
          </a:xfrm>
          <a:prstGeom prst="rect">
            <a:avLst/>
          </a:prstGeom>
        </p:spPr>
        <p:txBody>
          <a:bodyPr wrap="square">
            <a:spAutoFit/>
          </a:bodyPr>
          <a:lstStyle/>
          <a:p>
            <a:pPr marL="285750" indent="-285750">
              <a:buFont typeface="Wingdings" panose="05000000000000000000" pitchFamily="2" charset="2"/>
              <a:buChar char="l"/>
            </a:pPr>
            <a:r>
              <a:rPr lang="zh-CN" altLang="en-US" b="0" dirty="0">
                <a:latin typeface="微软雅黑" panose="020B0503020204020204" pitchFamily="34" charset="-122"/>
                <a:ea typeface="微软雅黑" panose="020B0503020204020204" pitchFamily="34" charset="-122"/>
              </a:rPr>
              <a:t>变换单元 </a:t>
            </a:r>
            <a:r>
              <a:rPr lang="en-US" altLang="zh-CN" b="0" dirty="0">
                <a:latin typeface="微软雅黑" panose="020B0503020204020204" pitchFamily="34" charset="-122"/>
                <a:ea typeface="微软雅黑" panose="020B0503020204020204" pitchFamily="34" charset="-122"/>
              </a:rPr>
              <a:t>TU </a:t>
            </a:r>
            <a:r>
              <a:rPr lang="zh-CN" altLang="en-US" b="0" dirty="0">
                <a:latin typeface="微软雅黑" panose="020B0503020204020204" pitchFamily="34" charset="-122"/>
                <a:ea typeface="微软雅黑" panose="020B0503020204020204" pitchFamily="34" charset="-122"/>
              </a:rPr>
              <a:t>变换单元</a:t>
            </a:r>
            <a:r>
              <a:rPr lang="en-US" altLang="zh-CN" b="0" dirty="0">
                <a:latin typeface="微软雅黑" panose="020B0503020204020204" pitchFamily="34" charset="-122"/>
                <a:ea typeface="微软雅黑" panose="020B0503020204020204" pitchFamily="34" charset="-122"/>
              </a:rPr>
              <a:t>(TU)</a:t>
            </a:r>
            <a:r>
              <a:rPr lang="zh-CN" altLang="en-US" b="0" dirty="0">
                <a:latin typeface="微软雅黑" panose="020B0503020204020204" pitchFamily="34" charset="-122"/>
                <a:ea typeface="微软雅黑" panose="020B0503020204020204" pitchFamily="34" charset="-122"/>
              </a:rPr>
              <a:t>是用于变换和量化过程的基本单元。 </a:t>
            </a:r>
            <a:r>
              <a:rPr lang="en-US" altLang="zh-CN" b="0" dirty="0">
                <a:latin typeface="微软雅黑" panose="020B0503020204020204" pitchFamily="34" charset="-122"/>
                <a:ea typeface="微软雅黑" panose="020B0503020204020204" pitchFamily="34" charset="-122"/>
              </a:rPr>
              <a:t>TU </a:t>
            </a:r>
            <a:r>
              <a:rPr lang="zh-CN" altLang="en-US" b="0" dirty="0">
                <a:latin typeface="微软雅黑" panose="020B0503020204020204" pitchFamily="34" charset="-122"/>
                <a:ea typeface="微软雅黑" panose="020B0503020204020204" pitchFamily="34" charset="-122"/>
              </a:rPr>
              <a:t>与 </a:t>
            </a:r>
            <a:r>
              <a:rPr lang="en-US" altLang="zh-CN" b="0" dirty="0">
                <a:latin typeface="微软雅黑" panose="020B0503020204020204" pitchFamily="34" charset="-122"/>
                <a:ea typeface="微软雅黑" panose="020B0503020204020204" pitchFamily="34" charset="-122"/>
              </a:rPr>
              <a:t>PU </a:t>
            </a:r>
            <a:r>
              <a:rPr lang="zh-CN" altLang="en-US" b="0" dirty="0">
                <a:latin typeface="微软雅黑" panose="020B0503020204020204" pitchFamily="34" charset="-122"/>
                <a:ea typeface="微软雅黑" panose="020B0503020204020204" pitchFamily="34" charset="-122"/>
              </a:rPr>
              <a:t>一样都是在 </a:t>
            </a:r>
            <a:r>
              <a:rPr lang="en-US" altLang="zh-CN" b="0" dirty="0">
                <a:latin typeface="微软雅黑" panose="020B0503020204020204" pitchFamily="34" charset="-122"/>
                <a:ea typeface="微软雅黑" panose="020B0503020204020204" pitchFamily="34" charset="-122"/>
              </a:rPr>
              <a:t>CU </a:t>
            </a:r>
            <a:r>
              <a:rPr lang="zh-CN" altLang="en-US" b="0" dirty="0">
                <a:latin typeface="微软雅黑" panose="020B0503020204020204" pitchFamily="34" charset="-122"/>
                <a:ea typeface="微软雅黑" panose="020B0503020204020204" pitchFamily="34" charset="-122"/>
              </a:rPr>
              <a:t>的基础上进行划分的。 </a:t>
            </a:r>
            <a:r>
              <a:rPr lang="en-US" altLang="zh-CN" b="0" dirty="0">
                <a:latin typeface="微软雅黑" panose="020B0503020204020204" pitchFamily="34" charset="-122"/>
                <a:ea typeface="微软雅黑" panose="020B0503020204020204" pitchFamily="34" charset="-122"/>
              </a:rPr>
              <a:t>TU </a:t>
            </a:r>
            <a:r>
              <a:rPr lang="zh-CN" altLang="en-US" b="0" dirty="0">
                <a:latin typeface="微软雅黑" panose="020B0503020204020204" pitchFamily="34" charset="-122"/>
                <a:ea typeface="微软雅黑" panose="020B0503020204020204" pitchFamily="34" charset="-122"/>
              </a:rPr>
              <a:t>可支持 </a:t>
            </a:r>
            <a:r>
              <a:rPr lang="en-US" altLang="zh-CN" b="0" dirty="0">
                <a:latin typeface="微软雅黑" panose="020B0503020204020204" pitchFamily="34" charset="-122"/>
                <a:ea typeface="微软雅黑" panose="020B0503020204020204" pitchFamily="34" charset="-122"/>
              </a:rPr>
              <a:t>4×4 </a:t>
            </a:r>
            <a:r>
              <a:rPr lang="zh-CN" altLang="en-US" b="0" dirty="0">
                <a:latin typeface="微软雅黑" panose="020B0503020204020204" pitchFamily="34" charset="-122"/>
                <a:ea typeface="微软雅黑" panose="020B0503020204020204" pitchFamily="34" charset="-122"/>
              </a:rPr>
              <a:t>至 </a:t>
            </a:r>
            <a:r>
              <a:rPr lang="en-US" altLang="zh-CN" b="0" dirty="0">
                <a:latin typeface="微软雅黑" panose="020B0503020204020204" pitchFamily="34" charset="-122"/>
                <a:ea typeface="微软雅黑" panose="020B0503020204020204" pitchFamily="34" charset="-122"/>
              </a:rPr>
              <a:t>32×32 </a:t>
            </a:r>
            <a:r>
              <a:rPr lang="zh-CN" altLang="en-US" b="0" dirty="0">
                <a:latin typeface="微软雅黑" panose="020B0503020204020204" pitchFamily="34" charset="-122"/>
                <a:ea typeface="微软雅黑" panose="020B0503020204020204" pitchFamily="34" charset="-122"/>
              </a:rPr>
              <a:t>的编码变换，这突破了原有的 变换尺寸限制。 具体选择与 </a:t>
            </a:r>
            <a:r>
              <a:rPr lang="en-US" altLang="zh-CN" b="0" dirty="0">
                <a:latin typeface="微软雅黑" panose="020B0503020204020204" pitchFamily="34" charset="-122"/>
                <a:ea typeface="微软雅黑" panose="020B0503020204020204" pitchFamily="34" charset="-122"/>
              </a:rPr>
              <a:t>CU </a:t>
            </a:r>
            <a:r>
              <a:rPr lang="zh-CN" altLang="en-US" b="0" dirty="0">
                <a:latin typeface="微软雅黑" panose="020B0503020204020204" pitchFamily="34" charset="-122"/>
                <a:ea typeface="微软雅黑" panose="020B0503020204020204" pitchFamily="34" charset="-122"/>
              </a:rPr>
              <a:t>的大小、 </a:t>
            </a:r>
            <a:r>
              <a:rPr lang="en-US" altLang="zh-CN" b="0" dirty="0">
                <a:latin typeface="微软雅黑" panose="020B0503020204020204" pitchFamily="34" charset="-122"/>
                <a:ea typeface="微软雅黑" panose="020B0503020204020204" pitchFamily="34" charset="-122"/>
              </a:rPr>
              <a:t>TU </a:t>
            </a:r>
            <a:r>
              <a:rPr lang="zh-CN" altLang="en-US" b="0" dirty="0">
                <a:latin typeface="微软雅黑" panose="020B0503020204020204" pitchFamily="34" charset="-122"/>
                <a:ea typeface="微软雅黑" panose="020B0503020204020204" pitchFamily="34" charset="-122"/>
              </a:rPr>
              <a:t>的最大划分深度以及 </a:t>
            </a:r>
            <a:r>
              <a:rPr lang="en-US" altLang="zh-CN" b="0" dirty="0">
                <a:latin typeface="微软雅黑" panose="020B0503020204020204" pitchFamily="34" charset="-122"/>
                <a:ea typeface="微软雅黑" panose="020B0503020204020204" pitchFamily="34" charset="-122"/>
              </a:rPr>
              <a:t>PU </a:t>
            </a:r>
            <a:r>
              <a:rPr lang="zh-CN" altLang="en-US" b="0" dirty="0">
                <a:latin typeface="微软雅黑" panose="020B0503020204020204" pitchFamily="34" charset="-122"/>
                <a:ea typeface="微软雅黑" panose="020B0503020204020204" pitchFamily="34" charset="-122"/>
              </a:rPr>
              <a:t>的划分都有 关系。 </a:t>
            </a:r>
            <a:r>
              <a:rPr lang="en-US" altLang="zh-CN" b="0" dirty="0">
                <a:latin typeface="微软雅黑" panose="020B0503020204020204" pitchFamily="34" charset="-122"/>
                <a:ea typeface="微软雅黑" panose="020B0503020204020204" pitchFamily="34" charset="-122"/>
              </a:rPr>
              <a:t>TU </a:t>
            </a:r>
            <a:r>
              <a:rPr lang="zh-CN" altLang="en-US" b="0" dirty="0">
                <a:latin typeface="微软雅黑" panose="020B0503020204020204" pitchFamily="34" charset="-122"/>
                <a:ea typeface="微软雅黑" panose="020B0503020204020204" pitchFamily="34" charset="-122"/>
              </a:rPr>
              <a:t>的最大划分深度可在配置参数中修改，最大为 </a:t>
            </a:r>
            <a:r>
              <a:rPr lang="en-US" altLang="zh-CN" b="0" dirty="0">
                <a:latin typeface="微软雅黑" panose="020B0503020204020204" pitchFamily="34" charset="-122"/>
                <a:ea typeface="微软雅黑" panose="020B0503020204020204" pitchFamily="34" charset="-122"/>
              </a:rPr>
              <a:t>3</a:t>
            </a:r>
            <a:r>
              <a:rPr lang="zh-CN" altLang="en-US" b="0" dirty="0">
                <a:latin typeface="微软雅黑" panose="020B0503020204020204" pitchFamily="34" charset="-122"/>
                <a:ea typeface="微软雅黑" panose="020B0503020204020204" pitchFamily="34" charset="-122"/>
              </a:rPr>
              <a:t>。 每一个 </a:t>
            </a:r>
            <a:r>
              <a:rPr lang="en-US" altLang="zh-CN" b="0" dirty="0">
                <a:latin typeface="微软雅黑" panose="020B0503020204020204" pitchFamily="34" charset="-122"/>
                <a:ea typeface="微软雅黑" panose="020B0503020204020204" pitchFamily="34" charset="-122"/>
              </a:rPr>
              <a:t>CU </a:t>
            </a:r>
            <a:r>
              <a:rPr lang="zh-CN" altLang="en-US" b="0" dirty="0">
                <a:latin typeface="微软雅黑" panose="020B0503020204020204" pitchFamily="34" charset="-122"/>
                <a:ea typeface="微软雅黑" panose="020B0503020204020204" pitchFamily="34" charset="-122"/>
              </a:rPr>
              <a:t>可以包含 一个或多个 </a:t>
            </a:r>
            <a:r>
              <a:rPr lang="en-US" altLang="zh-CN" b="0" dirty="0">
                <a:latin typeface="微软雅黑" panose="020B0503020204020204" pitchFamily="34" charset="-122"/>
                <a:ea typeface="微软雅黑" panose="020B0503020204020204" pitchFamily="34" charset="-122"/>
              </a:rPr>
              <a:t>TU</a:t>
            </a:r>
            <a:r>
              <a:rPr lang="zh-CN" altLang="en-US" b="0" dirty="0">
                <a:latin typeface="微软雅黑" panose="020B0503020204020204" pitchFamily="34" charset="-122"/>
                <a:ea typeface="微软雅黑" panose="020B0503020204020204" pitchFamily="34" charset="-122"/>
              </a:rPr>
              <a:t>， </a:t>
            </a:r>
            <a:r>
              <a:rPr lang="en-US" altLang="zh-CN" b="0" dirty="0">
                <a:latin typeface="微软雅黑" panose="020B0503020204020204" pitchFamily="34" charset="-122"/>
                <a:ea typeface="微软雅黑" panose="020B0503020204020204" pitchFamily="34" charset="-122"/>
              </a:rPr>
              <a:t>TU </a:t>
            </a:r>
            <a:r>
              <a:rPr lang="zh-CN" altLang="en-US" b="0" dirty="0">
                <a:latin typeface="微软雅黑" panose="020B0503020204020204" pitchFamily="34" charset="-122"/>
                <a:ea typeface="微软雅黑" panose="020B0503020204020204" pitchFamily="34" charset="-122"/>
              </a:rPr>
              <a:t>块呈现一个四叉树结构。如图</a:t>
            </a:r>
            <a:r>
              <a:rPr lang="en-US" altLang="zh-CN" b="0" dirty="0">
                <a:latin typeface="微软雅黑" panose="020B0503020204020204" pitchFamily="34" charset="-122"/>
                <a:ea typeface="微软雅黑" panose="020B0503020204020204" pitchFamily="34" charset="-122"/>
              </a:rPr>
              <a:t> </a:t>
            </a:r>
            <a:r>
              <a:rPr lang="zh-CN" altLang="en-US" b="0" dirty="0">
                <a:latin typeface="微软雅黑" panose="020B0503020204020204" pitchFamily="34" charset="-122"/>
                <a:ea typeface="微软雅黑" panose="020B0503020204020204" pitchFamily="34" charset="-122"/>
              </a:rPr>
              <a:t>所示。</a:t>
            </a:r>
            <a:r>
              <a:rPr lang="zh-CN" altLang="en-US" dirty="0"/>
              <a:t/>
            </a:r>
            <a:br>
              <a:rPr lang="zh-CN" altLang="en-US" dirty="0"/>
            </a:br>
            <a:endParaRPr lang="zh-CN" altLang="en-US"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3789040"/>
            <a:ext cx="2581275" cy="245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46994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294967295"/>
          </p:nvPr>
        </p:nvSpPr>
        <p:spPr>
          <a:xfrm>
            <a:off x="6444680" y="6381328"/>
            <a:ext cx="2133600" cy="365125"/>
          </a:xfrm>
          <a:prstGeom prst="rect">
            <a:avLst/>
          </a:prstGeom>
        </p:spPr>
        <p:txBody>
          <a:bodyPr/>
          <a:lstStyle/>
          <a:p>
            <a:fld id="{292C05A9-1945-1942-8A50-C4B3C7955E28}" type="slidenum">
              <a:rPr lang="en-US" altLang="zh-CN" smtClean="0">
                <a:solidFill>
                  <a:prstClr val="black">
                    <a:tint val="75000"/>
                  </a:prstClr>
                </a:solidFill>
              </a:rPr>
              <a:pPr/>
              <a:t>65</a:t>
            </a:fld>
            <a:endParaRPr lang="en-US" altLang="zh-CN">
              <a:solidFill>
                <a:prstClr val="black">
                  <a:tint val="75000"/>
                </a:prstClr>
              </a:solidFill>
            </a:endParaRPr>
          </a:p>
        </p:txBody>
      </p:sp>
      <p:sp>
        <p:nvSpPr>
          <p:cNvPr id="1029" name="AutoShape 5" descr="http://imgt0.bdstatic.com/it/u=823379247,539673663&amp;fm=90&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31" name="AutoShape 7" descr="http://imgt0.bdstatic.com/it/u=823379247,539673663&amp;fm=90&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33" name="AutoShape 9" descr="http://imgt0.bdstatic.com/it/u=823379247,539673663&amp;fm=90&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22" name="标题 1"/>
          <p:cNvSpPr txBox="1">
            <a:spLocks/>
          </p:cNvSpPr>
          <p:nvPr/>
        </p:nvSpPr>
        <p:spPr bwMode="auto">
          <a:xfrm>
            <a:off x="-1" y="332656"/>
            <a:ext cx="7192197" cy="66632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宋体" charset="0"/>
              </a:defRPr>
            </a:lvl1pPr>
            <a:lvl2pPr algn="ctr" rtl="0" eaLnBrk="0" fontAlgn="base" hangingPunct="0">
              <a:spcBef>
                <a:spcPct val="0"/>
              </a:spcBef>
              <a:spcAft>
                <a:spcPct val="0"/>
              </a:spcAft>
              <a:defRPr kumimoji="1" sz="4400">
                <a:solidFill>
                  <a:schemeClr val="tx2"/>
                </a:solidFill>
                <a:latin typeface="Arial" charset="0"/>
                <a:ea typeface="宋体" charset="-122"/>
                <a:cs typeface="宋体" charset="0"/>
              </a:defRPr>
            </a:lvl2pPr>
            <a:lvl3pPr algn="ctr" rtl="0" eaLnBrk="0" fontAlgn="base" hangingPunct="0">
              <a:spcBef>
                <a:spcPct val="0"/>
              </a:spcBef>
              <a:spcAft>
                <a:spcPct val="0"/>
              </a:spcAft>
              <a:defRPr kumimoji="1" sz="4400">
                <a:solidFill>
                  <a:schemeClr val="tx2"/>
                </a:solidFill>
                <a:latin typeface="Arial" charset="0"/>
                <a:ea typeface="宋体" charset="-122"/>
                <a:cs typeface="宋体" charset="0"/>
              </a:defRPr>
            </a:lvl3pPr>
            <a:lvl4pPr algn="ctr" rtl="0" eaLnBrk="0" fontAlgn="base" hangingPunct="0">
              <a:spcBef>
                <a:spcPct val="0"/>
              </a:spcBef>
              <a:spcAft>
                <a:spcPct val="0"/>
              </a:spcAft>
              <a:defRPr kumimoji="1" sz="4400">
                <a:solidFill>
                  <a:schemeClr val="tx2"/>
                </a:solidFill>
                <a:latin typeface="Arial" charset="0"/>
                <a:ea typeface="宋体" charset="-122"/>
                <a:cs typeface="宋体" charset="0"/>
              </a:defRPr>
            </a:lvl4pPr>
            <a:lvl5pPr algn="ctr" rtl="0" eaLnBrk="0" fontAlgn="base" hangingPunct="0">
              <a:spcBef>
                <a:spcPct val="0"/>
              </a:spcBef>
              <a:spcAft>
                <a:spcPct val="0"/>
              </a:spcAft>
              <a:defRPr kumimoji="1" sz="4400">
                <a:solidFill>
                  <a:schemeClr val="tx2"/>
                </a:solidFill>
                <a:latin typeface="Arial" charset="0"/>
                <a:ea typeface="宋体" charset="-122"/>
                <a:cs typeface="宋体" charset="0"/>
              </a:defRPr>
            </a:lvl5pPr>
            <a:lvl6pPr marL="457200" algn="ctr" rtl="0" fontAlgn="base">
              <a:spcBef>
                <a:spcPct val="0"/>
              </a:spcBef>
              <a:spcAft>
                <a:spcPct val="0"/>
              </a:spcAft>
              <a:defRPr sz="4400">
                <a:solidFill>
                  <a:schemeClr val="tx2"/>
                </a:solidFill>
                <a:latin typeface="Arial" charset="0"/>
                <a:ea typeface="宋体" charset="-122"/>
              </a:defRPr>
            </a:lvl6pPr>
            <a:lvl7pPr marL="914400" algn="ctr" rtl="0" fontAlgn="base">
              <a:spcBef>
                <a:spcPct val="0"/>
              </a:spcBef>
              <a:spcAft>
                <a:spcPct val="0"/>
              </a:spcAft>
              <a:defRPr sz="4400">
                <a:solidFill>
                  <a:schemeClr val="tx2"/>
                </a:solidFill>
                <a:latin typeface="Arial" charset="0"/>
                <a:ea typeface="宋体" charset="-122"/>
              </a:defRPr>
            </a:lvl7pPr>
            <a:lvl8pPr marL="1371600" algn="ctr" rtl="0" fontAlgn="base">
              <a:spcBef>
                <a:spcPct val="0"/>
              </a:spcBef>
              <a:spcAft>
                <a:spcPct val="0"/>
              </a:spcAft>
              <a:defRPr sz="4400">
                <a:solidFill>
                  <a:schemeClr val="tx2"/>
                </a:solidFill>
                <a:latin typeface="Arial" charset="0"/>
                <a:ea typeface="宋体" charset="-122"/>
              </a:defRPr>
            </a:lvl8pPr>
            <a:lvl9pPr marL="1828800" algn="ctr" rtl="0" fontAlgn="base">
              <a:spcBef>
                <a:spcPct val="0"/>
              </a:spcBef>
              <a:spcAft>
                <a:spcPct val="0"/>
              </a:spcAft>
              <a:defRPr sz="4400">
                <a:solidFill>
                  <a:schemeClr val="tx2"/>
                </a:solidFill>
                <a:latin typeface="Arial" charset="0"/>
                <a:ea typeface="宋体" charset="-122"/>
              </a:defRPr>
            </a:lvl9pPr>
          </a:lstStyle>
          <a:p>
            <a:pPr algn="l"/>
            <a:r>
              <a:rPr lang="en-US" altLang="zh-CN" sz="3600" b="1" kern="1200" dirty="0" smtClean="0">
                <a:solidFill>
                  <a:srgbClr val="0184B7"/>
                </a:solidFill>
                <a:latin typeface="Arial" pitchFamily="34" charset="0"/>
                <a:ea typeface="宋体" pitchFamily="2" charset="-122"/>
                <a:cs typeface="+mn-cs"/>
              </a:rPr>
              <a:t>H.265</a:t>
            </a:r>
            <a:r>
              <a:rPr lang="zh-CN" altLang="en-US" sz="3600" b="1" kern="1200" dirty="0" smtClean="0">
                <a:solidFill>
                  <a:srgbClr val="0184B7"/>
                </a:solidFill>
                <a:latin typeface="Arial" pitchFamily="34" charset="0"/>
                <a:ea typeface="宋体" pitchFamily="2" charset="-122"/>
                <a:cs typeface="+mn-cs"/>
              </a:rPr>
              <a:t>关键技术</a:t>
            </a:r>
            <a:r>
              <a:rPr lang="en-US" altLang="zh-CN" sz="3600" b="1" kern="1200" dirty="0" smtClean="0">
                <a:solidFill>
                  <a:srgbClr val="0184B7"/>
                </a:solidFill>
                <a:latin typeface="Arial" pitchFamily="34" charset="0"/>
                <a:ea typeface="宋体" pitchFamily="2" charset="-122"/>
                <a:cs typeface="+mn-cs"/>
              </a:rPr>
              <a:t>(1)—</a:t>
            </a:r>
            <a:r>
              <a:rPr lang="zh-CN" altLang="en-US" sz="2800" b="1" kern="1200" dirty="0" smtClean="0">
                <a:solidFill>
                  <a:srgbClr val="0184B7"/>
                </a:solidFill>
                <a:latin typeface="Arial" pitchFamily="34" charset="0"/>
                <a:ea typeface="宋体" pitchFamily="2" charset="-122"/>
                <a:cs typeface="+mn-cs"/>
              </a:rPr>
              <a:t>四叉树编码结构</a:t>
            </a:r>
            <a:endParaRPr lang="zh-CN" altLang="en-US" sz="2800" b="1" kern="1200" dirty="0">
              <a:solidFill>
                <a:srgbClr val="0184B7"/>
              </a:solidFill>
              <a:latin typeface="Arial" pitchFamily="34" charset="0"/>
              <a:ea typeface="宋体" pitchFamily="2" charset="-122"/>
              <a:cs typeface="+mn-cs"/>
            </a:endParaRPr>
          </a:p>
        </p:txBody>
      </p:sp>
      <p:sp>
        <p:nvSpPr>
          <p:cNvPr id="2" name="矩形 1"/>
          <p:cNvSpPr/>
          <p:nvPr/>
        </p:nvSpPr>
        <p:spPr>
          <a:xfrm>
            <a:off x="632480" y="1484784"/>
            <a:ext cx="7971968" cy="2308324"/>
          </a:xfrm>
          <a:prstGeom prst="rect">
            <a:avLst/>
          </a:prstGeom>
        </p:spPr>
        <p:txBody>
          <a:bodyPr wrap="square">
            <a:spAutoFit/>
          </a:bodyPr>
          <a:lstStyle/>
          <a:p>
            <a:pPr marL="285750" indent="-285750">
              <a:buFont typeface="Wingdings" panose="05000000000000000000" pitchFamily="2" charset="2"/>
              <a:buChar char="l"/>
            </a:pPr>
            <a:r>
              <a:rPr lang="en-US" altLang="zh-CN" b="0" dirty="0">
                <a:latin typeface="微软雅黑" panose="020B0503020204020204" pitchFamily="34" charset="-122"/>
                <a:ea typeface="微软雅黑" panose="020B0503020204020204" pitchFamily="34" charset="-122"/>
              </a:rPr>
              <a:t>CU</a:t>
            </a:r>
            <a:r>
              <a:rPr lang="zh-CN" altLang="en-US" b="0" dirty="0">
                <a:latin typeface="微软雅黑" panose="020B0503020204020204" pitchFamily="34" charset="-122"/>
                <a:ea typeface="微软雅黑" panose="020B0503020204020204" pitchFamily="34" charset="-122"/>
              </a:rPr>
              <a:t>、</a:t>
            </a:r>
            <a:r>
              <a:rPr lang="en-US" altLang="zh-CN" b="0" dirty="0">
                <a:latin typeface="微软雅黑" panose="020B0503020204020204" pitchFamily="34" charset="-122"/>
                <a:ea typeface="微软雅黑" panose="020B0503020204020204" pitchFamily="34" charset="-122"/>
              </a:rPr>
              <a:t>PU </a:t>
            </a:r>
            <a:r>
              <a:rPr lang="zh-CN" altLang="en-US" b="0" dirty="0">
                <a:latin typeface="微软雅黑" panose="020B0503020204020204" pitchFamily="34" charset="-122"/>
                <a:ea typeface="微软雅黑" panose="020B0503020204020204" pitchFamily="34" charset="-122"/>
              </a:rPr>
              <a:t>和 </a:t>
            </a:r>
            <a:r>
              <a:rPr lang="en-US" altLang="zh-CN" b="0" dirty="0">
                <a:latin typeface="微软雅黑" panose="020B0503020204020204" pitchFamily="34" charset="-122"/>
                <a:ea typeface="微软雅黑" panose="020B0503020204020204" pitchFamily="34" charset="-122"/>
              </a:rPr>
              <a:t>TU </a:t>
            </a:r>
            <a:r>
              <a:rPr lang="zh-CN" altLang="en-US" b="0" dirty="0">
                <a:latin typeface="微软雅黑" panose="020B0503020204020204" pitchFamily="34" charset="-122"/>
                <a:ea typeface="微软雅黑" panose="020B0503020204020204" pitchFamily="34" charset="-122"/>
              </a:rPr>
              <a:t>是 </a:t>
            </a:r>
            <a:r>
              <a:rPr lang="en-US" altLang="zh-CN" b="0" dirty="0">
                <a:latin typeface="微软雅黑" panose="020B0503020204020204" pitchFamily="34" charset="-122"/>
                <a:ea typeface="微软雅黑" panose="020B0503020204020204" pitchFamily="34" charset="-122"/>
              </a:rPr>
              <a:t>HEVC </a:t>
            </a:r>
            <a:r>
              <a:rPr lang="zh-CN" altLang="en-US" b="0" dirty="0">
                <a:latin typeface="微软雅黑" panose="020B0503020204020204" pitchFamily="34" charset="-122"/>
                <a:ea typeface="微软雅黑" panose="020B0503020204020204" pitchFamily="34" charset="-122"/>
              </a:rPr>
              <a:t>草案中引入的全新概念，它们之间的关系如图所示。 </a:t>
            </a:r>
            <a:r>
              <a:rPr lang="en-US" altLang="zh-CN" b="0" dirty="0">
                <a:latin typeface="微软雅黑" panose="020B0503020204020204" pitchFamily="34" charset="-122"/>
                <a:ea typeface="微软雅黑" panose="020B0503020204020204" pitchFamily="34" charset="-122"/>
              </a:rPr>
              <a:t>CU </a:t>
            </a:r>
            <a:r>
              <a:rPr lang="zh-CN" altLang="en-US" b="0" dirty="0">
                <a:latin typeface="微软雅黑" panose="020B0503020204020204" pitchFamily="34" charset="-122"/>
                <a:ea typeface="微软雅黑" panose="020B0503020204020204" pitchFamily="34" charset="-122"/>
              </a:rPr>
              <a:t>按四叉树结构划分成多个 </a:t>
            </a:r>
            <a:r>
              <a:rPr lang="en-US" altLang="zh-CN" b="0" dirty="0">
                <a:latin typeface="微软雅黑" panose="020B0503020204020204" pitchFamily="34" charset="-122"/>
                <a:ea typeface="微软雅黑" panose="020B0503020204020204" pitchFamily="34" charset="-122"/>
              </a:rPr>
              <a:t>CU</a:t>
            </a:r>
            <a:r>
              <a:rPr lang="zh-CN" altLang="en-US" b="0" dirty="0">
                <a:latin typeface="微软雅黑" panose="020B0503020204020204" pitchFamily="34" charset="-122"/>
                <a:ea typeface="微软雅黑" panose="020B0503020204020204" pitchFamily="34" charset="-122"/>
              </a:rPr>
              <a:t>，划分后的 </a:t>
            </a:r>
            <a:r>
              <a:rPr lang="en-US" altLang="zh-CN" b="0" dirty="0">
                <a:latin typeface="微软雅黑" panose="020B0503020204020204" pitchFamily="34" charset="-122"/>
                <a:ea typeface="微软雅黑" panose="020B0503020204020204" pitchFamily="34" charset="-122"/>
              </a:rPr>
              <a:t>CU </a:t>
            </a:r>
            <a:r>
              <a:rPr lang="zh-CN" altLang="en-US" b="0" dirty="0">
                <a:latin typeface="微软雅黑" panose="020B0503020204020204" pitchFamily="34" charset="-122"/>
                <a:ea typeface="微软雅黑" panose="020B0503020204020204" pitchFamily="34" charset="-122"/>
              </a:rPr>
              <a:t>包含对称方式和非对称方式的 </a:t>
            </a:r>
            <a:r>
              <a:rPr lang="en-US" altLang="zh-CN" b="0" dirty="0">
                <a:latin typeface="微软雅黑" panose="020B0503020204020204" pitchFamily="34" charset="-122"/>
                <a:ea typeface="微软雅黑" panose="020B0503020204020204" pitchFamily="34" charset="-122"/>
              </a:rPr>
              <a:t>PU</a:t>
            </a:r>
            <a:r>
              <a:rPr lang="zh-CN" altLang="en-US" b="0" dirty="0">
                <a:latin typeface="微软雅黑" panose="020B0503020204020204" pitchFamily="34" charset="-122"/>
                <a:ea typeface="微软雅黑" panose="020B0503020204020204" pitchFamily="34" charset="-122"/>
              </a:rPr>
              <a:t>， </a:t>
            </a:r>
            <a:r>
              <a:rPr lang="en-US" altLang="zh-CN" b="0" dirty="0">
                <a:latin typeface="微软雅黑" panose="020B0503020204020204" pitchFamily="34" charset="-122"/>
                <a:ea typeface="微软雅黑" panose="020B0503020204020204" pitchFamily="34" charset="-122"/>
              </a:rPr>
              <a:t>PU </a:t>
            </a:r>
            <a:r>
              <a:rPr lang="zh-CN" altLang="en-US" b="0" dirty="0">
                <a:latin typeface="微软雅黑" panose="020B0503020204020204" pitchFamily="34" charset="-122"/>
                <a:ea typeface="微软雅黑" panose="020B0503020204020204" pitchFamily="34" charset="-122"/>
              </a:rPr>
              <a:t>划分方式决定 </a:t>
            </a:r>
            <a:r>
              <a:rPr lang="en-US" altLang="zh-CN" b="0" dirty="0">
                <a:latin typeface="微软雅黑" panose="020B0503020204020204" pitchFamily="34" charset="-122"/>
                <a:ea typeface="微软雅黑" panose="020B0503020204020204" pitchFamily="34" charset="-122"/>
              </a:rPr>
              <a:t>TU </a:t>
            </a:r>
            <a:r>
              <a:rPr lang="zh-CN" altLang="en-US" b="0" dirty="0">
                <a:latin typeface="微软雅黑" panose="020B0503020204020204" pitchFamily="34" charset="-122"/>
                <a:ea typeface="微软雅黑" panose="020B0503020204020204" pitchFamily="34" charset="-122"/>
              </a:rPr>
              <a:t>的大小。 </a:t>
            </a:r>
            <a:r>
              <a:rPr lang="en-US" altLang="zh-CN" b="0" dirty="0">
                <a:latin typeface="微软雅黑" panose="020B0503020204020204" pitchFamily="34" charset="-122"/>
                <a:ea typeface="微软雅黑" panose="020B0503020204020204" pitchFamily="34" charset="-122"/>
              </a:rPr>
              <a:t>CU</a:t>
            </a:r>
            <a:r>
              <a:rPr lang="zh-CN" altLang="en-US" b="0" dirty="0">
                <a:latin typeface="微软雅黑" panose="020B0503020204020204" pitchFamily="34" charset="-122"/>
                <a:ea typeface="微软雅黑" panose="020B0503020204020204" pitchFamily="34" charset="-122"/>
              </a:rPr>
              <a:t>、 </a:t>
            </a:r>
            <a:r>
              <a:rPr lang="en-US" altLang="zh-CN" b="0" dirty="0">
                <a:latin typeface="微软雅黑" panose="020B0503020204020204" pitchFamily="34" charset="-122"/>
                <a:ea typeface="微软雅黑" panose="020B0503020204020204" pitchFamily="34" charset="-122"/>
              </a:rPr>
              <a:t>PU </a:t>
            </a:r>
            <a:r>
              <a:rPr lang="zh-CN" altLang="en-US" b="0" dirty="0">
                <a:latin typeface="微软雅黑" panose="020B0503020204020204" pitchFamily="34" charset="-122"/>
                <a:ea typeface="微软雅黑" panose="020B0503020204020204" pitchFamily="34" charset="-122"/>
              </a:rPr>
              <a:t>和 </a:t>
            </a:r>
            <a:r>
              <a:rPr lang="en-US" altLang="zh-CN" b="0" dirty="0">
                <a:latin typeface="微软雅黑" panose="020B0503020204020204" pitchFamily="34" charset="-122"/>
                <a:ea typeface="微软雅黑" panose="020B0503020204020204" pitchFamily="34" charset="-122"/>
              </a:rPr>
              <a:t>TU </a:t>
            </a:r>
            <a:r>
              <a:rPr lang="zh-CN" altLang="en-US" b="0" dirty="0">
                <a:latin typeface="微软雅黑" panose="020B0503020204020204" pitchFamily="34" charset="-122"/>
                <a:ea typeface="微软雅黑" panose="020B0503020204020204" pitchFamily="34" charset="-122"/>
              </a:rPr>
              <a:t>取代了 </a:t>
            </a:r>
            <a:r>
              <a:rPr lang="en-US" altLang="zh-CN" b="0" dirty="0">
                <a:latin typeface="微软雅黑" panose="020B0503020204020204" pitchFamily="34" charset="-122"/>
                <a:ea typeface="微软雅黑" panose="020B0503020204020204" pitchFamily="34" charset="-122"/>
              </a:rPr>
              <a:t>H.264/AVC </a:t>
            </a:r>
            <a:r>
              <a:rPr lang="zh-CN" altLang="en-US" b="0" dirty="0">
                <a:latin typeface="微软雅黑" panose="020B0503020204020204" pitchFamily="34" charset="-122"/>
                <a:ea typeface="微软雅黑" panose="020B0503020204020204" pitchFamily="34" charset="-122"/>
              </a:rPr>
              <a:t>中宏块及 其划分方式，其划分结构更加灵活，适合于更多的高清序列。</a:t>
            </a:r>
            <a:r>
              <a:rPr lang="zh-CN" altLang="en-US" dirty="0"/>
              <a:t/>
            </a:r>
            <a:br>
              <a:rPr lang="zh-CN" altLang="en-US" dirty="0"/>
            </a:br>
            <a:r>
              <a:rPr lang="zh-CN" altLang="en-US" dirty="0"/>
              <a:t/>
            </a:r>
            <a:br>
              <a:rPr lang="zh-CN" altLang="en-US" dirty="0"/>
            </a:br>
            <a:r>
              <a:rPr lang="zh-CN" altLang="en-US" dirty="0"/>
              <a:t/>
            </a:r>
            <a:br>
              <a:rPr lang="zh-CN" altLang="en-US" dirty="0"/>
            </a:br>
            <a:endParaRPr lang="zh-CN" altLang="en-US" dirty="0"/>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2996952"/>
            <a:ext cx="5989840" cy="3470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1074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AutoShape 5" descr="http://imgt0.bdstatic.com/it/u=823379247,539673663&amp;fm=90&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31" name="AutoShape 7" descr="http://imgt0.bdstatic.com/it/u=823379247,539673663&amp;fm=90&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33" name="AutoShape 9" descr="http://imgt0.bdstatic.com/it/u=823379247,539673663&amp;fm=90&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664" y="2780928"/>
            <a:ext cx="8241556" cy="2962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矩形 2"/>
          <p:cNvSpPr/>
          <p:nvPr/>
        </p:nvSpPr>
        <p:spPr>
          <a:xfrm>
            <a:off x="323528" y="1546481"/>
            <a:ext cx="7946355" cy="874407"/>
          </a:xfrm>
          <a:prstGeom prst="rect">
            <a:avLst/>
          </a:prstGeom>
        </p:spPr>
        <p:txBody>
          <a:bodyPr wrap="square">
            <a:spAutoFit/>
          </a:bodyPr>
          <a:lstStyle/>
          <a:p>
            <a:pPr indent="450850" algn="l">
              <a:lnSpc>
                <a:spcPct val="150000"/>
              </a:lnSpc>
            </a:pPr>
            <a:r>
              <a:rPr lang="zh-CN" altLang="en-US" sz="1800" b="0" dirty="0">
                <a:latin typeface="微软雅黑" panose="020B0503020204020204" pitchFamily="34" charset="-122"/>
                <a:ea typeface="微软雅黑" panose="020B0503020204020204" pitchFamily="34" charset="-122"/>
              </a:rPr>
              <a:t>左图是传统</a:t>
            </a:r>
            <a:r>
              <a:rPr lang="zh-CN" altLang="en-US" sz="1800" b="0" dirty="0" smtClean="0">
                <a:latin typeface="微软雅黑" panose="020B0503020204020204" pitchFamily="34" charset="-122"/>
                <a:ea typeface="微软雅黑" panose="020B0503020204020204" pitchFamily="34" charset="-122"/>
              </a:rPr>
              <a:t>的</a:t>
            </a:r>
            <a:r>
              <a:rPr lang="en-US" altLang="zh-CN" sz="1800" b="0" dirty="0" smtClean="0">
                <a:latin typeface="微软雅黑" panose="020B0503020204020204" pitchFamily="34" charset="-122"/>
                <a:ea typeface="微软雅黑" panose="020B0503020204020204" pitchFamily="34" charset="-122"/>
              </a:rPr>
              <a:t>H.264</a:t>
            </a:r>
            <a:r>
              <a:rPr lang="zh-CN" altLang="en-US" sz="1800" b="0" dirty="0" smtClean="0">
                <a:latin typeface="微软雅黑" panose="020B0503020204020204" pitchFamily="34" charset="-122"/>
                <a:ea typeface="微软雅黑" panose="020B0503020204020204" pitchFamily="34" charset="-122"/>
              </a:rPr>
              <a:t>标准</a:t>
            </a:r>
            <a:r>
              <a:rPr lang="zh-CN" altLang="en-US" sz="1800" b="0" dirty="0">
                <a:latin typeface="微软雅黑" panose="020B0503020204020204" pitchFamily="34" charset="-122"/>
                <a:ea typeface="微软雅黑" panose="020B0503020204020204" pitchFamily="34" charset="-122"/>
              </a:rPr>
              <a:t>，每个宏块大小都是固定的；</a:t>
            </a:r>
            <a:r>
              <a:rPr lang="zh-CN" altLang="en-US" sz="1800" b="0" dirty="0" smtClean="0">
                <a:latin typeface="微软雅黑" panose="020B0503020204020204" pitchFamily="34" charset="-122"/>
                <a:ea typeface="微软雅黑" panose="020B0503020204020204" pitchFamily="34" charset="-122"/>
              </a:rPr>
              <a:t>右图是</a:t>
            </a:r>
            <a:r>
              <a:rPr lang="en-US" altLang="zh-CN" sz="1800" b="0" dirty="0" smtClean="0">
                <a:latin typeface="微软雅黑" panose="020B0503020204020204" pitchFamily="34" charset="-122"/>
                <a:ea typeface="微软雅黑" panose="020B0503020204020204" pitchFamily="34" charset="-122"/>
              </a:rPr>
              <a:t>H.265</a:t>
            </a:r>
            <a:r>
              <a:rPr lang="zh-CN" altLang="en-US" sz="1800" b="0" dirty="0" smtClean="0">
                <a:latin typeface="微软雅黑" panose="020B0503020204020204" pitchFamily="34" charset="-122"/>
                <a:ea typeface="微软雅黑" panose="020B0503020204020204" pitchFamily="34" charset="-122"/>
              </a:rPr>
              <a:t>标准，编码</a:t>
            </a:r>
            <a:r>
              <a:rPr lang="zh-CN" altLang="en-US" sz="1800" b="0" dirty="0">
                <a:latin typeface="微软雅黑" panose="020B0503020204020204" pitchFamily="34" charset="-122"/>
                <a:ea typeface="微软雅黑" panose="020B0503020204020204" pitchFamily="34" charset="-122"/>
              </a:rPr>
              <a:t>单元大小</a:t>
            </a:r>
            <a:r>
              <a:rPr lang="zh-CN" altLang="en-US" sz="1800" b="0" dirty="0" smtClean="0">
                <a:latin typeface="微软雅黑" panose="020B0503020204020204" pitchFamily="34" charset="-122"/>
                <a:ea typeface="微软雅黑" panose="020B0503020204020204" pitchFamily="34" charset="-122"/>
              </a:rPr>
              <a:t>是根据</a:t>
            </a:r>
            <a:r>
              <a:rPr lang="zh-CN" altLang="en-US" sz="1800" b="0" dirty="0">
                <a:latin typeface="微软雅黑" panose="020B0503020204020204" pitchFamily="34" charset="-122"/>
                <a:ea typeface="微软雅黑" panose="020B0503020204020204" pitchFamily="34" charset="-122"/>
              </a:rPr>
              <a:t>区域信息量来决定的</a:t>
            </a:r>
          </a:p>
        </p:txBody>
      </p:sp>
      <p:sp>
        <p:nvSpPr>
          <p:cNvPr id="8" name="灯片编号占位符 1"/>
          <p:cNvSpPr>
            <a:spLocks noGrp="1"/>
          </p:cNvSpPr>
          <p:nvPr>
            <p:ph type="sldNum" sz="quarter" idx="11"/>
          </p:nvPr>
        </p:nvSpPr>
        <p:spPr>
          <a:xfrm>
            <a:off x="6553200" y="6248400"/>
            <a:ext cx="1905000" cy="457200"/>
          </a:xfrm>
        </p:spPr>
        <p:txBody>
          <a:bodyPr/>
          <a:lstStyle/>
          <a:p>
            <a:fld id="{080877BF-6D31-4E48-B933-90223EB641D9}" type="slidenum">
              <a:rPr lang="en-US" altLang="zh-CN" sz="1400" smtClean="0"/>
              <a:pPr/>
              <a:t>66</a:t>
            </a:fld>
            <a:endParaRPr lang="en-US" altLang="zh-CN" sz="1400"/>
          </a:p>
        </p:txBody>
      </p:sp>
      <p:sp>
        <p:nvSpPr>
          <p:cNvPr id="11" name="标题 1"/>
          <p:cNvSpPr txBox="1">
            <a:spLocks/>
          </p:cNvSpPr>
          <p:nvPr/>
        </p:nvSpPr>
        <p:spPr bwMode="auto">
          <a:xfrm>
            <a:off x="0" y="332656"/>
            <a:ext cx="6084168" cy="66632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宋体" charset="0"/>
              </a:defRPr>
            </a:lvl1pPr>
            <a:lvl2pPr algn="ctr" rtl="0" eaLnBrk="0" fontAlgn="base" hangingPunct="0">
              <a:spcBef>
                <a:spcPct val="0"/>
              </a:spcBef>
              <a:spcAft>
                <a:spcPct val="0"/>
              </a:spcAft>
              <a:defRPr kumimoji="1" sz="4400">
                <a:solidFill>
                  <a:schemeClr val="tx2"/>
                </a:solidFill>
                <a:latin typeface="Arial" charset="0"/>
                <a:ea typeface="宋体" charset="-122"/>
                <a:cs typeface="宋体" charset="0"/>
              </a:defRPr>
            </a:lvl2pPr>
            <a:lvl3pPr algn="ctr" rtl="0" eaLnBrk="0" fontAlgn="base" hangingPunct="0">
              <a:spcBef>
                <a:spcPct val="0"/>
              </a:spcBef>
              <a:spcAft>
                <a:spcPct val="0"/>
              </a:spcAft>
              <a:defRPr kumimoji="1" sz="4400">
                <a:solidFill>
                  <a:schemeClr val="tx2"/>
                </a:solidFill>
                <a:latin typeface="Arial" charset="0"/>
                <a:ea typeface="宋体" charset="-122"/>
                <a:cs typeface="宋体" charset="0"/>
              </a:defRPr>
            </a:lvl3pPr>
            <a:lvl4pPr algn="ctr" rtl="0" eaLnBrk="0" fontAlgn="base" hangingPunct="0">
              <a:spcBef>
                <a:spcPct val="0"/>
              </a:spcBef>
              <a:spcAft>
                <a:spcPct val="0"/>
              </a:spcAft>
              <a:defRPr kumimoji="1" sz="4400">
                <a:solidFill>
                  <a:schemeClr val="tx2"/>
                </a:solidFill>
                <a:latin typeface="Arial" charset="0"/>
                <a:ea typeface="宋体" charset="-122"/>
                <a:cs typeface="宋体" charset="0"/>
              </a:defRPr>
            </a:lvl4pPr>
            <a:lvl5pPr algn="ctr" rtl="0" eaLnBrk="0" fontAlgn="base" hangingPunct="0">
              <a:spcBef>
                <a:spcPct val="0"/>
              </a:spcBef>
              <a:spcAft>
                <a:spcPct val="0"/>
              </a:spcAft>
              <a:defRPr kumimoji="1" sz="4400">
                <a:solidFill>
                  <a:schemeClr val="tx2"/>
                </a:solidFill>
                <a:latin typeface="Arial" charset="0"/>
                <a:ea typeface="宋体" charset="-122"/>
                <a:cs typeface="宋体" charset="0"/>
              </a:defRPr>
            </a:lvl5pPr>
            <a:lvl6pPr marL="457200" algn="ctr" rtl="0" fontAlgn="base">
              <a:spcBef>
                <a:spcPct val="0"/>
              </a:spcBef>
              <a:spcAft>
                <a:spcPct val="0"/>
              </a:spcAft>
              <a:defRPr sz="4400">
                <a:solidFill>
                  <a:schemeClr val="tx2"/>
                </a:solidFill>
                <a:latin typeface="Arial" charset="0"/>
                <a:ea typeface="宋体" charset="-122"/>
              </a:defRPr>
            </a:lvl6pPr>
            <a:lvl7pPr marL="914400" algn="ctr" rtl="0" fontAlgn="base">
              <a:spcBef>
                <a:spcPct val="0"/>
              </a:spcBef>
              <a:spcAft>
                <a:spcPct val="0"/>
              </a:spcAft>
              <a:defRPr sz="4400">
                <a:solidFill>
                  <a:schemeClr val="tx2"/>
                </a:solidFill>
                <a:latin typeface="Arial" charset="0"/>
                <a:ea typeface="宋体" charset="-122"/>
              </a:defRPr>
            </a:lvl7pPr>
            <a:lvl8pPr marL="1371600" algn="ctr" rtl="0" fontAlgn="base">
              <a:spcBef>
                <a:spcPct val="0"/>
              </a:spcBef>
              <a:spcAft>
                <a:spcPct val="0"/>
              </a:spcAft>
              <a:defRPr sz="4400">
                <a:solidFill>
                  <a:schemeClr val="tx2"/>
                </a:solidFill>
                <a:latin typeface="Arial" charset="0"/>
                <a:ea typeface="宋体" charset="-122"/>
              </a:defRPr>
            </a:lvl8pPr>
            <a:lvl9pPr marL="1828800" algn="ctr" rtl="0" fontAlgn="base">
              <a:spcBef>
                <a:spcPct val="0"/>
              </a:spcBef>
              <a:spcAft>
                <a:spcPct val="0"/>
              </a:spcAft>
              <a:defRPr sz="4400">
                <a:solidFill>
                  <a:schemeClr val="tx2"/>
                </a:solidFill>
                <a:latin typeface="Arial" charset="0"/>
                <a:ea typeface="宋体" charset="-122"/>
              </a:defRPr>
            </a:lvl9pPr>
          </a:lstStyle>
          <a:p>
            <a:pPr algn="l"/>
            <a:r>
              <a:rPr lang="en-US" altLang="zh-CN" sz="3600" b="1" kern="1200" dirty="0" smtClean="0">
                <a:solidFill>
                  <a:srgbClr val="0184B7"/>
                </a:solidFill>
                <a:latin typeface="Arial" pitchFamily="34" charset="0"/>
                <a:ea typeface="宋体" pitchFamily="2" charset="-122"/>
                <a:cs typeface="+mn-cs"/>
              </a:rPr>
              <a:t>H.265</a:t>
            </a:r>
            <a:r>
              <a:rPr lang="zh-CN" altLang="en-US" sz="3600" b="1" kern="1200" dirty="0" smtClean="0">
                <a:solidFill>
                  <a:srgbClr val="0184B7"/>
                </a:solidFill>
                <a:latin typeface="Arial" pitchFamily="34" charset="0"/>
                <a:ea typeface="宋体" pitchFamily="2" charset="-122"/>
                <a:cs typeface="+mn-cs"/>
              </a:rPr>
              <a:t>关键技术</a:t>
            </a:r>
            <a:r>
              <a:rPr lang="en-US" altLang="zh-CN" sz="3600" b="1" kern="1200" dirty="0" smtClean="0">
                <a:solidFill>
                  <a:srgbClr val="0184B7"/>
                </a:solidFill>
                <a:latin typeface="Arial" pitchFamily="34" charset="0"/>
                <a:ea typeface="宋体" pitchFamily="2" charset="-122"/>
                <a:cs typeface="+mn-cs"/>
              </a:rPr>
              <a:t>(1)—</a:t>
            </a:r>
            <a:r>
              <a:rPr lang="zh-CN" altLang="en-US" sz="2000" b="1" kern="1200" dirty="0" smtClean="0">
                <a:solidFill>
                  <a:srgbClr val="0184B7"/>
                </a:solidFill>
                <a:latin typeface="Arial" pitchFamily="34" charset="0"/>
                <a:ea typeface="宋体" pitchFamily="2" charset="-122"/>
                <a:cs typeface="+mn-cs"/>
              </a:rPr>
              <a:t>四叉树编码结构</a:t>
            </a:r>
            <a:endParaRPr lang="zh-CN" altLang="en-US" sz="2000" b="1" kern="1200" dirty="0">
              <a:solidFill>
                <a:srgbClr val="0184B7"/>
              </a:solidFill>
              <a:latin typeface="Arial" pitchFamily="34" charset="0"/>
              <a:ea typeface="宋体" pitchFamily="2" charset="-122"/>
              <a:cs typeface="+mn-cs"/>
            </a:endParaRPr>
          </a:p>
        </p:txBody>
      </p:sp>
    </p:spTree>
    <p:extLst>
      <p:ext uri="{BB962C8B-B14F-4D97-AF65-F5344CB8AC3E}">
        <p14:creationId xmlns:p14="http://schemas.microsoft.com/office/powerpoint/2010/main" val="8904673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71463" y="332656"/>
            <a:ext cx="6604793" cy="580926"/>
          </a:xfrm>
          <a:noFill/>
          <a:ln w="9525">
            <a:noFill/>
            <a:miter lim="800000"/>
            <a:headEnd/>
            <a:tailEnd/>
          </a:ln>
          <a:effectLst/>
        </p:spPr>
        <p:txBody>
          <a:bodyPr vert="horz" wrap="square" lIns="91440" tIns="45720" rIns="91440" bIns="45720" numCol="1" anchor="b" anchorCtr="0" compatLnSpc="1">
            <a:prstTxWarp prst="textNoShape">
              <a:avLst/>
            </a:prstTxWarp>
          </a:bodyPr>
          <a:lstStyle/>
          <a:p>
            <a:pPr algn="l"/>
            <a:r>
              <a:rPr lang="en-US" altLang="zh-CN" sz="3600" b="1" kern="1200" dirty="0">
                <a:solidFill>
                  <a:srgbClr val="0184B7"/>
                </a:solidFill>
                <a:latin typeface="Arial" pitchFamily="34" charset="0"/>
                <a:ea typeface="宋体" pitchFamily="2" charset="-122"/>
                <a:cs typeface="+mn-cs"/>
              </a:rPr>
              <a:t>H.265</a:t>
            </a:r>
            <a:r>
              <a:rPr lang="zh-CN" altLang="en-US" sz="3600" b="1" kern="1200" dirty="0">
                <a:solidFill>
                  <a:srgbClr val="0184B7"/>
                </a:solidFill>
                <a:latin typeface="Arial" pitchFamily="34" charset="0"/>
                <a:ea typeface="宋体" pitchFamily="2" charset="-122"/>
                <a:cs typeface="+mn-cs"/>
              </a:rPr>
              <a:t>关键技术</a:t>
            </a:r>
            <a:r>
              <a:rPr lang="en-US" altLang="zh-CN" sz="3600" b="1" kern="1200" dirty="0">
                <a:solidFill>
                  <a:srgbClr val="0184B7"/>
                </a:solidFill>
                <a:latin typeface="Arial" pitchFamily="34" charset="0"/>
                <a:ea typeface="宋体" pitchFamily="2" charset="-122"/>
                <a:cs typeface="+mn-cs"/>
              </a:rPr>
              <a:t>(2)—</a:t>
            </a:r>
            <a:r>
              <a:rPr lang="zh-CN" altLang="en-US" sz="2800" b="1" kern="1200" dirty="0">
                <a:solidFill>
                  <a:srgbClr val="0184B7"/>
                </a:solidFill>
                <a:latin typeface="Arial" pitchFamily="34" charset="0"/>
                <a:ea typeface="宋体" pitchFamily="2" charset="-122"/>
                <a:cs typeface="+mn-cs"/>
              </a:rPr>
              <a:t>预测编码技术</a:t>
            </a:r>
          </a:p>
        </p:txBody>
      </p:sp>
      <p:sp>
        <p:nvSpPr>
          <p:cNvPr id="2" name="矩形 1"/>
          <p:cNvSpPr/>
          <p:nvPr/>
        </p:nvSpPr>
        <p:spPr>
          <a:xfrm>
            <a:off x="136325" y="1196752"/>
            <a:ext cx="8496944" cy="2169825"/>
          </a:xfrm>
          <a:prstGeom prst="rect">
            <a:avLst/>
          </a:prstGeom>
        </p:spPr>
        <p:txBody>
          <a:bodyPr wrap="square">
            <a:spAutoFit/>
          </a:bodyPr>
          <a:lstStyle/>
          <a:p>
            <a:pPr marL="285750" indent="-285750">
              <a:lnSpc>
                <a:spcPct val="150000"/>
              </a:lnSpc>
              <a:buFont typeface="Wingdings" panose="05000000000000000000" pitchFamily="2" charset="2"/>
              <a:buChar char="l"/>
            </a:pPr>
            <a:r>
              <a:rPr lang="en-US" altLang="zh-CN" sz="1800" b="0" dirty="0">
                <a:latin typeface="微软雅黑" panose="020B0503020204020204" pitchFamily="34" charset="-122"/>
                <a:ea typeface="微软雅黑" panose="020B0503020204020204" pitchFamily="34" charset="-122"/>
              </a:rPr>
              <a:t>HEVC</a:t>
            </a:r>
            <a:r>
              <a:rPr lang="zh-CN" altLang="zh-CN" sz="1800" b="0" dirty="0">
                <a:latin typeface="微软雅黑" panose="020B0503020204020204" pitchFamily="34" charset="-122"/>
                <a:ea typeface="微软雅黑" panose="020B0503020204020204" pitchFamily="34" charset="-122"/>
              </a:rPr>
              <a:t>的帧间、帧内预测的基本框架与</a:t>
            </a:r>
            <a:r>
              <a:rPr lang="en-US" altLang="zh-CN" sz="1800" b="0" dirty="0">
                <a:latin typeface="微软雅黑" panose="020B0503020204020204" pitchFamily="34" charset="-122"/>
                <a:ea typeface="微软雅黑" panose="020B0503020204020204" pitchFamily="34" charset="-122"/>
              </a:rPr>
              <a:t>H.264</a:t>
            </a:r>
            <a:r>
              <a:rPr lang="zh-CN" altLang="zh-CN" sz="1800" b="0" dirty="0">
                <a:latin typeface="微软雅黑" panose="020B0503020204020204" pitchFamily="34" charset="-122"/>
                <a:ea typeface="微软雅黑" panose="020B0503020204020204" pitchFamily="34" charset="-122"/>
              </a:rPr>
              <a:t>基本相同：采用相邻块重建像素对当前块进行帧内预测，从相邻块的运动矢量中选择预测运动矢量，支持多参考帧预测等</a:t>
            </a:r>
            <a:r>
              <a:rPr lang="zh-CN" altLang="zh-CN" sz="1800" b="0" dirty="0" smtClean="0">
                <a:latin typeface="微软雅黑" panose="020B0503020204020204" pitchFamily="34" charset="-122"/>
                <a:ea typeface="微软雅黑" panose="020B0503020204020204" pitchFamily="34" charset="-122"/>
              </a:rPr>
              <a:t>。</a:t>
            </a:r>
            <a:r>
              <a:rPr lang="en-US" altLang="zh-CN" sz="1800" b="0" dirty="0" smtClean="0">
                <a:latin typeface="微软雅黑" panose="020B0503020204020204" pitchFamily="34" charset="-122"/>
                <a:ea typeface="微软雅黑" panose="020B0503020204020204" pitchFamily="34" charset="-122"/>
              </a:rPr>
              <a:t>HEVC</a:t>
            </a:r>
            <a:r>
              <a:rPr lang="zh-CN" altLang="en-US" sz="1800" b="0" dirty="0" smtClean="0">
                <a:latin typeface="微软雅黑" panose="020B0503020204020204" pitchFamily="34" charset="-122"/>
                <a:ea typeface="微软雅黑" panose="020B0503020204020204" pitchFamily="34" charset="-122"/>
              </a:rPr>
              <a:t>改进之处：</a:t>
            </a:r>
            <a:r>
              <a:rPr lang="zh-CN" altLang="en-US" dirty="0"/>
              <a:t>帧内预测</a:t>
            </a:r>
            <a:br>
              <a:rPr lang="zh-CN" altLang="en-US" dirty="0"/>
            </a:br>
            <a:r>
              <a:rPr lang="zh-CN" altLang="en-US" dirty="0"/>
              <a:t/>
            </a:r>
            <a:br>
              <a:rPr lang="zh-CN" altLang="en-US" dirty="0"/>
            </a:br>
            <a:endParaRPr lang="zh-CN" altLang="en-US" sz="1800" b="0" dirty="0">
              <a:latin typeface="微软雅黑" panose="020B0503020204020204" pitchFamily="34" charset="-122"/>
              <a:ea typeface="微软雅黑" panose="020B0503020204020204" pitchFamily="34" charset="-122"/>
            </a:endParaRPr>
          </a:p>
        </p:txBody>
      </p:sp>
      <p:sp>
        <p:nvSpPr>
          <p:cNvPr id="3" name="矩形 2"/>
          <p:cNvSpPr/>
          <p:nvPr/>
        </p:nvSpPr>
        <p:spPr>
          <a:xfrm>
            <a:off x="126526" y="2486657"/>
            <a:ext cx="5597601" cy="4247317"/>
          </a:xfrm>
          <a:prstGeom prst="rect">
            <a:avLst/>
          </a:prstGeom>
        </p:spPr>
        <p:txBody>
          <a:bodyPr wrap="square">
            <a:spAutoFit/>
          </a:bodyPr>
          <a:lstStyle/>
          <a:p>
            <a:pPr indent="355600">
              <a:lnSpc>
                <a:spcPct val="150000"/>
              </a:lnSpc>
            </a:pPr>
            <a:r>
              <a:rPr lang="zh-CN" altLang="en-US" b="0" dirty="0">
                <a:latin typeface="微软雅黑" panose="020B0503020204020204" pitchFamily="34" charset="-122"/>
                <a:ea typeface="微软雅黑" panose="020B0503020204020204" pitchFamily="34" charset="-122"/>
              </a:rPr>
              <a:t>在视频图像中，尤其是背景变化平缓的情况下，图像空间相邻像素之间具有 很强的相关性。 </a:t>
            </a:r>
            <a:r>
              <a:rPr lang="en-US" altLang="zh-CN" b="0" dirty="0">
                <a:latin typeface="微软雅黑" panose="020B0503020204020204" pitchFamily="34" charset="-122"/>
                <a:ea typeface="微软雅黑" panose="020B0503020204020204" pitchFamily="34" charset="-122"/>
              </a:rPr>
              <a:t>H.265 </a:t>
            </a:r>
            <a:r>
              <a:rPr lang="zh-CN" altLang="en-US" b="0" dirty="0">
                <a:latin typeface="微软雅黑" panose="020B0503020204020204" pitchFamily="34" charset="-122"/>
                <a:ea typeface="微软雅黑" panose="020B0503020204020204" pitchFamily="34" charset="-122"/>
              </a:rPr>
              <a:t>帧内预测就是利用图像的空间相关性，采用基于块的帧内 预测方法，用相邻块重构像素对当前块进行帧内预测，从相邻块的运动矢量中选 择预测运动矢量，传输原始值与预测值的差值。 这个思想沿用了 </a:t>
            </a:r>
            <a:r>
              <a:rPr lang="en-US" altLang="zh-CN" b="0" dirty="0">
                <a:latin typeface="微软雅黑" panose="020B0503020204020204" pitchFamily="34" charset="-122"/>
                <a:ea typeface="微软雅黑" panose="020B0503020204020204" pitchFamily="34" charset="-122"/>
              </a:rPr>
              <a:t>H.264 </a:t>
            </a:r>
            <a:r>
              <a:rPr lang="zh-CN" altLang="en-US" b="0" dirty="0">
                <a:latin typeface="微软雅黑" panose="020B0503020204020204" pitchFamily="34" charset="-122"/>
                <a:ea typeface="微软雅黑" panose="020B0503020204020204" pitchFamily="34" charset="-122"/>
              </a:rPr>
              <a:t>帧内预测 的基本思想，但是 </a:t>
            </a:r>
            <a:r>
              <a:rPr lang="en-US" altLang="zh-CN" b="0" dirty="0">
                <a:latin typeface="微软雅黑" panose="020B0503020204020204" pitchFamily="34" charset="-122"/>
                <a:ea typeface="微软雅黑" panose="020B0503020204020204" pitchFamily="34" charset="-122"/>
              </a:rPr>
              <a:t>H.265 </a:t>
            </a:r>
            <a:r>
              <a:rPr lang="zh-CN" altLang="en-US" b="0" dirty="0">
                <a:latin typeface="微软雅黑" panose="020B0503020204020204" pitchFamily="34" charset="-122"/>
                <a:ea typeface="微软雅黑" panose="020B0503020204020204" pitchFamily="34" charset="-122"/>
              </a:rPr>
              <a:t>的要更灵活。 </a:t>
            </a:r>
            <a:r>
              <a:rPr lang="en-US" altLang="zh-CN" b="0" dirty="0">
                <a:latin typeface="微软雅黑" panose="020B0503020204020204" pitchFamily="34" charset="-122"/>
                <a:ea typeface="微软雅黑" panose="020B0503020204020204" pitchFamily="34" charset="-122"/>
              </a:rPr>
              <a:t>H.265 </a:t>
            </a:r>
            <a:r>
              <a:rPr lang="zh-CN" altLang="en-US" b="0" dirty="0">
                <a:latin typeface="微软雅黑" panose="020B0503020204020204" pitchFamily="34" charset="-122"/>
                <a:ea typeface="微软雅黑" panose="020B0503020204020204" pitchFamily="34" charset="-122"/>
              </a:rPr>
              <a:t>中亮度分量共有 </a:t>
            </a:r>
            <a:r>
              <a:rPr lang="en-US" altLang="zh-CN" b="0" dirty="0">
                <a:latin typeface="微软雅黑" panose="020B0503020204020204" pitchFamily="34" charset="-122"/>
                <a:ea typeface="微软雅黑" panose="020B0503020204020204" pitchFamily="34" charset="-122"/>
              </a:rPr>
              <a:t>35 </a:t>
            </a:r>
            <a:r>
              <a:rPr lang="zh-CN" altLang="en-US" b="0" dirty="0">
                <a:latin typeface="微软雅黑" panose="020B0503020204020204" pitchFamily="34" charset="-122"/>
                <a:ea typeface="微软雅黑" panose="020B0503020204020204" pitchFamily="34" charset="-122"/>
              </a:rPr>
              <a:t>种预测模式， 其中包括 </a:t>
            </a:r>
            <a:r>
              <a:rPr lang="en-US" altLang="zh-CN" b="0" dirty="0">
                <a:latin typeface="微软雅黑" panose="020B0503020204020204" pitchFamily="34" charset="-122"/>
                <a:ea typeface="微软雅黑" panose="020B0503020204020204" pitchFamily="34" charset="-122"/>
              </a:rPr>
              <a:t>DC </a:t>
            </a:r>
            <a:r>
              <a:rPr lang="zh-CN" altLang="en-US" b="0" dirty="0">
                <a:latin typeface="微软雅黑" panose="020B0503020204020204" pitchFamily="34" charset="-122"/>
                <a:ea typeface="微软雅黑" panose="020B0503020204020204" pitchFamily="34" charset="-122"/>
              </a:rPr>
              <a:t>模式、平面预测模式</a:t>
            </a:r>
            <a:r>
              <a:rPr lang="en-US" altLang="zh-CN" b="0" dirty="0">
                <a:latin typeface="微软雅黑" panose="020B0503020204020204" pitchFamily="34" charset="-122"/>
                <a:ea typeface="微软雅黑" panose="020B0503020204020204" pitchFamily="34" charset="-122"/>
              </a:rPr>
              <a:t>(Planar Mode)</a:t>
            </a:r>
            <a:r>
              <a:rPr lang="zh-CN" altLang="en-US" b="0" dirty="0">
                <a:latin typeface="微软雅黑" panose="020B0503020204020204" pitchFamily="34" charset="-122"/>
                <a:ea typeface="微软雅黑" panose="020B0503020204020204" pitchFamily="34" charset="-122"/>
              </a:rPr>
              <a:t>以及 </a:t>
            </a:r>
            <a:r>
              <a:rPr lang="en-US" altLang="zh-CN" b="0" dirty="0">
                <a:latin typeface="微软雅黑" panose="020B0503020204020204" pitchFamily="34" charset="-122"/>
                <a:ea typeface="微软雅黑" panose="020B0503020204020204" pitchFamily="34" charset="-122"/>
              </a:rPr>
              <a:t>33 </a:t>
            </a:r>
            <a:r>
              <a:rPr lang="zh-CN" altLang="en-US" b="0" dirty="0">
                <a:latin typeface="微软雅黑" panose="020B0503020204020204" pitchFamily="34" charset="-122"/>
                <a:ea typeface="微软雅黑" panose="020B0503020204020204" pitchFamily="34" charset="-122"/>
              </a:rPr>
              <a:t>种角度预测模式</a:t>
            </a:r>
            <a:r>
              <a:rPr lang="zh-CN" altLang="en-US" dirty="0"/>
              <a:t/>
            </a:r>
            <a:br>
              <a:rPr lang="zh-CN" altLang="en-US" dirty="0"/>
            </a:br>
            <a:endParaRPr lang="zh-CN" altLang="en-US" b="0" dirty="0">
              <a:latin typeface="微软雅黑" panose="020B0503020204020204" pitchFamily="34" charset="-122"/>
              <a:ea typeface="微软雅黑" panose="020B0503020204020204" pitchFamily="34" charset="-122"/>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 name="灯片编号占位符 1"/>
          <p:cNvSpPr>
            <a:spLocks noGrp="1"/>
          </p:cNvSpPr>
          <p:nvPr>
            <p:ph type="sldNum" sz="quarter" idx="11"/>
          </p:nvPr>
        </p:nvSpPr>
        <p:spPr>
          <a:xfrm>
            <a:off x="6553200" y="6248400"/>
            <a:ext cx="1905000" cy="457200"/>
          </a:xfrm>
        </p:spPr>
        <p:txBody>
          <a:bodyPr/>
          <a:lstStyle/>
          <a:p>
            <a:fld id="{080877BF-6D31-4E48-B933-90223EB641D9}" type="slidenum">
              <a:rPr lang="en-US" altLang="zh-CN" sz="1400" smtClean="0"/>
              <a:pPr/>
              <a:t>67</a:t>
            </a:fld>
            <a:endParaRPr lang="en-US" altLang="zh-CN" sz="140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9822" y="2636912"/>
            <a:ext cx="3154916" cy="3102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0602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1"/>
          </p:nvPr>
        </p:nvSpPr>
        <p:spPr/>
        <p:txBody>
          <a:bodyPr/>
          <a:lstStyle/>
          <a:p>
            <a:fld id="{080877BF-6D31-4E48-B933-90223EB641D9}" type="slidenum">
              <a:rPr lang="en-US" altLang="zh-CN" sz="1400" smtClean="0"/>
              <a:pPr/>
              <a:t>68</a:t>
            </a:fld>
            <a:endParaRPr lang="en-US" altLang="zh-CN" sz="1400"/>
          </a:p>
        </p:txBody>
      </p:sp>
      <p:sp>
        <p:nvSpPr>
          <p:cNvPr id="3" name="矩形 2"/>
          <p:cNvSpPr/>
          <p:nvPr/>
        </p:nvSpPr>
        <p:spPr>
          <a:xfrm>
            <a:off x="179511" y="1290953"/>
            <a:ext cx="3394347" cy="553998"/>
          </a:xfrm>
          <a:prstGeom prst="rect">
            <a:avLst/>
          </a:prstGeom>
        </p:spPr>
        <p:txBody>
          <a:bodyPr wrap="square">
            <a:spAutoFit/>
          </a:bodyPr>
          <a:lstStyle/>
          <a:p>
            <a:pPr>
              <a:lnSpc>
                <a:spcPct val="150000"/>
              </a:lnSpc>
            </a:pPr>
            <a:r>
              <a:rPr lang="zh-CN" altLang="en-US" sz="2000" dirty="0" smtClean="0"/>
              <a:t>帧间预测  </a:t>
            </a:r>
            <a:endParaRPr lang="zh-CN" altLang="en-US" sz="2000" dirty="0">
              <a:latin typeface="黑体" panose="02010600030101010101" pitchFamily="2" charset="-122"/>
              <a:ea typeface="黑体" panose="02010600030101010101" pitchFamily="2" charset="-122"/>
            </a:endParaRPr>
          </a:p>
        </p:txBody>
      </p:sp>
      <p:sp>
        <p:nvSpPr>
          <p:cNvPr id="10" name="Rectangle 2"/>
          <p:cNvSpPr txBox="1">
            <a:spLocks noChangeArrowheads="1"/>
          </p:cNvSpPr>
          <p:nvPr/>
        </p:nvSpPr>
        <p:spPr bwMode="auto">
          <a:xfrm>
            <a:off x="271463" y="332656"/>
            <a:ext cx="6604793" cy="58092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宋体" charset="0"/>
              </a:defRPr>
            </a:lvl1pPr>
            <a:lvl2pPr algn="ctr" rtl="0" eaLnBrk="0" fontAlgn="base" hangingPunct="0">
              <a:spcBef>
                <a:spcPct val="0"/>
              </a:spcBef>
              <a:spcAft>
                <a:spcPct val="0"/>
              </a:spcAft>
              <a:defRPr kumimoji="1" sz="4400">
                <a:solidFill>
                  <a:schemeClr val="tx2"/>
                </a:solidFill>
                <a:latin typeface="Arial" charset="0"/>
                <a:ea typeface="宋体" charset="-122"/>
                <a:cs typeface="宋体" charset="0"/>
              </a:defRPr>
            </a:lvl2pPr>
            <a:lvl3pPr algn="ctr" rtl="0" eaLnBrk="0" fontAlgn="base" hangingPunct="0">
              <a:spcBef>
                <a:spcPct val="0"/>
              </a:spcBef>
              <a:spcAft>
                <a:spcPct val="0"/>
              </a:spcAft>
              <a:defRPr kumimoji="1" sz="4400">
                <a:solidFill>
                  <a:schemeClr val="tx2"/>
                </a:solidFill>
                <a:latin typeface="Arial" charset="0"/>
                <a:ea typeface="宋体" charset="-122"/>
                <a:cs typeface="宋体" charset="0"/>
              </a:defRPr>
            </a:lvl3pPr>
            <a:lvl4pPr algn="ctr" rtl="0" eaLnBrk="0" fontAlgn="base" hangingPunct="0">
              <a:spcBef>
                <a:spcPct val="0"/>
              </a:spcBef>
              <a:spcAft>
                <a:spcPct val="0"/>
              </a:spcAft>
              <a:defRPr kumimoji="1" sz="4400">
                <a:solidFill>
                  <a:schemeClr val="tx2"/>
                </a:solidFill>
                <a:latin typeface="Arial" charset="0"/>
                <a:ea typeface="宋体" charset="-122"/>
                <a:cs typeface="宋体" charset="0"/>
              </a:defRPr>
            </a:lvl4pPr>
            <a:lvl5pPr algn="ctr" rtl="0" eaLnBrk="0" fontAlgn="base" hangingPunct="0">
              <a:spcBef>
                <a:spcPct val="0"/>
              </a:spcBef>
              <a:spcAft>
                <a:spcPct val="0"/>
              </a:spcAft>
              <a:defRPr kumimoji="1" sz="4400">
                <a:solidFill>
                  <a:schemeClr val="tx2"/>
                </a:solidFill>
                <a:latin typeface="Arial" charset="0"/>
                <a:ea typeface="宋体" charset="-122"/>
                <a:cs typeface="宋体" charset="0"/>
              </a:defRPr>
            </a:lvl5pPr>
            <a:lvl6pPr marL="457200" algn="ctr" rtl="0" fontAlgn="base">
              <a:spcBef>
                <a:spcPct val="0"/>
              </a:spcBef>
              <a:spcAft>
                <a:spcPct val="0"/>
              </a:spcAft>
              <a:defRPr sz="4400">
                <a:solidFill>
                  <a:schemeClr val="tx2"/>
                </a:solidFill>
                <a:latin typeface="Arial" charset="0"/>
                <a:ea typeface="宋体" charset="-122"/>
              </a:defRPr>
            </a:lvl6pPr>
            <a:lvl7pPr marL="914400" algn="ctr" rtl="0" fontAlgn="base">
              <a:spcBef>
                <a:spcPct val="0"/>
              </a:spcBef>
              <a:spcAft>
                <a:spcPct val="0"/>
              </a:spcAft>
              <a:defRPr sz="4400">
                <a:solidFill>
                  <a:schemeClr val="tx2"/>
                </a:solidFill>
                <a:latin typeface="Arial" charset="0"/>
                <a:ea typeface="宋体" charset="-122"/>
              </a:defRPr>
            </a:lvl7pPr>
            <a:lvl8pPr marL="1371600" algn="ctr" rtl="0" fontAlgn="base">
              <a:spcBef>
                <a:spcPct val="0"/>
              </a:spcBef>
              <a:spcAft>
                <a:spcPct val="0"/>
              </a:spcAft>
              <a:defRPr sz="4400">
                <a:solidFill>
                  <a:schemeClr val="tx2"/>
                </a:solidFill>
                <a:latin typeface="Arial" charset="0"/>
                <a:ea typeface="宋体" charset="-122"/>
              </a:defRPr>
            </a:lvl8pPr>
            <a:lvl9pPr marL="1828800" algn="ctr" rtl="0" fontAlgn="base">
              <a:spcBef>
                <a:spcPct val="0"/>
              </a:spcBef>
              <a:spcAft>
                <a:spcPct val="0"/>
              </a:spcAft>
              <a:defRPr sz="4400">
                <a:solidFill>
                  <a:schemeClr val="tx2"/>
                </a:solidFill>
                <a:latin typeface="Arial" charset="0"/>
                <a:ea typeface="宋体" charset="-122"/>
              </a:defRPr>
            </a:lvl9pPr>
          </a:lstStyle>
          <a:p>
            <a:pPr algn="l"/>
            <a:r>
              <a:rPr lang="en-US" altLang="zh-CN" sz="3600" b="1" kern="1200" dirty="0" smtClean="0">
                <a:solidFill>
                  <a:srgbClr val="0184B7"/>
                </a:solidFill>
                <a:latin typeface="Arial" pitchFamily="34" charset="0"/>
                <a:ea typeface="宋体" pitchFamily="2" charset="-122"/>
                <a:cs typeface="+mn-cs"/>
              </a:rPr>
              <a:t>H.265</a:t>
            </a:r>
            <a:r>
              <a:rPr lang="zh-CN" altLang="en-US" sz="3600" b="1" kern="1200" dirty="0" smtClean="0">
                <a:solidFill>
                  <a:srgbClr val="0184B7"/>
                </a:solidFill>
                <a:latin typeface="Arial" pitchFamily="34" charset="0"/>
                <a:ea typeface="宋体" pitchFamily="2" charset="-122"/>
                <a:cs typeface="+mn-cs"/>
              </a:rPr>
              <a:t>关键技术</a:t>
            </a:r>
            <a:r>
              <a:rPr lang="en-US" altLang="zh-CN" sz="3600" b="1" kern="1200" dirty="0" smtClean="0">
                <a:solidFill>
                  <a:srgbClr val="0184B7"/>
                </a:solidFill>
                <a:latin typeface="Arial" pitchFamily="34" charset="0"/>
                <a:ea typeface="宋体" pitchFamily="2" charset="-122"/>
                <a:cs typeface="+mn-cs"/>
              </a:rPr>
              <a:t>(2)—</a:t>
            </a:r>
            <a:r>
              <a:rPr lang="zh-CN" altLang="en-US" sz="2800" b="1" kern="1200" dirty="0" smtClean="0">
                <a:solidFill>
                  <a:srgbClr val="0184B7"/>
                </a:solidFill>
                <a:latin typeface="Arial" pitchFamily="34" charset="0"/>
                <a:ea typeface="宋体" pitchFamily="2" charset="-122"/>
                <a:cs typeface="+mn-cs"/>
              </a:rPr>
              <a:t>预测编码技术</a:t>
            </a:r>
            <a:endParaRPr lang="zh-CN" altLang="en-US" sz="2800" b="1" kern="1200" dirty="0">
              <a:solidFill>
                <a:srgbClr val="0184B7"/>
              </a:solidFill>
              <a:latin typeface="Arial" pitchFamily="34" charset="0"/>
              <a:ea typeface="宋体" pitchFamily="2" charset="-122"/>
              <a:cs typeface="+mn-cs"/>
            </a:endParaRPr>
          </a:p>
        </p:txBody>
      </p:sp>
      <p:sp>
        <p:nvSpPr>
          <p:cNvPr id="4" name="矩形 3"/>
          <p:cNvSpPr/>
          <p:nvPr/>
        </p:nvSpPr>
        <p:spPr>
          <a:xfrm>
            <a:off x="271462" y="1813173"/>
            <a:ext cx="8549009" cy="2585323"/>
          </a:xfrm>
          <a:prstGeom prst="rect">
            <a:avLst/>
          </a:prstGeom>
        </p:spPr>
        <p:txBody>
          <a:bodyPr wrap="square">
            <a:spAutoFit/>
          </a:bodyPr>
          <a:lstStyle/>
          <a:p>
            <a:pPr marL="285750" indent="-285750">
              <a:buFont typeface="Wingdings" panose="05000000000000000000" pitchFamily="2" charset="2"/>
              <a:buChar char="l"/>
            </a:pPr>
            <a:r>
              <a:rPr lang="zh-CN" altLang="en-US" b="0" dirty="0">
                <a:latin typeface="微软雅黑" panose="020B0503020204020204" pitchFamily="34" charset="-122"/>
                <a:ea typeface="微软雅黑" panose="020B0503020204020204" pitchFamily="34" charset="-122"/>
              </a:rPr>
              <a:t>帧间编码的图像是利用其他参考帧来预测编码的。帧间预测就是利用视频序 列相邻帧之间的相关性，通过运动估计和运动补偿预测的编码方法来消除视频信 息中的时间冗余，对得到的预测差值信息进行编码</a:t>
            </a:r>
            <a:r>
              <a:rPr lang="zh-CN" altLang="en-US" b="0" dirty="0" smtClean="0">
                <a:latin typeface="微软雅黑" panose="020B0503020204020204" pitchFamily="34" charset="-122"/>
                <a:ea typeface="微软雅黑" panose="020B0503020204020204" pitchFamily="34" charset="-122"/>
              </a:rPr>
              <a:t>。</a:t>
            </a:r>
            <a:endParaRPr lang="en-US" altLang="zh-CN" b="0" dirty="0" smtClean="0">
              <a:latin typeface="微软雅黑" panose="020B0503020204020204" pitchFamily="34" charset="-122"/>
              <a:ea typeface="微软雅黑" panose="020B0503020204020204" pitchFamily="34" charset="-122"/>
            </a:endParaRPr>
          </a:p>
          <a:p>
            <a:endParaRPr lang="en-US" altLang="zh-CN" b="0" dirty="0">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l"/>
            </a:pPr>
            <a:r>
              <a:rPr lang="zh-CN" altLang="en-US" b="0" dirty="0" smtClean="0">
                <a:latin typeface="微软雅黑" panose="020B0503020204020204" pitchFamily="34" charset="-122"/>
                <a:ea typeface="微软雅黑" panose="020B0503020204020204" pitchFamily="34" charset="-122"/>
              </a:rPr>
              <a:t>目前 </a:t>
            </a:r>
            <a:r>
              <a:rPr lang="en-US" altLang="zh-CN" b="0" dirty="0">
                <a:latin typeface="微软雅黑" panose="020B0503020204020204" pitchFamily="34" charset="-122"/>
                <a:ea typeface="微软雅黑" panose="020B0503020204020204" pitchFamily="34" charset="-122"/>
              </a:rPr>
              <a:t>H.265 </a:t>
            </a:r>
            <a:r>
              <a:rPr lang="zh-CN" altLang="en-US" b="0" dirty="0">
                <a:latin typeface="微软雅黑" panose="020B0503020204020204" pitchFamily="34" charset="-122"/>
                <a:ea typeface="微软雅黑" panose="020B0503020204020204" pitchFamily="34" charset="-122"/>
              </a:rPr>
              <a:t>采用的帧间预测工具包括：预测模式</a:t>
            </a:r>
            <a:r>
              <a:rPr lang="en-US" altLang="zh-CN" b="0" dirty="0">
                <a:latin typeface="微软雅黑" panose="020B0503020204020204" pitchFamily="34" charset="-122"/>
                <a:ea typeface="微软雅黑" panose="020B0503020204020204" pitchFamily="34" charset="-122"/>
              </a:rPr>
              <a:t>(Prediction Modes)</a:t>
            </a:r>
            <a:r>
              <a:rPr lang="zh-CN" altLang="en-US" b="0" dirty="0">
                <a:latin typeface="微软雅黑" panose="020B0503020204020204" pitchFamily="34" charset="-122"/>
                <a:ea typeface="微软雅黑" panose="020B0503020204020204" pitchFamily="34" charset="-122"/>
              </a:rPr>
              <a:t>、位移矢量 预测 </a:t>
            </a:r>
            <a:r>
              <a:rPr lang="en-US" altLang="zh-CN" b="0" dirty="0">
                <a:latin typeface="微软雅黑" panose="020B0503020204020204" pitchFamily="34" charset="-122"/>
                <a:ea typeface="微软雅黑" panose="020B0503020204020204" pitchFamily="34" charset="-122"/>
              </a:rPr>
              <a:t>(Motion Vector Prediction)</a:t>
            </a:r>
            <a:r>
              <a:rPr lang="zh-CN" altLang="en-US" b="0" dirty="0">
                <a:latin typeface="微软雅黑" panose="020B0503020204020204" pitchFamily="34" charset="-122"/>
                <a:ea typeface="微软雅黑" panose="020B0503020204020204" pitchFamily="34" charset="-122"/>
              </a:rPr>
              <a:t>、插值滤波器</a:t>
            </a:r>
            <a:r>
              <a:rPr lang="en-US" altLang="zh-CN" b="0" dirty="0">
                <a:latin typeface="微软雅黑" panose="020B0503020204020204" pitchFamily="34" charset="-122"/>
                <a:ea typeface="微软雅黑" panose="020B0503020204020204" pitchFamily="34" charset="-122"/>
              </a:rPr>
              <a:t>(Interpolation Filter)</a:t>
            </a:r>
            <a:r>
              <a:rPr lang="zh-CN" altLang="en-US" b="0" dirty="0">
                <a:latin typeface="微软雅黑" panose="020B0503020204020204" pitchFamily="34" charset="-122"/>
                <a:ea typeface="微软雅黑" panose="020B0503020204020204" pitchFamily="34" charset="-122"/>
              </a:rPr>
              <a:t>以及加权预测 </a:t>
            </a:r>
            <a:r>
              <a:rPr lang="en-US" altLang="zh-CN" b="0" dirty="0">
                <a:latin typeface="微软雅黑" panose="020B0503020204020204" pitchFamily="34" charset="-122"/>
                <a:ea typeface="微软雅黑" panose="020B0503020204020204" pitchFamily="34" charset="-122"/>
              </a:rPr>
              <a:t>(Weighted Prediction)</a:t>
            </a:r>
            <a:r>
              <a:rPr lang="zh-CN" altLang="en-US" b="0" dirty="0">
                <a:latin typeface="微软雅黑" panose="020B0503020204020204" pitchFamily="34" charset="-122"/>
                <a:ea typeface="微软雅黑" panose="020B0503020204020204" pitchFamily="34" charset="-122"/>
              </a:rPr>
              <a:t>技术。</a:t>
            </a:r>
            <a:br>
              <a:rPr lang="zh-CN" altLang="en-US" b="0" dirty="0">
                <a:latin typeface="微软雅黑" panose="020B0503020204020204" pitchFamily="34" charset="-122"/>
                <a:ea typeface="微软雅黑" panose="020B0503020204020204" pitchFamily="34" charset="-122"/>
              </a:rPr>
            </a:br>
            <a:r>
              <a:rPr lang="zh-CN" altLang="en-US" dirty="0"/>
              <a:t/>
            </a:r>
            <a:br>
              <a:rPr lang="zh-CN" altLang="en-US" dirty="0"/>
            </a:br>
            <a:endParaRPr lang="zh-CN" altLang="en-US" dirty="0"/>
          </a:p>
        </p:txBody>
      </p:sp>
    </p:spTree>
    <p:extLst>
      <p:ext uri="{BB962C8B-B14F-4D97-AF65-F5344CB8AC3E}">
        <p14:creationId xmlns:p14="http://schemas.microsoft.com/office/powerpoint/2010/main" val="2410736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1"/>
          </p:nvPr>
        </p:nvSpPr>
        <p:spPr/>
        <p:txBody>
          <a:bodyPr/>
          <a:lstStyle/>
          <a:p>
            <a:fld id="{080877BF-6D31-4E48-B933-90223EB641D9}" type="slidenum">
              <a:rPr lang="en-US" altLang="zh-CN" sz="1400" smtClean="0"/>
              <a:pPr/>
              <a:t>69</a:t>
            </a:fld>
            <a:endParaRPr lang="en-US" altLang="zh-CN" sz="1400"/>
          </a:p>
        </p:txBody>
      </p:sp>
      <p:sp>
        <p:nvSpPr>
          <p:cNvPr id="3" name="矩形 2"/>
          <p:cNvSpPr/>
          <p:nvPr/>
        </p:nvSpPr>
        <p:spPr>
          <a:xfrm>
            <a:off x="179511" y="1290953"/>
            <a:ext cx="3394347" cy="553998"/>
          </a:xfrm>
          <a:prstGeom prst="rect">
            <a:avLst/>
          </a:prstGeom>
        </p:spPr>
        <p:txBody>
          <a:bodyPr wrap="square">
            <a:spAutoFit/>
          </a:bodyPr>
          <a:lstStyle/>
          <a:p>
            <a:pPr>
              <a:lnSpc>
                <a:spcPct val="150000"/>
              </a:lnSpc>
            </a:pPr>
            <a:r>
              <a:rPr lang="zh-CN" altLang="en-US" sz="2000" dirty="0"/>
              <a:t>帧间</a:t>
            </a:r>
            <a:r>
              <a:rPr lang="zh-CN" altLang="en-US" sz="2000" dirty="0" smtClean="0"/>
              <a:t>预测  </a:t>
            </a:r>
            <a:endParaRPr lang="zh-CN" altLang="en-US" sz="2000" dirty="0">
              <a:latin typeface="黑体" panose="02010600030101010101" pitchFamily="2" charset="-122"/>
              <a:ea typeface="黑体" panose="02010600030101010101" pitchFamily="2" charset="-122"/>
            </a:endParaRPr>
          </a:p>
        </p:txBody>
      </p:sp>
      <p:sp>
        <p:nvSpPr>
          <p:cNvPr id="10" name="Rectangle 2"/>
          <p:cNvSpPr txBox="1">
            <a:spLocks noChangeArrowheads="1"/>
          </p:cNvSpPr>
          <p:nvPr/>
        </p:nvSpPr>
        <p:spPr bwMode="auto">
          <a:xfrm>
            <a:off x="271463" y="332656"/>
            <a:ext cx="6604793" cy="58092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宋体" charset="0"/>
              </a:defRPr>
            </a:lvl1pPr>
            <a:lvl2pPr algn="ctr" rtl="0" eaLnBrk="0" fontAlgn="base" hangingPunct="0">
              <a:spcBef>
                <a:spcPct val="0"/>
              </a:spcBef>
              <a:spcAft>
                <a:spcPct val="0"/>
              </a:spcAft>
              <a:defRPr kumimoji="1" sz="4400">
                <a:solidFill>
                  <a:schemeClr val="tx2"/>
                </a:solidFill>
                <a:latin typeface="Arial" charset="0"/>
                <a:ea typeface="宋体" charset="-122"/>
                <a:cs typeface="宋体" charset="0"/>
              </a:defRPr>
            </a:lvl2pPr>
            <a:lvl3pPr algn="ctr" rtl="0" eaLnBrk="0" fontAlgn="base" hangingPunct="0">
              <a:spcBef>
                <a:spcPct val="0"/>
              </a:spcBef>
              <a:spcAft>
                <a:spcPct val="0"/>
              </a:spcAft>
              <a:defRPr kumimoji="1" sz="4400">
                <a:solidFill>
                  <a:schemeClr val="tx2"/>
                </a:solidFill>
                <a:latin typeface="Arial" charset="0"/>
                <a:ea typeface="宋体" charset="-122"/>
                <a:cs typeface="宋体" charset="0"/>
              </a:defRPr>
            </a:lvl3pPr>
            <a:lvl4pPr algn="ctr" rtl="0" eaLnBrk="0" fontAlgn="base" hangingPunct="0">
              <a:spcBef>
                <a:spcPct val="0"/>
              </a:spcBef>
              <a:spcAft>
                <a:spcPct val="0"/>
              </a:spcAft>
              <a:defRPr kumimoji="1" sz="4400">
                <a:solidFill>
                  <a:schemeClr val="tx2"/>
                </a:solidFill>
                <a:latin typeface="Arial" charset="0"/>
                <a:ea typeface="宋体" charset="-122"/>
                <a:cs typeface="宋体" charset="0"/>
              </a:defRPr>
            </a:lvl4pPr>
            <a:lvl5pPr algn="ctr" rtl="0" eaLnBrk="0" fontAlgn="base" hangingPunct="0">
              <a:spcBef>
                <a:spcPct val="0"/>
              </a:spcBef>
              <a:spcAft>
                <a:spcPct val="0"/>
              </a:spcAft>
              <a:defRPr kumimoji="1" sz="4400">
                <a:solidFill>
                  <a:schemeClr val="tx2"/>
                </a:solidFill>
                <a:latin typeface="Arial" charset="0"/>
                <a:ea typeface="宋体" charset="-122"/>
                <a:cs typeface="宋体" charset="0"/>
              </a:defRPr>
            </a:lvl5pPr>
            <a:lvl6pPr marL="457200" algn="ctr" rtl="0" fontAlgn="base">
              <a:spcBef>
                <a:spcPct val="0"/>
              </a:spcBef>
              <a:spcAft>
                <a:spcPct val="0"/>
              </a:spcAft>
              <a:defRPr sz="4400">
                <a:solidFill>
                  <a:schemeClr val="tx2"/>
                </a:solidFill>
                <a:latin typeface="Arial" charset="0"/>
                <a:ea typeface="宋体" charset="-122"/>
              </a:defRPr>
            </a:lvl6pPr>
            <a:lvl7pPr marL="914400" algn="ctr" rtl="0" fontAlgn="base">
              <a:spcBef>
                <a:spcPct val="0"/>
              </a:spcBef>
              <a:spcAft>
                <a:spcPct val="0"/>
              </a:spcAft>
              <a:defRPr sz="4400">
                <a:solidFill>
                  <a:schemeClr val="tx2"/>
                </a:solidFill>
                <a:latin typeface="Arial" charset="0"/>
                <a:ea typeface="宋体" charset="-122"/>
              </a:defRPr>
            </a:lvl7pPr>
            <a:lvl8pPr marL="1371600" algn="ctr" rtl="0" fontAlgn="base">
              <a:spcBef>
                <a:spcPct val="0"/>
              </a:spcBef>
              <a:spcAft>
                <a:spcPct val="0"/>
              </a:spcAft>
              <a:defRPr sz="4400">
                <a:solidFill>
                  <a:schemeClr val="tx2"/>
                </a:solidFill>
                <a:latin typeface="Arial" charset="0"/>
                <a:ea typeface="宋体" charset="-122"/>
              </a:defRPr>
            </a:lvl8pPr>
            <a:lvl9pPr marL="1828800" algn="ctr" rtl="0" fontAlgn="base">
              <a:spcBef>
                <a:spcPct val="0"/>
              </a:spcBef>
              <a:spcAft>
                <a:spcPct val="0"/>
              </a:spcAft>
              <a:defRPr sz="4400">
                <a:solidFill>
                  <a:schemeClr val="tx2"/>
                </a:solidFill>
                <a:latin typeface="Arial" charset="0"/>
                <a:ea typeface="宋体" charset="-122"/>
              </a:defRPr>
            </a:lvl9pPr>
          </a:lstStyle>
          <a:p>
            <a:pPr algn="l"/>
            <a:r>
              <a:rPr lang="en-US" altLang="zh-CN" sz="3600" b="1" kern="1200" dirty="0" smtClean="0">
                <a:solidFill>
                  <a:srgbClr val="0184B7"/>
                </a:solidFill>
                <a:latin typeface="Arial" pitchFamily="34" charset="0"/>
                <a:ea typeface="宋体" pitchFamily="2" charset="-122"/>
                <a:cs typeface="+mn-cs"/>
              </a:rPr>
              <a:t>H.265</a:t>
            </a:r>
            <a:r>
              <a:rPr lang="zh-CN" altLang="en-US" sz="3600" b="1" kern="1200" dirty="0" smtClean="0">
                <a:solidFill>
                  <a:srgbClr val="0184B7"/>
                </a:solidFill>
                <a:latin typeface="Arial" pitchFamily="34" charset="0"/>
                <a:ea typeface="宋体" pitchFamily="2" charset="-122"/>
                <a:cs typeface="+mn-cs"/>
              </a:rPr>
              <a:t>关键技术</a:t>
            </a:r>
            <a:r>
              <a:rPr lang="en-US" altLang="zh-CN" sz="3600" b="1" kern="1200" dirty="0" smtClean="0">
                <a:solidFill>
                  <a:srgbClr val="0184B7"/>
                </a:solidFill>
                <a:latin typeface="Arial" pitchFamily="34" charset="0"/>
                <a:ea typeface="宋体" pitchFamily="2" charset="-122"/>
                <a:cs typeface="+mn-cs"/>
              </a:rPr>
              <a:t>(2)—</a:t>
            </a:r>
            <a:r>
              <a:rPr lang="zh-CN" altLang="en-US" sz="2800" b="1" kern="1200" dirty="0" smtClean="0">
                <a:solidFill>
                  <a:srgbClr val="0184B7"/>
                </a:solidFill>
                <a:latin typeface="Arial" pitchFamily="34" charset="0"/>
                <a:ea typeface="宋体" pitchFamily="2" charset="-122"/>
                <a:cs typeface="+mn-cs"/>
              </a:rPr>
              <a:t>预测编码技术</a:t>
            </a:r>
            <a:endParaRPr lang="zh-CN" altLang="en-US" sz="2800" b="1" kern="1200" dirty="0">
              <a:solidFill>
                <a:srgbClr val="0184B7"/>
              </a:solidFill>
              <a:latin typeface="Arial" pitchFamily="34" charset="0"/>
              <a:ea typeface="宋体" pitchFamily="2" charset="-122"/>
              <a:cs typeface="+mn-cs"/>
            </a:endParaRPr>
          </a:p>
        </p:txBody>
      </p:sp>
      <p:sp>
        <p:nvSpPr>
          <p:cNvPr id="4" name="矩形 3"/>
          <p:cNvSpPr/>
          <p:nvPr/>
        </p:nvSpPr>
        <p:spPr>
          <a:xfrm>
            <a:off x="323528" y="1849167"/>
            <a:ext cx="7848872" cy="4247317"/>
          </a:xfrm>
          <a:prstGeom prst="rect">
            <a:avLst/>
          </a:prstGeom>
        </p:spPr>
        <p:txBody>
          <a:bodyPr wrap="square">
            <a:spAutoFit/>
          </a:bodyPr>
          <a:lstStyle/>
          <a:p>
            <a:r>
              <a:rPr lang="zh-CN" altLang="en-US" dirty="0"/>
              <a:t>预测模式</a:t>
            </a:r>
            <a:br>
              <a:rPr lang="zh-CN" altLang="en-US" dirty="0"/>
            </a:br>
            <a:r>
              <a:rPr lang="zh-CN" altLang="en-US" dirty="0"/>
              <a:t/>
            </a:r>
            <a:br>
              <a:rPr lang="zh-CN" altLang="en-US" dirty="0"/>
            </a:br>
            <a:r>
              <a:rPr lang="zh-CN" altLang="en-US" b="0" dirty="0">
                <a:latin typeface="微软雅黑" panose="020B0503020204020204" pitchFamily="34" charset="-122"/>
                <a:ea typeface="微软雅黑" panose="020B0503020204020204" pitchFamily="34" charset="-122"/>
              </a:rPr>
              <a:t>运动合并技术是一种利用相邻已编码预测单元的运动参数代替当前预测单 元运动参数的技术。编码端只需要向解码端传送使用运动合并技术的标记、选定 的相邻预测单元序号</a:t>
            </a:r>
            <a:r>
              <a:rPr lang="zh-CN" altLang="en-US" b="0" dirty="0" smtClean="0">
                <a:latin typeface="微软雅黑" panose="020B0503020204020204" pitchFamily="34" charset="-122"/>
                <a:ea typeface="微软雅黑" panose="020B0503020204020204" pitchFamily="34" charset="-122"/>
              </a:rPr>
              <a:t>。</a:t>
            </a:r>
            <a:endParaRPr lang="en-US" altLang="zh-CN" b="0" dirty="0" smtClean="0">
              <a:latin typeface="微软雅黑" panose="020B0503020204020204" pitchFamily="34" charset="-122"/>
              <a:ea typeface="微软雅黑" panose="020B0503020204020204" pitchFamily="34" charset="-122"/>
            </a:endParaRPr>
          </a:p>
          <a:p>
            <a:endParaRPr lang="en-US" altLang="zh-CN" b="0" dirty="0">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l"/>
            </a:pPr>
            <a:r>
              <a:rPr lang="zh-CN" altLang="en-US" b="0" dirty="0">
                <a:latin typeface="微软雅黑" panose="020B0503020204020204" pitchFamily="34" charset="-122"/>
                <a:ea typeface="微软雅黑" panose="020B0503020204020204" pitchFamily="34" charset="-122"/>
              </a:rPr>
              <a:t> 首先，用相邻已编码预测单元的运动参数构成运动参数的 候选表，然后通过率失真优化方法，在候选表中选出编码代价最小的运动参数。 若使用运动合并技术，则码流中只需要包含这些运动参数在候选表中的索引号</a:t>
            </a:r>
            <a:r>
              <a:rPr lang="zh-CN" altLang="en-US" b="0" dirty="0" smtClean="0">
                <a:latin typeface="微软雅黑" panose="020B0503020204020204" pitchFamily="34" charset="-122"/>
                <a:ea typeface="微软雅黑" panose="020B0503020204020204" pitchFamily="34" charset="-122"/>
              </a:rPr>
              <a:t>。</a:t>
            </a:r>
            <a:endParaRPr lang="en-US" altLang="zh-CN" b="0" dirty="0" smtClean="0">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l"/>
            </a:pPr>
            <a:endParaRPr lang="en-US" altLang="zh-CN" b="0" dirty="0">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l"/>
            </a:pPr>
            <a:r>
              <a:rPr lang="zh-CN" altLang="en-US" b="0" dirty="0" smtClean="0">
                <a:latin typeface="微软雅黑" panose="020B0503020204020204" pitchFamily="34" charset="-122"/>
                <a:ea typeface="微软雅黑" panose="020B0503020204020204" pitchFamily="34" charset="-122"/>
              </a:rPr>
              <a:t>解码</a:t>
            </a:r>
            <a:r>
              <a:rPr lang="zh-CN" altLang="en-US" b="0" dirty="0">
                <a:latin typeface="微软雅黑" panose="020B0503020204020204" pitchFamily="34" charset="-122"/>
                <a:ea typeface="微软雅黑" panose="020B0503020204020204" pitchFamily="34" charset="-122"/>
              </a:rPr>
              <a:t>端相应地使用与编码端相同的运动合并技术构成运动参数的候选表。然后根 据码流中的运动参数索引号在运动参数候选表中找到运动参数。运动合并技术不 仅可以用在 </a:t>
            </a:r>
            <a:r>
              <a:rPr lang="en-US" altLang="zh-CN" b="0" dirty="0">
                <a:latin typeface="微软雅黑" panose="020B0503020204020204" pitchFamily="34" charset="-122"/>
                <a:ea typeface="微软雅黑" panose="020B0503020204020204" pitchFamily="34" charset="-122"/>
              </a:rPr>
              <a:t>Skip </a:t>
            </a:r>
            <a:r>
              <a:rPr lang="zh-CN" altLang="en-US" b="0" dirty="0">
                <a:latin typeface="微软雅黑" panose="020B0503020204020204" pitchFamily="34" charset="-122"/>
                <a:ea typeface="微软雅黑" panose="020B0503020204020204" pitchFamily="34" charset="-122"/>
              </a:rPr>
              <a:t>模式下，还能在其他帧间模式下使用。使用运动合并技术可以有 效地提高帧间编码效率。</a:t>
            </a:r>
            <a:br>
              <a:rPr lang="zh-CN" altLang="en-US" b="0" dirty="0">
                <a:latin typeface="微软雅黑" panose="020B0503020204020204" pitchFamily="34" charset="-122"/>
                <a:ea typeface="微软雅黑" panose="020B0503020204020204" pitchFamily="34" charset="-122"/>
              </a:rPr>
            </a:br>
            <a:endParaRPr lang="zh-CN" altLang="en-US" b="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376138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ChangeArrowheads="1"/>
          </p:cNvSpPr>
          <p:nvPr/>
        </p:nvSpPr>
        <p:spPr bwMode="auto">
          <a:xfrm>
            <a:off x="395288" y="404813"/>
            <a:ext cx="8229600"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z="3600" dirty="0" smtClean="0">
                <a:solidFill>
                  <a:srgbClr val="0184B7"/>
                </a:solidFill>
              </a:rPr>
              <a:t>研究背景</a:t>
            </a:r>
            <a:endParaRPr lang="zh-CN" altLang="zh-CN" sz="3600" dirty="0">
              <a:solidFill>
                <a:srgbClr val="0184B7"/>
              </a:solidFill>
            </a:endParaRPr>
          </a:p>
          <a:p>
            <a:endParaRPr lang="zh-CN" altLang="en-US" sz="3200" dirty="0">
              <a:solidFill>
                <a:srgbClr val="000000"/>
              </a:solidFill>
              <a:latin typeface="楷体_GB2312" charset="-122"/>
              <a:ea typeface="楷体_GB2312" charset="-122"/>
              <a:sym typeface="楷体_GB2312" charset="-122"/>
            </a:endParaRPr>
          </a:p>
        </p:txBody>
      </p:sp>
      <p:sp>
        <p:nvSpPr>
          <p:cNvPr id="4" name="矩形 2"/>
          <p:cNvSpPr>
            <a:spLocks noChangeArrowheads="1"/>
          </p:cNvSpPr>
          <p:nvPr/>
        </p:nvSpPr>
        <p:spPr bwMode="auto">
          <a:xfrm>
            <a:off x="539552" y="1340768"/>
            <a:ext cx="7696200" cy="52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ts val="3400"/>
              </a:lnSpc>
              <a:buClr>
                <a:srgbClr val="0070C0"/>
              </a:buClr>
            </a:pPr>
            <a:r>
              <a:rPr lang="zh-CN" altLang="en-US" sz="3600" dirty="0" smtClean="0">
                <a:solidFill>
                  <a:srgbClr val="000000"/>
                </a:solidFill>
                <a:latin typeface="微软雅黑" pitchFamily="34" charset="-122"/>
                <a:ea typeface="微软雅黑" pitchFamily="34" charset="-122"/>
              </a:rPr>
              <a:t>网络带宽发展的需求</a:t>
            </a:r>
            <a:endParaRPr lang="en-US" altLang="zh-CN" sz="3600" dirty="0">
              <a:solidFill>
                <a:srgbClr val="000000"/>
              </a:solidFill>
              <a:latin typeface="微软雅黑" pitchFamily="34" charset="-122"/>
              <a:ea typeface="微软雅黑" pitchFamily="34" charset="-122"/>
            </a:endParaRPr>
          </a:p>
        </p:txBody>
      </p:sp>
      <p:grpSp>
        <p:nvGrpSpPr>
          <p:cNvPr id="6" name="Group 1028"/>
          <p:cNvGrpSpPr>
            <a:grpSpLocks/>
          </p:cNvGrpSpPr>
          <p:nvPr/>
        </p:nvGrpSpPr>
        <p:grpSpPr bwMode="auto">
          <a:xfrm>
            <a:off x="683568" y="2080223"/>
            <a:ext cx="8066088" cy="3632200"/>
            <a:chOff x="158" y="1788"/>
            <a:chExt cx="5081" cy="2104"/>
          </a:xfrm>
        </p:grpSpPr>
        <p:grpSp>
          <p:nvGrpSpPr>
            <p:cNvPr id="7" name="Group 1029"/>
            <p:cNvGrpSpPr>
              <a:grpSpLocks/>
            </p:cNvGrpSpPr>
            <p:nvPr/>
          </p:nvGrpSpPr>
          <p:grpSpPr bwMode="auto">
            <a:xfrm>
              <a:off x="1009" y="1788"/>
              <a:ext cx="4230" cy="1907"/>
              <a:chOff x="793" y="1819"/>
              <a:chExt cx="4230" cy="1907"/>
            </a:xfrm>
          </p:grpSpPr>
          <p:sp>
            <p:nvSpPr>
              <p:cNvPr id="12" name="Text Box 1030"/>
              <p:cNvSpPr txBox="1">
                <a:spLocks noChangeArrowheads="1"/>
              </p:cNvSpPr>
              <p:nvPr/>
            </p:nvSpPr>
            <p:spPr bwMode="auto">
              <a:xfrm>
                <a:off x="793" y="1977"/>
                <a:ext cx="862" cy="30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72000" rIns="36000" bIns="72000" anchor="ctr">
                <a:spAutoFit/>
              </a:bodyPr>
              <a:lstStyle/>
              <a:p>
                <a:pPr algn="ctr">
                  <a:spcBef>
                    <a:spcPct val="50000"/>
                  </a:spcBef>
                </a:pPr>
                <a:r>
                  <a:rPr kumimoji="0" lang="zh-CN" altLang="en-US">
                    <a:solidFill>
                      <a:schemeClr val="accent2"/>
                    </a:solidFill>
                    <a:latin typeface="Arial" charset="0"/>
                  </a:rPr>
                  <a:t>模数转换</a:t>
                </a:r>
              </a:p>
            </p:txBody>
          </p:sp>
          <p:sp>
            <p:nvSpPr>
              <p:cNvPr id="13" name="Text Box 1031"/>
              <p:cNvSpPr txBox="1">
                <a:spLocks noChangeArrowheads="1"/>
              </p:cNvSpPr>
              <p:nvPr/>
            </p:nvSpPr>
            <p:spPr bwMode="auto">
              <a:xfrm>
                <a:off x="2109" y="1977"/>
                <a:ext cx="862" cy="30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72000" rIns="36000" bIns="72000" anchor="ctr">
                <a:spAutoFit/>
              </a:bodyPr>
              <a:lstStyle/>
              <a:p>
                <a:pPr algn="ctr">
                  <a:spcBef>
                    <a:spcPct val="50000"/>
                  </a:spcBef>
                </a:pPr>
                <a:r>
                  <a:rPr kumimoji="0" lang="zh-CN" altLang="en-US">
                    <a:solidFill>
                      <a:srgbClr val="FF0000"/>
                    </a:solidFill>
                    <a:latin typeface="Arial" charset="0"/>
                  </a:rPr>
                  <a:t>信源编码</a:t>
                </a:r>
              </a:p>
            </p:txBody>
          </p:sp>
          <p:sp>
            <p:nvSpPr>
              <p:cNvPr id="14" name="Text Box 1032"/>
              <p:cNvSpPr txBox="1">
                <a:spLocks noChangeArrowheads="1"/>
              </p:cNvSpPr>
              <p:nvPr/>
            </p:nvSpPr>
            <p:spPr bwMode="auto">
              <a:xfrm>
                <a:off x="3424" y="1819"/>
                <a:ext cx="862" cy="622"/>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72000" rIns="36000" bIns="72000" anchor="ctr">
                <a:spAutoFit/>
              </a:bodyPr>
              <a:lstStyle/>
              <a:p>
                <a:pPr algn="ctr">
                  <a:spcBef>
                    <a:spcPct val="50000"/>
                  </a:spcBef>
                </a:pPr>
                <a:r>
                  <a:rPr kumimoji="0" lang="zh-CN" altLang="en-US">
                    <a:solidFill>
                      <a:srgbClr val="009900"/>
                    </a:solidFill>
                    <a:latin typeface="Arial" charset="0"/>
                  </a:rPr>
                  <a:t>信道编码</a:t>
                </a:r>
              </a:p>
              <a:p>
                <a:pPr algn="ctr">
                  <a:spcBef>
                    <a:spcPct val="50000"/>
                  </a:spcBef>
                </a:pPr>
                <a:r>
                  <a:rPr kumimoji="0" lang="zh-CN" altLang="en-US">
                    <a:solidFill>
                      <a:srgbClr val="009900"/>
                    </a:solidFill>
                    <a:latin typeface="Arial" charset="0"/>
                  </a:rPr>
                  <a:t>调制</a:t>
                </a:r>
              </a:p>
            </p:txBody>
          </p:sp>
          <p:sp>
            <p:nvSpPr>
              <p:cNvPr id="15" name="Text Box 1033"/>
              <p:cNvSpPr txBox="1">
                <a:spLocks noChangeArrowheads="1"/>
              </p:cNvSpPr>
              <p:nvPr/>
            </p:nvSpPr>
            <p:spPr bwMode="auto">
              <a:xfrm>
                <a:off x="793" y="3262"/>
                <a:ext cx="862" cy="30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72000" rIns="36000" bIns="72000" anchor="ctr">
                <a:spAutoFit/>
              </a:bodyPr>
              <a:lstStyle/>
              <a:p>
                <a:pPr algn="ctr">
                  <a:spcBef>
                    <a:spcPct val="50000"/>
                  </a:spcBef>
                </a:pPr>
                <a:r>
                  <a:rPr kumimoji="0" lang="zh-CN" altLang="en-US">
                    <a:solidFill>
                      <a:schemeClr val="accent2"/>
                    </a:solidFill>
                    <a:latin typeface="Arial" charset="0"/>
                  </a:rPr>
                  <a:t>数模转换</a:t>
                </a:r>
              </a:p>
            </p:txBody>
          </p:sp>
          <p:sp>
            <p:nvSpPr>
              <p:cNvPr id="16" name="Text Box 1034"/>
              <p:cNvSpPr txBox="1">
                <a:spLocks noChangeArrowheads="1"/>
              </p:cNvSpPr>
              <p:nvPr/>
            </p:nvSpPr>
            <p:spPr bwMode="auto">
              <a:xfrm>
                <a:off x="2109" y="3262"/>
                <a:ext cx="862" cy="30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72000" rIns="36000" bIns="72000" anchor="ctr">
                <a:spAutoFit/>
              </a:bodyPr>
              <a:lstStyle/>
              <a:p>
                <a:pPr algn="ctr">
                  <a:spcBef>
                    <a:spcPct val="50000"/>
                  </a:spcBef>
                </a:pPr>
                <a:r>
                  <a:rPr kumimoji="0" lang="zh-CN" altLang="en-US">
                    <a:solidFill>
                      <a:srgbClr val="FF0000"/>
                    </a:solidFill>
                    <a:latin typeface="Arial" charset="0"/>
                  </a:rPr>
                  <a:t>信源解码</a:t>
                </a:r>
              </a:p>
            </p:txBody>
          </p:sp>
          <p:sp>
            <p:nvSpPr>
              <p:cNvPr id="17" name="Text Box 1035"/>
              <p:cNvSpPr txBox="1">
                <a:spLocks noChangeArrowheads="1"/>
              </p:cNvSpPr>
              <p:nvPr/>
            </p:nvSpPr>
            <p:spPr bwMode="auto">
              <a:xfrm>
                <a:off x="3424" y="3104"/>
                <a:ext cx="862" cy="622"/>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72000" rIns="36000" bIns="72000" anchor="ctr">
                <a:spAutoFit/>
              </a:bodyPr>
              <a:lstStyle/>
              <a:p>
                <a:pPr algn="ctr">
                  <a:spcBef>
                    <a:spcPct val="50000"/>
                  </a:spcBef>
                </a:pPr>
                <a:r>
                  <a:rPr kumimoji="0" lang="zh-CN" altLang="en-US">
                    <a:solidFill>
                      <a:srgbClr val="009900"/>
                    </a:solidFill>
                    <a:latin typeface="Arial" charset="0"/>
                  </a:rPr>
                  <a:t>信道解码</a:t>
                </a:r>
              </a:p>
              <a:p>
                <a:pPr algn="ctr">
                  <a:spcBef>
                    <a:spcPct val="50000"/>
                  </a:spcBef>
                </a:pPr>
                <a:r>
                  <a:rPr kumimoji="0" lang="zh-CN" altLang="en-US">
                    <a:solidFill>
                      <a:srgbClr val="009900"/>
                    </a:solidFill>
                    <a:latin typeface="Arial" charset="0"/>
                  </a:rPr>
                  <a:t>解调</a:t>
                </a:r>
              </a:p>
            </p:txBody>
          </p:sp>
          <p:sp>
            <p:nvSpPr>
              <p:cNvPr id="18" name="Text Box 1036"/>
              <p:cNvSpPr txBox="1">
                <a:spLocks noChangeArrowheads="1"/>
              </p:cNvSpPr>
              <p:nvPr/>
            </p:nvSpPr>
            <p:spPr bwMode="auto">
              <a:xfrm>
                <a:off x="4713" y="2500"/>
                <a:ext cx="310" cy="54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lIns="72000" tIns="72000" rIns="36000" bIns="72000" anchor="ctr" anchorCtr="1">
                <a:spAutoFit/>
              </a:bodyPr>
              <a:lstStyle/>
              <a:p>
                <a:pPr algn="ctr">
                  <a:spcBef>
                    <a:spcPct val="50000"/>
                  </a:spcBef>
                </a:pPr>
                <a:r>
                  <a:rPr kumimoji="0" lang="zh-CN" altLang="en-US">
                    <a:solidFill>
                      <a:srgbClr val="FF00FF"/>
                    </a:solidFill>
                    <a:latin typeface="Arial" charset="0"/>
                  </a:rPr>
                  <a:t>信道</a:t>
                </a:r>
              </a:p>
            </p:txBody>
          </p:sp>
          <p:grpSp>
            <p:nvGrpSpPr>
              <p:cNvPr id="19" name="Group 1037"/>
              <p:cNvGrpSpPr>
                <a:grpSpLocks/>
              </p:cNvGrpSpPr>
              <p:nvPr/>
            </p:nvGrpSpPr>
            <p:grpSpPr bwMode="auto">
              <a:xfrm>
                <a:off x="4286" y="2136"/>
                <a:ext cx="590" cy="363"/>
                <a:chOff x="4286" y="2160"/>
                <a:chExt cx="590" cy="363"/>
              </a:xfrm>
            </p:grpSpPr>
            <p:sp>
              <p:nvSpPr>
                <p:cNvPr id="29" name="Line 1038"/>
                <p:cNvSpPr>
                  <a:spLocks noChangeShapeType="1"/>
                </p:cNvSpPr>
                <p:nvPr/>
              </p:nvSpPr>
              <p:spPr bwMode="auto">
                <a:xfrm>
                  <a:off x="4286" y="2160"/>
                  <a:ext cx="59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0" name="Line 1039"/>
                <p:cNvSpPr>
                  <a:spLocks noChangeShapeType="1"/>
                </p:cNvSpPr>
                <p:nvPr/>
              </p:nvSpPr>
              <p:spPr bwMode="auto">
                <a:xfrm>
                  <a:off x="4876" y="2160"/>
                  <a:ext cx="0" cy="363"/>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0" name="Group 1040"/>
              <p:cNvGrpSpPr>
                <a:grpSpLocks/>
              </p:cNvGrpSpPr>
              <p:nvPr/>
            </p:nvGrpSpPr>
            <p:grpSpPr bwMode="auto">
              <a:xfrm flipV="1">
                <a:off x="4286" y="3056"/>
                <a:ext cx="590" cy="363"/>
                <a:chOff x="4286" y="2160"/>
                <a:chExt cx="590" cy="363"/>
              </a:xfrm>
            </p:grpSpPr>
            <p:sp>
              <p:nvSpPr>
                <p:cNvPr id="27" name="Line 1041"/>
                <p:cNvSpPr>
                  <a:spLocks noChangeShapeType="1"/>
                </p:cNvSpPr>
                <p:nvPr/>
              </p:nvSpPr>
              <p:spPr bwMode="auto">
                <a:xfrm>
                  <a:off x="4286" y="2160"/>
                  <a:ext cx="590" cy="0"/>
                </a:xfrm>
                <a:prstGeom prst="line">
                  <a:avLst/>
                </a:prstGeom>
                <a:noFill/>
                <a:ln w="190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8" name="Line 1042"/>
                <p:cNvSpPr>
                  <a:spLocks noChangeShapeType="1"/>
                </p:cNvSpPr>
                <p:nvPr/>
              </p:nvSpPr>
              <p:spPr bwMode="auto">
                <a:xfrm>
                  <a:off x="4876" y="2160"/>
                  <a:ext cx="0" cy="36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1" name="Group 1043"/>
              <p:cNvGrpSpPr>
                <a:grpSpLocks/>
              </p:cNvGrpSpPr>
              <p:nvPr/>
            </p:nvGrpSpPr>
            <p:grpSpPr bwMode="auto">
              <a:xfrm>
                <a:off x="1655" y="2137"/>
                <a:ext cx="1770" cy="1"/>
                <a:chOff x="1655" y="2137"/>
                <a:chExt cx="1770" cy="1"/>
              </a:xfrm>
            </p:grpSpPr>
            <p:sp>
              <p:nvSpPr>
                <p:cNvPr id="25" name="Line 1044"/>
                <p:cNvSpPr>
                  <a:spLocks noChangeShapeType="1"/>
                </p:cNvSpPr>
                <p:nvPr/>
              </p:nvSpPr>
              <p:spPr bwMode="auto">
                <a:xfrm>
                  <a:off x="2971" y="2137"/>
                  <a:ext cx="454"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6" name="Line 1045"/>
                <p:cNvSpPr>
                  <a:spLocks noChangeShapeType="1"/>
                </p:cNvSpPr>
                <p:nvPr/>
              </p:nvSpPr>
              <p:spPr bwMode="auto">
                <a:xfrm>
                  <a:off x="1655" y="2138"/>
                  <a:ext cx="454"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2" name="Group 1046"/>
              <p:cNvGrpSpPr>
                <a:grpSpLocks/>
              </p:cNvGrpSpPr>
              <p:nvPr/>
            </p:nvGrpSpPr>
            <p:grpSpPr bwMode="auto">
              <a:xfrm>
                <a:off x="1655" y="3418"/>
                <a:ext cx="1770" cy="1"/>
                <a:chOff x="1655" y="2137"/>
                <a:chExt cx="1770" cy="1"/>
              </a:xfrm>
            </p:grpSpPr>
            <p:sp>
              <p:nvSpPr>
                <p:cNvPr id="23" name="Line 1047"/>
                <p:cNvSpPr>
                  <a:spLocks noChangeShapeType="1"/>
                </p:cNvSpPr>
                <p:nvPr/>
              </p:nvSpPr>
              <p:spPr bwMode="auto">
                <a:xfrm flipH="1">
                  <a:off x="2971" y="2137"/>
                  <a:ext cx="454"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4" name="Line 1048"/>
                <p:cNvSpPr>
                  <a:spLocks noChangeShapeType="1"/>
                </p:cNvSpPr>
                <p:nvPr/>
              </p:nvSpPr>
              <p:spPr bwMode="auto">
                <a:xfrm flipH="1">
                  <a:off x="1655" y="2138"/>
                  <a:ext cx="454"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sp>
          <p:nvSpPr>
            <p:cNvPr id="8" name="Line 1049"/>
            <p:cNvSpPr>
              <a:spLocks noChangeShapeType="1"/>
            </p:cNvSpPr>
            <p:nvPr/>
          </p:nvSpPr>
          <p:spPr bwMode="auto">
            <a:xfrm>
              <a:off x="317" y="2104"/>
              <a:ext cx="68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 name="Line 1050"/>
            <p:cNvSpPr>
              <a:spLocks noChangeShapeType="1"/>
            </p:cNvSpPr>
            <p:nvPr/>
          </p:nvSpPr>
          <p:spPr bwMode="auto">
            <a:xfrm>
              <a:off x="317" y="3385"/>
              <a:ext cx="680"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 name="Text Box 1051"/>
            <p:cNvSpPr txBox="1">
              <a:spLocks noChangeArrowheads="1"/>
            </p:cNvSpPr>
            <p:nvPr/>
          </p:nvSpPr>
          <p:spPr bwMode="auto">
            <a:xfrm>
              <a:off x="158" y="2205"/>
              <a:ext cx="906" cy="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kumimoji="0" lang="zh-CN" altLang="en-US" dirty="0">
                  <a:solidFill>
                    <a:srgbClr val="FF0000"/>
                  </a:solidFill>
                  <a:effectLst>
                    <a:outerShdw blurRad="38100" dist="38100" dir="2700000" algn="tl">
                      <a:srgbClr val="000000"/>
                    </a:outerShdw>
                  </a:effectLst>
                  <a:latin typeface="Arial" charset="0"/>
                </a:rPr>
                <a:t>模拟</a:t>
              </a:r>
              <a:r>
                <a:rPr kumimoji="0" lang="zh-CN" altLang="en-US" dirty="0">
                  <a:latin typeface="Arial" charset="0"/>
                </a:rPr>
                <a:t>电视信号</a:t>
              </a:r>
              <a:r>
                <a:rPr kumimoji="0" lang="zh-CN" altLang="en-US" dirty="0">
                  <a:solidFill>
                    <a:srgbClr val="FF0000"/>
                  </a:solidFill>
                  <a:latin typeface="Arial" charset="0"/>
                </a:rPr>
                <a:t>输入</a:t>
              </a:r>
            </a:p>
          </p:txBody>
        </p:sp>
        <p:sp>
          <p:nvSpPr>
            <p:cNvPr id="11" name="Text Box 1052"/>
            <p:cNvSpPr txBox="1">
              <a:spLocks noChangeArrowheads="1"/>
            </p:cNvSpPr>
            <p:nvPr/>
          </p:nvSpPr>
          <p:spPr bwMode="auto">
            <a:xfrm>
              <a:off x="158" y="3469"/>
              <a:ext cx="907" cy="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kumimoji="0" lang="zh-CN" altLang="en-US">
                  <a:solidFill>
                    <a:srgbClr val="FF0000"/>
                  </a:solidFill>
                  <a:latin typeface="Arial" charset="0"/>
                </a:rPr>
                <a:t>模拟</a:t>
              </a:r>
              <a:r>
                <a:rPr kumimoji="0" lang="zh-CN" altLang="en-US">
                  <a:latin typeface="Arial" charset="0"/>
                </a:rPr>
                <a:t>电视信号</a:t>
              </a:r>
              <a:r>
                <a:rPr kumimoji="0" lang="zh-CN" altLang="en-US">
                  <a:solidFill>
                    <a:srgbClr val="FF0000"/>
                  </a:solidFill>
                  <a:latin typeface="Arial" charset="0"/>
                </a:rPr>
                <a:t>输出</a:t>
              </a:r>
            </a:p>
          </p:txBody>
        </p:sp>
      </p:grpSp>
    </p:spTree>
    <p:extLst>
      <p:ext uri="{BB962C8B-B14F-4D97-AF65-F5344CB8AC3E}">
        <p14:creationId xmlns:p14="http://schemas.microsoft.com/office/powerpoint/2010/main" val="1821182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1"/>
          </p:nvPr>
        </p:nvSpPr>
        <p:spPr/>
        <p:txBody>
          <a:bodyPr/>
          <a:lstStyle/>
          <a:p>
            <a:fld id="{080877BF-6D31-4E48-B933-90223EB641D9}" type="slidenum">
              <a:rPr lang="en-US" altLang="zh-CN" sz="1400" smtClean="0"/>
              <a:pPr/>
              <a:t>70</a:t>
            </a:fld>
            <a:endParaRPr lang="en-US" altLang="zh-CN" sz="1400"/>
          </a:p>
        </p:txBody>
      </p:sp>
      <p:sp>
        <p:nvSpPr>
          <p:cNvPr id="3" name="矩形 2"/>
          <p:cNvSpPr/>
          <p:nvPr/>
        </p:nvSpPr>
        <p:spPr>
          <a:xfrm>
            <a:off x="179511" y="1290953"/>
            <a:ext cx="3394347" cy="553998"/>
          </a:xfrm>
          <a:prstGeom prst="rect">
            <a:avLst/>
          </a:prstGeom>
        </p:spPr>
        <p:txBody>
          <a:bodyPr wrap="square">
            <a:spAutoFit/>
          </a:bodyPr>
          <a:lstStyle/>
          <a:p>
            <a:pPr>
              <a:lnSpc>
                <a:spcPct val="150000"/>
              </a:lnSpc>
            </a:pPr>
            <a:r>
              <a:rPr lang="zh-CN" altLang="en-US" sz="2000" dirty="0"/>
              <a:t>帧间</a:t>
            </a:r>
            <a:r>
              <a:rPr lang="zh-CN" altLang="en-US" sz="2000" dirty="0" smtClean="0"/>
              <a:t>预测  </a:t>
            </a:r>
            <a:endParaRPr lang="zh-CN" altLang="en-US" sz="2000" dirty="0">
              <a:latin typeface="黑体" panose="02010600030101010101" pitchFamily="2" charset="-122"/>
              <a:ea typeface="黑体" panose="02010600030101010101" pitchFamily="2" charset="-122"/>
            </a:endParaRPr>
          </a:p>
        </p:txBody>
      </p:sp>
      <p:sp>
        <p:nvSpPr>
          <p:cNvPr id="10" name="Rectangle 2"/>
          <p:cNvSpPr txBox="1">
            <a:spLocks noChangeArrowheads="1"/>
          </p:cNvSpPr>
          <p:nvPr/>
        </p:nvSpPr>
        <p:spPr bwMode="auto">
          <a:xfrm>
            <a:off x="271463" y="332656"/>
            <a:ext cx="6604793" cy="58092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宋体" charset="0"/>
              </a:defRPr>
            </a:lvl1pPr>
            <a:lvl2pPr algn="ctr" rtl="0" eaLnBrk="0" fontAlgn="base" hangingPunct="0">
              <a:spcBef>
                <a:spcPct val="0"/>
              </a:spcBef>
              <a:spcAft>
                <a:spcPct val="0"/>
              </a:spcAft>
              <a:defRPr kumimoji="1" sz="4400">
                <a:solidFill>
                  <a:schemeClr val="tx2"/>
                </a:solidFill>
                <a:latin typeface="Arial" charset="0"/>
                <a:ea typeface="宋体" charset="-122"/>
                <a:cs typeface="宋体" charset="0"/>
              </a:defRPr>
            </a:lvl2pPr>
            <a:lvl3pPr algn="ctr" rtl="0" eaLnBrk="0" fontAlgn="base" hangingPunct="0">
              <a:spcBef>
                <a:spcPct val="0"/>
              </a:spcBef>
              <a:spcAft>
                <a:spcPct val="0"/>
              </a:spcAft>
              <a:defRPr kumimoji="1" sz="4400">
                <a:solidFill>
                  <a:schemeClr val="tx2"/>
                </a:solidFill>
                <a:latin typeface="Arial" charset="0"/>
                <a:ea typeface="宋体" charset="-122"/>
                <a:cs typeface="宋体" charset="0"/>
              </a:defRPr>
            </a:lvl3pPr>
            <a:lvl4pPr algn="ctr" rtl="0" eaLnBrk="0" fontAlgn="base" hangingPunct="0">
              <a:spcBef>
                <a:spcPct val="0"/>
              </a:spcBef>
              <a:spcAft>
                <a:spcPct val="0"/>
              </a:spcAft>
              <a:defRPr kumimoji="1" sz="4400">
                <a:solidFill>
                  <a:schemeClr val="tx2"/>
                </a:solidFill>
                <a:latin typeface="Arial" charset="0"/>
                <a:ea typeface="宋体" charset="-122"/>
                <a:cs typeface="宋体" charset="0"/>
              </a:defRPr>
            </a:lvl4pPr>
            <a:lvl5pPr algn="ctr" rtl="0" eaLnBrk="0" fontAlgn="base" hangingPunct="0">
              <a:spcBef>
                <a:spcPct val="0"/>
              </a:spcBef>
              <a:spcAft>
                <a:spcPct val="0"/>
              </a:spcAft>
              <a:defRPr kumimoji="1" sz="4400">
                <a:solidFill>
                  <a:schemeClr val="tx2"/>
                </a:solidFill>
                <a:latin typeface="Arial" charset="0"/>
                <a:ea typeface="宋体" charset="-122"/>
                <a:cs typeface="宋体" charset="0"/>
              </a:defRPr>
            </a:lvl5pPr>
            <a:lvl6pPr marL="457200" algn="ctr" rtl="0" fontAlgn="base">
              <a:spcBef>
                <a:spcPct val="0"/>
              </a:spcBef>
              <a:spcAft>
                <a:spcPct val="0"/>
              </a:spcAft>
              <a:defRPr sz="4400">
                <a:solidFill>
                  <a:schemeClr val="tx2"/>
                </a:solidFill>
                <a:latin typeface="Arial" charset="0"/>
                <a:ea typeface="宋体" charset="-122"/>
              </a:defRPr>
            </a:lvl6pPr>
            <a:lvl7pPr marL="914400" algn="ctr" rtl="0" fontAlgn="base">
              <a:spcBef>
                <a:spcPct val="0"/>
              </a:spcBef>
              <a:spcAft>
                <a:spcPct val="0"/>
              </a:spcAft>
              <a:defRPr sz="4400">
                <a:solidFill>
                  <a:schemeClr val="tx2"/>
                </a:solidFill>
                <a:latin typeface="Arial" charset="0"/>
                <a:ea typeface="宋体" charset="-122"/>
              </a:defRPr>
            </a:lvl7pPr>
            <a:lvl8pPr marL="1371600" algn="ctr" rtl="0" fontAlgn="base">
              <a:spcBef>
                <a:spcPct val="0"/>
              </a:spcBef>
              <a:spcAft>
                <a:spcPct val="0"/>
              </a:spcAft>
              <a:defRPr sz="4400">
                <a:solidFill>
                  <a:schemeClr val="tx2"/>
                </a:solidFill>
                <a:latin typeface="Arial" charset="0"/>
                <a:ea typeface="宋体" charset="-122"/>
              </a:defRPr>
            </a:lvl8pPr>
            <a:lvl9pPr marL="1828800" algn="ctr" rtl="0" fontAlgn="base">
              <a:spcBef>
                <a:spcPct val="0"/>
              </a:spcBef>
              <a:spcAft>
                <a:spcPct val="0"/>
              </a:spcAft>
              <a:defRPr sz="4400">
                <a:solidFill>
                  <a:schemeClr val="tx2"/>
                </a:solidFill>
                <a:latin typeface="Arial" charset="0"/>
                <a:ea typeface="宋体" charset="-122"/>
              </a:defRPr>
            </a:lvl9pPr>
          </a:lstStyle>
          <a:p>
            <a:pPr algn="l"/>
            <a:r>
              <a:rPr lang="en-US" altLang="zh-CN" sz="3600" b="1" kern="1200" dirty="0" smtClean="0">
                <a:solidFill>
                  <a:srgbClr val="0184B7"/>
                </a:solidFill>
                <a:latin typeface="Arial" pitchFamily="34" charset="0"/>
                <a:ea typeface="宋体" pitchFamily="2" charset="-122"/>
                <a:cs typeface="+mn-cs"/>
              </a:rPr>
              <a:t>H.265</a:t>
            </a:r>
            <a:r>
              <a:rPr lang="zh-CN" altLang="en-US" sz="3600" b="1" kern="1200" dirty="0" smtClean="0">
                <a:solidFill>
                  <a:srgbClr val="0184B7"/>
                </a:solidFill>
                <a:latin typeface="Arial" pitchFamily="34" charset="0"/>
                <a:ea typeface="宋体" pitchFamily="2" charset="-122"/>
                <a:cs typeface="+mn-cs"/>
              </a:rPr>
              <a:t>关键技术</a:t>
            </a:r>
            <a:r>
              <a:rPr lang="en-US" altLang="zh-CN" sz="3600" b="1" kern="1200" dirty="0" smtClean="0">
                <a:solidFill>
                  <a:srgbClr val="0184B7"/>
                </a:solidFill>
                <a:latin typeface="Arial" pitchFamily="34" charset="0"/>
                <a:ea typeface="宋体" pitchFamily="2" charset="-122"/>
                <a:cs typeface="+mn-cs"/>
              </a:rPr>
              <a:t>(2)—</a:t>
            </a:r>
            <a:r>
              <a:rPr lang="zh-CN" altLang="en-US" sz="2800" b="1" kern="1200" dirty="0" smtClean="0">
                <a:solidFill>
                  <a:srgbClr val="0184B7"/>
                </a:solidFill>
                <a:latin typeface="Arial" pitchFamily="34" charset="0"/>
                <a:ea typeface="宋体" pitchFamily="2" charset="-122"/>
                <a:cs typeface="+mn-cs"/>
              </a:rPr>
              <a:t>预测编码技术</a:t>
            </a:r>
            <a:endParaRPr lang="zh-CN" altLang="en-US" sz="2800" b="1" kern="1200" dirty="0">
              <a:solidFill>
                <a:srgbClr val="0184B7"/>
              </a:solidFill>
              <a:latin typeface="Arial" pitchFamily="34" charset="0"/>
              <a:ea typeface="宋体" pitchFamily="2" charset="-122"/>
              <a:cs typeface="+mn-cs"/>
            </a:endParaRPr>
          </a:p>
        </p:txBody>
      </p:sp>
      <p:sp>
        <p:nvSpPr>
          <p:cNvPr id="4" name="矩形 3"/>
          <p:cNvSpPr/>
          <p:nvPr/>
        </p:nvSpPr>
        <p:spPr>
          <a:xfrm>
            <a:off x="323528" y="1849167"/>
            <a:ext cx="7848872" cy="4247317"/>
          </a:xfrm>
          <a:prstGeom prst="rect">
            <a:avLst/>
          </a:prstGeom>
        </p:spPr>
        <p:txBody>
          <a:bodyPr wrap="square">
            <a:spAutoFit/>
          </a:bodyPr>
          <a:lstStyle/>
          <a:p>
            <a:r>
              <a:rPr lang="zh-CN" altLang="en-US" dirty="0"/>
              <a:t>位移矢量预测</a:t>
            </a:r>
            <a:br>
              <a:rPr lang="zh-CN" altLang="en-US" dirty="0"/>
            </a:br>
            <a:r>
              <a:rPr lang="en-US" altLang="zh-CN" b="0" dirty="0">
                <a:latin typeface="微软雅黑" panose="020B0503020204020204" pitchFamily="34" charset="-122"/>
                <a:ea typeface="微软雅黑" panose="020B0503020204020204" pitchFamily="34" charset="-122"/>
              </a:rPr>
              <a:t>H.265 </a:t>
            </a:r>
            <a:r>
              <a:rPr lang="zh-CN" altLang="en-US" b="0" dirty="0">
                <a:latin typeface="微软雅黑" panose="020B0503020204020204" pitchFamily="34" charset="-122"/>
                <a:ea typeface="微软雅黑" panose="020B0503020204020204" pitchFamily="34" charset="-122"/>
              </a:rPr>
              <a:t>中采用高级运动矢量预测</a:t>
            </a:r>
            <a:r>
              <a:rPr lang="en-US" altLang="zh-CN" b="0" dirty="0">
                <a:latin typeface="微软雅黑" panose="020B0503020204020204" pitchFamily="34" charset="-122"/>
                <a:ea typeface="微软雅黑" panose="020B0503020204020204" pitchFamily="34" charset="-122"/>
              </a:rPr>
              <a:t>(Advanced Motion Vector Prediction, AMVP</a:t>
            </a:r>
            <a:r>
              <a:rPr lang="en-US" altLang="zh-CN" b="0" dirty="0" smtClean="0">
                <a:latin typeface="微软雅黑" panose="020B0503020204020204" pitchFamily="34" charset="-122"/>
                <a:ea typeface="微软雅黑" panose="020B0503020204020204" pitchFamily="34" charset="-122"/>
              </a:rPr>
              <a:t>)</a:t>
            </a:r>
            <a:r>
              <a:rPr lang="zh-CN" altLang="en-US" b="0" dirty="0" smtClean="0">
                <a:latin typeface="微软雅黑" panose="020B0503020204020204" pitchFamily="34" charset="-122"/>
                <a:ea typeface="微软雅黑" panose="020B0503020204020204" pitchFamily="34" charset="-122"/>
              </a:rPr>
              <a:t> </a:t>
            </a:r>
            <a:r>
              <a:rPr lang="zh-CN" altLang="en-US" b="0" dirty="0">
                <a:latin typeface="微软雅黑" panose="020B0503020204020204" pitchFamily="34" charset="-122"/>
                <a:ea typeface="微软雅黑" panose="020B0503020204020204" pitchFamily="34" charset="-122"/>
              </a:rPr>
              <a:t>进行运动矢量的预测</a:t>
            </a:r>
            <a:r>
              <a:rPr lang="zh-CN" altLang="en-US" b="0" dirty="0" smtClean="0">
                <a:latin typeface="微软雅黑" panose="020B0503020204020204" pitchFamily="34" charset="-122"/>
                <a:ea typeface="微软雅黑" panose="020B0503020204020204" pitchFamily="34" charset="-122"/>
              </a:rPr>
              <a:t>。</a:t>
            </a:r>
            <a:endParaRPr lang="en-US" altLang="zh-CN" b="0" dirty="0" smtClean="0">
              <a:latin typeface="微软雅黑" panose="020B0503020204020204" pitchFamily="34" charset="-122"/>
              <a:ea typeface="微软雅黑" panose="020B0503020204020204" pitchFamily="34" charset="-122"/>
            </a:endParaRPr>
          </a:p>
          <a:p>
            <a:endParaRPr lang="en-US" altLang="zh-CN" b="0" dirty="0" smtClean="0">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l"/>
            </a:pPr>
            <a:r>
              <a:rPr lang="zh-CN" altLang="en-US" b="0" dirty="0" smtClean="0">
                <a:latin typeface="微软雅黑" panose="020B0503020204020204" pitchFamily="34" charset="-122"/>
                <a:ea typeface="微软雅黑" panose="020B0503020204020204" pitchFamily="34" charset="-122"/>
              </a:rPr>
              <a:t>当前 </a:t>
            </a:r>
            <a:r>
              <a:rPr lang="en-US" altLang="zh-CN" b="0" dirty="0">
                <a:latin typeface="微软雅黑" panose="020B0503020204020204" pitchFamily="34" charset="-122"/>
                <a:ea typeface="微软雅黑" panose="020B0503020204020204" pitchFamily="34" charset="-122"/>
              </a:rPr>
              <a:t>PU </a:t>
            </a:r>
            <a:r>
              <a:rPr lang="zh-CN" altLang="en-US" b="0" dirty="0">
                <a:latin typeface="微软雅黑" panose="020B0503020204020204" pitchFamily="34" charset="-122"/>
                <a:ea typeface="微软雅黑" panose="020B0503020204020204" pitchFamily="34" charset="-122"/>
              </a:rPr>
              <a:t>为帧间预测且不使用运动合并技术时， </a:t>
            </a:r>
            <a:r>
              <a:rPr lang="en-US" altLang="zh-CN" b="0" dirty="0">
                <a:latin typeface="微软雅黑" panose="020B0503020204020204" pitchFamily="34" charset="-122"/>
                <a:ea typeface="微软雅黑" panose="020B0503020204020204" pitchFamily="34" charset="-122"/>
              </a:rPr>
              <a:t>AMVP </a:t>
            </a:r>
            <a:r>
              <a:rPr lang="zh-CN" altLang="en-US" b="0" dirty="0">
                <a:latin typeface="微软雅黑" panose="020B0503020204020204" pitchFamily="34" charset="-122"/>
                <a:ea typeface="微软雅黑" panose="020B0503020204020204" pitchFamily="34" charset="-122"/>
              </a:rPr>
              <a:t>用于 预测该 </a:t>
            </a:r>
            <a:r>
              <a:rPr lang="en-US" altLang="zh-CN" b="0" dirty="0">
                <a:latin typeface="微软雅黑" panose="020B0503020204020204" pitchFamily="34" charset="-122"/>
                <a:ea typeface="微软雅黑" panose="020B0503020204020204" pitchFamily="34" charset="-122"/>
              </a:rPr>
              <a:t>PU </a:t>
            </a:r>
            <a:r>
              <a:rPr lang="zh-CN" altLang="en-US" b="0" dirty="0">
                <a:latin typeface="微软雅黑" panose="020B0503020204020204" pitchFamily="34" charset="-122"/>
                <a:ea typeface="微软雅黑" panose="020B0503020204020204" pitchFamily="34" charset="-122"/>
              </a:rPr>
              <a:t>的运动参数。 </a:t>
            </a:r>
            <a:r>
              <a:rPr lang="en-US" altLang="zh-CN" b="0" dirty="0">
                <a:latin typeface="微软雅黑" panose="020B0503020204020204" pitchFamily="34" charset="-122"/>
                <a:ea typeface="微软雅黑" panose="020B0503020204020204" pitchFamily="34" charset="-122"/>
              </a:rPr>
              <a:t>AMVP </a:t>
            </a:r>
            <a:r>
              <a:rPr lang="zh-CN" altLang="en-US" b="0" dirty="0">
                <a:latin typeface="微软雅黑" panose="020B0503020204020204" pitchFamily="34" charset="-122"/>
                <a:ea typeface="微软雅黑" panose="020B0503020204020204" pitchFamily="34" charset="-122"/>
              </a:rPr>
              <a:t>是一种自适应的运动矢量预测技术，它利用与相邻 </a:t>
            </a:r>
            <a:r>
              <a:rPr lang="en-US" altLang="zh-CN" b="0" dirty="0">
                <a:latin typeface="微软雅黑" panose="020B0503020204020204" pitchFamily="34" charset="-122"/>
                <a:ea typeface="微软雅黑" panose="020B0503020204020204" pitchFamily="34" charset="-122"/>
              </a:rPr>
              <a:t>PU </a:t>
            </a:r>
            <a:r>
              <a:rPr lang="zh-CN" altLang="en-US" b="0" dirty="0">
                <a:latin typeface="微软雅黑" panose="020B0503020204020204" pitchFamily="34" charset="-122"/>
                <a:ea typeface="微软雅黑" panose="020B0503020204020204" pitchFamily="34" charset="-122"/>
              </a:rPr>
              <a:t>块运动矢量的时空相关性来预测当前 </a:t>
            </a:r>
            <a:r>
              <a:rPr lang="en-US" altLang="zh-CN" b="0" dirty="0">
                <a:latin typeface="微软雅黑" panose="020B0503020204020204" pitchFamily="34" charset="-122"/>
                <a:ea typeface="微软雅黑" panose="020B0503020204020204" pitchFamily="34" charset="-122"/>
              </a:rPr>
              <a:t>PU </a:t>
            </a:r>
            <a:r>
              <a:rPr lang="zh-CN" altLang="en-US" b="0" dirty="0">
                <a:latin typeface="微软雅黑" panose="020B0503020204020204" pitchFamily="34" charset="-122"/>
                <a:ea typeface="微软雅黑" panose="020B0503020204020204" pitchFamily="34" charset="-122"/>
              </a:rPr>
              <a:t>块的运动矢量。 </a:t>
            </a:r>
            <a:endParaRPr lang="en-US" altLang="zh-CN" b="0" dirty="0" smtClean="0">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l"/>
            </a:pPr>
            <a:endParaRPr lang="en-US" altLang="zh-CN" b="0" dirty="0" smtClean="0">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l"/>
            </a:pPr>
            <a:r>
              <a:rPr lang="zh-CN" altLang="en-US" b="0" dirty="0" smtClean="0">
                <a:latin typeface="微软雅黑" panose="020B0503020204020204" pitchFamily="34" charset="-122"/>
                <a:ea typeface="微软雅黑" panose="020B0503020204020204" pitchFamily="34" charset="-122"/>
              </a:rPr>
              <a:t>首先</a:t>
            </a:r>
            <a:r>
              <a:rPr lang="zh-CN" altLang="en-US" b="0" dirty="0">
                <a:latin typeface="微软雅黑" panose="020B0503020204020204" pitchFamily="34" charset="-122"/>
                <a:ea typeface="微软雅黑" panose="020B0503020204020204" pitchFamily="34" charset="-122"/>
              </a:rPr>
              <a:t>要检测左边、 上面和时间相邻的 </a:t>
            </a:r>
            <a:r>
              <a:rPr lang="en-US" altLang="zh-CN" b="0" dirty="0">
                <a:latin typeface="微软雅黑" panose="020B0503020204020204" pitchFamily="34" charset="-122"/>
                <a:ea typeface="微软雅黑" panose="020B0503020204020204" pitchFamily="34" charset="-122"/>
              </a:rPr>
              <a:t>PU </a:t>
            </a:r>
            <a:r>
              <a:rPr lang="zh-CN" altLang="en-US" b="0" dirty="0">
                <a:latin typeface="微软雅黑" panose="020B0503020204020204" pitchFamily="34" charset="-122"/>
                <a:ea typeface="微软雅黑" panose="020B0503020204020204" pitchFamily="34" charset="-122"/>
              </a:rPr>
              <a:t>块位置是否可用，从而构造运动矢量候选表，同时通过去 掉多余的候选块，或添加零矢量，使解码端可以获取恒定长度的候选表</a:t>
            </a:r>
            <a:r>
              <a:rPr lang="zh-CN" altLang="en-US" b="0" dirty="0" smtClean="0">
                <a:latin typeface="微软雅黑" panose="020B0503020204020204" pitchFamily="34" charset="-122"/>
                <a:ea typeface="微软雅黑" panose="020B0503020204020204" pitchFamily="34" charset="-122"/>
              </a:rPr>
              <a:t>。</a:t>
            </a:r>
            <a:endParaRPr lang="en-US" altLang="zh-CN" b="0" dirty="0" smtClean="0">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l"/>
            </a:pPr>
            <a:endParaRPr lang="en-US" altLang="zh-CN" b="0" dirty="0" smtClean="0">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l"/>
            </a:pPr>
            <a:r>
              <a:rPr lang="zh-CN" altLang="en-US" b="0" dirty="0" smtClean="0">
                <a:latin typeface="微软雅黑" panose="020B0503020204020204" pitchFamily="34" charset="-122"/>
                <a:ea typeface="微软雅黑" panose="020B0503020204020204" pitchFamily="34" charset="-122"/>
              </a:rPr>
              <a:t>然后</a:t>
            </a:r>
            <a:r>
              <a:rPr lang="zh-CN" altLang="en-US" b="0" dirty="0">
                <a:latin typeface="微软雅黑" panose="020B0503020204020204" pitchFamily="34" charset="-122"/>
                <a:ea typeface="微软雅黑" panose="020B0503020204020204" pitchFamily="34" charset="-122"/>
              </a:rPr>
              <a:t>， 编码器从候选表中筛选出具有最佳运动矢量的候选块，并传输其在参考列表中对应的序号到解码端来指示所选的候选块信息。</a:t>
            </a:r>
            <a:r>
              <a:rPr lang="zh-CN" altLang="en-US" dirty="0"/>
              <a:t/>
            </a:r>
            <a:br>
              <a:rPr lang="zh-CN" altLang="en-US" dirty="0"/>
            </a:br>
            <a:endParaRPr lang="zh-CN" altLang="en-US" b="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859650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1"/>
          </p:nvPr>
        </p:nvSpPr>
        <p:spPr/>
        <p:txBody>
          <a:bodyPr/>
          <a:lstStyle/>
          <a:p>
            <a:fld id="{080877BF-6D31-4E48-B933-90223EB641D9}" type="slidenum">
              <a:rPr lang="en-US" altLang="zh-CN" sz="1400" smtClean="0"/>
              <a:pPr/>
              <a:t>71</a:t>
            </a:fld>
            <a:endParaRPr lang="en-US" altLang="zh-CN" sz="1400"/>
          </a:p>
        </p:txBody>
      </p:sp>
      <p:sp>
        <p:nvSpPr>
          <p:cNvPr id="3" name="矩形 2"/>
          <p:cNvSpPr/>
          <p:nvPr/>
        </p:nvSpPr>
        <p:spPr>
          <a:xfrm>
            <a:off x="179511" y="1290953"/>
            <a:ext cx="3394347" cy="553998"/>
          </a:xfrm>
          <a:prstGeom prst="rect">
            <a:avLst/>
          </a:prstGeom>
        </p:spPr>
        <p:txBody>
          <a:bodyPr wrap="square">
            <a:spAutoFit/>
          </a:bodyPr>
          <a:lstStyle/>
          <a:p>
            <a:pPr>
              <a:lnSpc>
                <a:spcPct val="150000"/>
              </a:lnSpc>
            </a:pPr>
            <a:r>
              <a:rPr lang="zh-CN" altLang="en-US" sz="2000" dirty="0"/>
              <a:t>帧间</a:t>
            </a:r>
            <a:r>
              <a:rPr lang="zh-CN" altLang="en-US" sz="2000" dirty="0" smtClean="0"/>
              <a:t>预测  </a:t>
            </a:r>
            <a:endParaRPr lang="zh-CN" altLang="en-US" sz="2000" dirty="0">
              <a:latin typeface="黑体" panose="02010600030101010101" pitchFamily="2" charset="-122"/>
              <a:ea typeface="黑体" panose="02010600030101010101" pitchFamily="2" charset="-122"/>
            </a:endParaRPr>
          </a:p>
        </p:txBody>
      </p:sp>
      <p:sp>
        <p:nvSpPr>
          <p:cNvPr id="10" name="Rectangle 2"/>
          <p:cNvSpPr txBox="1">
            <a:spLocks noChangeArrowheads="1"/>
          </p:cNvSpPr>
          <p:nvPr/>
        </p:nvSpPr>
        <p:spPr bwMode="auto">
          <a:xfrm>
            <a:off x="271463" y="332656"/>
            <a:ext cx="6604793" cy="58092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宋体" charset="0"/>
              </a:defRPr>
            </a:lvl1pPr>
            <a:lvl2pPr algn="ctr" rtl="0" eaLnBrk="0" fontAlgn="base" hangingPunct="0">
              <a:spcBef>
                <a:spcPct val="0"/>
              </a:spcBef>
              <a:spcAft>
                <a:spcPct val="0"/>
              </a:spcAft>
              <a:defRPr kumimoji="1" sz="4400">
                <a:solidFill>
                  <a:schemeClr val="tx2"/>
                </a:solidFill>
                <a:latin typeface="Arial" charset="0"/>
                <a:ea typeface="宋体" charset="-122"/>
                <a:cs typeface="宋体" charset="0"/>
              </a:defRPr>
            </a:lvl2pPr>
            <a:lvl3pPr algn="ctr" rtl="0" eaLnBrk="0" fontAlgn="base" hangingPunct="0">
              <a:spcBef>
                <a:spcPct val="0"/>
              </a:spcBef>
              <a:spcAft>
                <a:spcPct val="0"/>
              </a:spcAft>
              <a:defRPr kumimoji="1" sz="4400">
                <a:solidFill>
                  <a:schemeClr val="tx2"/>
                </a:solidFill>
                <a:latin typeface="Arial" charset="0"/>
                <a:ea typeface="宋体" charset="-122"/>
                <a:cs typeface="宋体" charset="0"/>
              </a:defRPr>
            </a:lvl3pPr>
            <a:lvl4pPr algn="ctr" rtl="0" eaLnBrk="0" fontAlgn="base" hangingPunct="0">
              <a:spcBef>
                <a:spcPct val="0"/>
              </a:spcBef>
              <a:spcAft>
                <a:spcPct val="0"/>
              </a:spcAft>
              <a:defRPr kumimoji="1" sz="4400">
                <a:solidFill>
                  <a:schemeClr val="tx2"/>
                </a:solidFill>
                <a:latin typeface="Arial" charset="0"/>
                <a:ea typeface="宋体" charset="-122"/>
                <a:cs typeface="宋体" charset="0"/>
              </a:defRPr>
            </a:lvl4pPr>
            <a:lvl5pPr algn="ctr" rtl="0" eaLnBrk="0" fontAlgn="base" hangingPunct="0">
              <a:spcBef>
                <a:spcPct val="0"/>
              </a:spcBef>
              <a:spcAft>
                <a:spcPct val="0"/>
              </a:spcAft>
              <a:defRPr kumimoji="1" sz="4400">
                <a:solidFill>
                  <a:schemeClr val="tx2"/>
                </a:solidFill>
                <a:latin typeface="Arial" charset="0"/>
                <a:ea typeface="宋体" charset="-122"/>
                <a:cs typeface="宋体" charset="0"/>
              </a:defRPr>
            </a:lvl5pPr>
            <a:lvl6pPr marL="457200" algn="ctr" rtl="0" fontAlgn="base">
              <a:spcBef>
                <a:spcPct val="0"/>
              </a:spcBef>
              <a:spcAft>
                <a:spcPct val="0"/>
              </a:spcAft>
              <a:defRPr sz="4400">
                <a:solidFill>
                  <a:schemeClr val="tx2"/>
                </a:solidFill>
                <a:latin typeface="Arial" charset="0"/>
                <a:ea typeface="宋体" charset="-122"/>
              </a:defRPr>
            </a:lvl6pPr>
            <a:lvl7pPr marL="914400" algn="ctr" rtl="0" fontAlgn="base">
              <a:spcBef>
                <a:spcPct val="0"/>
              </a:spcBef>
              <a:spcAft>
                <a:spcPct val="0"/>
              </a:spcAft>
              <a:defRPr sz="4400">
                <a:solidFill>
                  <a:schemeClr val="tx2"/>
                </a:solidFill>
                <a:latin typeface="Arial" charset="0"/>
                <a:ea typeface="宋体" charset="-122"/>
              </a:defRPr>
            </a:lvl7pPr>
            <a:lvl8pPr marL="1371600" algn="ctr" rtl="0" fontAlgn="base">
              <a:spcBef>
                <a:spcPct val="0"/>
              </a:spcBef>
              <a:spcAft>
                <a:spcPct val="0"/>
              </a:spcAft>
              <a:defRPr sz="4400">
                <a:solidFill>
                  <a:schemeClr val="tx2"/>
                </a:solidFill>
                <a:latin typeface="Arial" charset="0"/>
                <a:ea typeface="宋体" charset="-122"/>
              </a:defRPr>
            </a:lvl8pPr>
            <a:lvl9pPr marL="1828800" algn="ctr" rtl="0" fontAlgn="base">
              <a:spcBef>
                <a:spcPct val="0"/>
              </a:spcBef>
              <a:spcAft>
                <a:spcPct val="0"/>
              </a:spcAft>
              <a:defRPr sz="4400">
                <a:solidFill>
                  <a:schemeClr val="tx2"/>
                </a:solidFill>
                <a:latin typeface="Arial" charset="0"/>
                <a:ea typeface="宋体" charset="-122"/>
              </a:defRPr>
            </a:lvl9pPr>
          </a:lstStyle>
          <a:p>
            <a:pPr algn="l"/>
            <a:r>
              <a:rPr lang="en-US" altLang="zh-CN" sz="3600" b="1" kern="1200" dirty="0" smtClean="0">
                <a:solidFill>
                  <a:srgbClr val="0184B7"/>
                </a:solidFill>
                <a:latin typeface="Arial" pitchFamily="34" charset="0"/>
                <a:ea typeface="宋体" pitchFamily="2" charset="-122"/>
                <a:cs typeface="+mn-cs"/>
              </a:rPr>
              <a:t>H.265</a:t>
            </a:r>
            <a:r>
              <a:rPr lang="zh-CN" altLang="en-US" sz="3600" b="1" kern="1200" dirty="0" smtClean="0">
                <a:solidFill>
                  <a:srgbClr val="0184B7"/>
                </a:solidFill>
                <a:latin typeface="Arial" pitchFamily="34" charset="0"/>
                <a:ea typeface="宋体" pitchFamily="2" charset="-122"/>
                <a:cs typeface="+mn-cs"/>
              </a:rPr>
              <a:t>关键技术</a:t>
            </a:r>
            <a:r>
              <a:rPr lang="en-US" altLang="zh-CN" sz="3600" b="1" kern="1200" dirty="0" smtClean="0">
                <a:solidFill>
                  <a:srgbClr val="0184B7"/>
                </a:solidFill>
                <a:latin typeface="Arial" pitchFamily="34" charset="0"/>
                <a:ea typeface="宋体" pitchFamily="2" charset="-122"/>
                <a:cs typeface="+mn-cs"/>
              </a:rPr>
              <a:t>(2)—</a:t>
            </a:r>
            <a:r>
              <a:rPr lang="zh-CN" altLang="en-US" sz="2800" b="1" kern="1200" dirty="0" smtClean="0">
                <a:solidFill>
                  <a:srgbClr val="0184B7"/>
                </a:solidFill>
                <a:latin typeface="Arial" pitchFamily="34" charset="0"/>
                <a:ea typeface="宋体" pitchFamily="2" charset="-122"/>
                <a:cs typeface="+mn-cs"/>
              </a:rPr>
              <a:t>预测编码技术</a:t>
            </a:r>
            <a:endParaRPr lang="zh-CN" altLang="en-US" sz="2800" b="1" kern="1200" dirty="0">
              <a:solidFill>
                <a:srgbClr val="0184B7"/>
              </a:solidFill>
              <a:latin typeface="Arial" pitchFamily="34" charset="0"/>
              <a:ea typeface="宋体" pitchFamily="2" charset="-122"/>
              <a:cs typeface="+mn-cs"/>
            </a:endParaRPr>
          </a:p>
        </p:txBody>
      </p:sp>
      <p:sp>
        <p:nvSpPr>
          <p:cNvPr id="4" name="矩形 3"/>
          <p:cNvSpPr/>
          <p:nvPr/>
        </p:nvSpPr>
        <p:spPr>
          <a:xfrm>
            <a:off x="323528" y="1849167"/>
            <a:ext cx="7848872" cy="3693319"/>
          </a:xfrm>
          <a:prstGeom prst="rect">
            <a:avLst/>
          </a:prstGeom>
        </p:spPr>
        <p:txBody>
          <a:bodyPr wrap="square">
            <a:spAutoFit/>
          </a:bodyPr>
          <a:lstStyle/>
          <a:p>
            <a:r>
              <a:rPr lang="zh-CN" altLang="en-US" dirty="0"/>
              <a:t>插值滤波器</a:t>
            </a:r>
            <a:br>
              <a:rPr lang="zh-CN" altLang="en-US" dirty="0"/>
            </a:br>
            <a:r>
              <a:rPr lang="zh-CN" altLang="en-US" dirty="0"/>
              <a:t/>
            </a:r>
            <a:br>
              <a:rPr lang="zh-CN" altLang="en-US" dirty="0"/>
            </a:br>
            <a:r>
              <a:rPr lang="zh-CN" altLang="en-US" b="0" dirty="0">
                <a:latin typeface="微软雅黑" panose="020B0503020204020204" pitchFamily="34" charset="-122"/>
                <a:ea typeface="微软雅黑" panose="020B0503020204020204" pitchFamily="34" charset="-122"/>
              </a:rPr>
              <a:t>插值滤波器在运动补偿和亚像素搜索中起着很大的作用。</a:t>
            </a:r>
            <a:endParaRPr lang="en-US" altLang="zh-CN" b="0" dirty="0">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l"/>
            </a:pPr>
            <a:r>
              <a:rPr lang="zh-CN" altLang="en-US" b="0" dirty="0">
                <a:latin typeface="微软雅黑" panose="020B0503020204020204" pitchFamily="34" charset="-122"/>
                <a:ea typeface="微软雅黑" panose="020B0503020204020204" pitchFamily="34" charset="-122"/>
              </a:rPr>
              <a:t>目前，在 </a:t>
            </a:r>
            <a:r>
              <a:rPr lang="en-US" altLang="zh-CN" b="0" dirty="0">
                <a:latin typeface="微软雅黑" panose="020B0503020204020204" pitchFamily="34" charset="-122"/>
                <a:ea typeface="微软雅黑" panose="020B0503020204020204" pitchFamily="34" charset="-122"/>
              </a:rPr>
              <a:t>H.265 </a:t>
            </a:r>
            <a:r>
              <a:rPr lang="zh-CN" altLang="en-US" b="0" dirty="0">
                <a:latin typeface="微软雅黑" panose="020B0503020204020204" pitchFamily="34" charset="-122"/>
                <a:ea typeface="微软雅黑" panose="020B0503020204020204" pitchFamily="34" charset="-122"/>
              </a:rPr>
              <a:t>中， 像素的每个分量都有单独的插值滤波器，它直接对所需位置的像素进行插值， 而不像 </a:t>
            </a:r>
            <a:r>
              <a:rPr lang="en-US" altLang="zh-CN" b="0" dirty="0">
                <a:latin typeface="微软雅黑" panose="020B0503020204020204" pitchFamily="34" charset="-122"/>
                <a:ea typeface="微软雅黑" panose="020B0503020204020204" pitchFamily="34" charset="-122"/>
              </a:rPr>
              <a:t>H.264/AVC </a:t>
            </a:r>
            <a:r>
              <a:rPr lang="zh-CN" altLang="en-US" b="0" dirty="0">
                <a:latin typeface="微软雅黑" panose="020B0503020204020204" pitchFamily="34" charset="-122"/>
                <a:ea typeface="微软雅黑" panose="020B0503020204020204" pitchFamily="34" charset="-122"/>
              </a:rPr>
              <a:t>中先进行维纳滤波，再进行双向滤波。 </a:t>
            </a:r>
            <a:endParaRPr lang="en-US" altLang="zh-CN" b="0" dirty="0" smtClean="0">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l"/>
            </a:pPr>
            <a:endParaRPr lang="en-US" altLang="zh-CN" b="0" dirty="0">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l"/>
            </a:pPr>
            <a:r>
              <a:rPr lang="zh-CN" altLang="en-US" b="0" dirty="0" smtClean="0">
                <a:latin typeface="微软雅黑" panose="020B0503020204020204" pitchFamily="34" charset="-122"/>
                <a:ea typeface="微软雅黑" panose="020B0503020204020204" pitchFamily="34" charset="-122"/>
              </a:rPr>
              <a:t>这样</a:t>
            </a:r>
            <a:r>
              <a:rPr lang="zh-CN" altLang="en-US" b="0" dirty="0">
                <a:latin typeface="微软雅黑" panose="020B0503020204020204" pitchFamily="34" charset="-122"/>
                <a:ea typeface="微软雅黑" panose="020B0503020204020204" pitchFamily="34" charset="-122"/>
              </a:rPr>
              <a:t>来看，使用插值滤 波器就只用进行一次滤波计算，这使得插值过程更为简单高效。 </a:t>
            </a:r>
            <a:r>
              <a:rPr lang="en-US" altLang="zh-CN" b="0" dirty="0">
                <a:latin typeface="微软雅黑" panose="020B0503020204020204" pitchFamily="34" charset="-122"/>
                <a:ea typeface="微软雅黑" panose="020B0503020204020204" pitchFamily="34" charset="-122"/>
              </a:rPr>
              <a:t>H.265 </a:t>
            </a:r>
            <a:r>
              <a:rPr lang="zh-CN" altLang="en-US" b="0" dirty="0">
                <a:latin typeface="微软雅黑" panose="020B0503020204020204" pitchFamily="34" charset="-122"/>
                <a:ea typeface="微软雅黑" panose="020B0503020204020204" pitchFamily="34" charset="-122"/>
              </a:rPr>
              <a:t>在帧间预测 过程中采用基于 </a:t>
            </a:r>
            <a:r>
              <a:rPr lang="en-US" altLang="zh-CN" b="0" dirty="0">
                <a:latin typeface="微软雅黑" panose="020B0503020204020204" pitchFamily="34" charset="-122"/>
                <a:ea typeface="微软雅黑" panose="020B0503020204020204" pitchFamily="34" charset="-122"/>
              </a:rPr>
              <a:t>DCT </a:t>
            </a:r>
            <a:r>
              <a:rPr lang="zh-CN" altLang="en-US" b="0" dirty="0">
                <a:latin typeface="微软雅黑" panose="020B0503020204020204" pitchFamily="34" charset="-122"/>
                <a:ea typeface="微软雅黑" panose="020B0503020204020204" pitchFamily="34" charset="-122"/>
              </a:rPr>
              <a:t>变换的插值滤波器组</a:t>
            </a:r>
            <a:r>
              <a:rPr lang="en-US" altLang="zh-CN" b="0" dirty="0">
                <a:latin typeface="微软雅黑" panose="020B0503020204020204" pitchFamily="34" charset="-122"/>
                <a:ea typeface="微软雅黑" panose="020B0503020204020204" pitchFamily="34" charset="-122"/>
              </a:rPr>
              <a:t>(DCT-based Interpolation Filters)</a:t>
            </a:r>
            <a:r>
              <a:rPr lang="zh-CN" altLang="en-US" b="0" dirty="0">
                <a:latin typeface="微软雅黑" panose="020B0503020204020204" pitchFamily="34" charset="-122"/>
                <a:ea typeface="微软雅黑" panose="020B0503020204020204" pitchFamily="34" charset="-122"/>
              </a:rPr>
              <a:t>，其中亮度信号使用 </a:t>
            </a:r>
            <a:r>
              <a:rPr lang="en-US" altLang="zh-CN" b="0" dirty="0">
                <a:latin typeface="微软雅黑" panose="020B0503020204020204" pitchFamily="34" charset="-122"/>
                <a:ea typeface="微软雅黑" panose="020B0503020204020204" pitchFamily="34" charset="-122"/>
              </a:rPr>
              <a:t>8 </a:t>
            </a:r>
            <a:r>
              <a:rPr lang="zh-CN" altLang="en-US" b="0" dirty="0">
                <a:latin typeface="微软雅黑" panose="020B0503020204020204" pitchFamily="34" charset="-122"/>
                <a:ea typeface="微软雅黑" panose="020B0503020204020204" pitchFamily="34" charset="-122"/>
              </a:rPr>
              <a:t>抽头插值滤波器，色度信号使用 </a:t>
            </a:r>
            <a:r>
              <a:rPr lang="en-US" altLang="zh-CN" b="0" dirty="0">
                <a:latin typeface="微软雅黑" panose="020B0503020204020204" pitchFamily="34" charset="-122"/>
                <a:ea typeface="微软雅黑" panose="020B0503020204020204" pitchFamily="34" charset="-122"/>
              </a:rPr>
              <a:t>4 </a:t>
            </a:r>
            <a:r>
              <a:rPr lang="zh-CN" altLang="en-US" b="0" dirty="0">
                <a:latin typeface="微软雅黑" panose="020B0503020204020204" pitchFamily="34" charset="-122"/>
                <a:ea typeface="微软雅黑" panose="020B0503020204020204" pitchFamily="34" charset="-122"/>
              </a:rPr>
              <a:t>抽头插值滤波器。</a:t>
            </a:r>
            <a:r>
              <a:rPr lang="zh-CN" altLang="en-US" dirty="0"/>
              <a:t/>
            </a:r>
            <a:br>
              <a:rPr lang="zh-CN" altLang="en-US" dirty="0"/>
            </a:br>
            <a:r>
              <a:rPr lang="zh-CN" altLang="en-US" dirty="0"/>
              <a:t/>
            </a:r>
            <a:br>
              <a:rPr lang="zh-CN" altLang="en-US" dirty="0"/>
            </a:br>
            <a:endParaRPr lang="zh-CN" altLang="en-US" b="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3564796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180624"/>
            <a:ext cx="8229600" cy="1143000"/>
          </a:xfrm>
        </p:spPr>
        <p:txBody>
          <a:bodyPr/>
          <a:lstStyle/>
          <a:p>
            <a:pPr algn="l"/>
            <a:r>
              <a:rPr lang="en-US" altLang="zh-CN" sz="3600" b="1" kern="1200" dirty="0">
                <a:solidFill>
                  <a:srgbClr val="0184B7"/>
                </a:solidFill>
                <a:latin typeface="Arial" pitchFamily="34" charset="0"/>
                <a:ea typeface="宋体" pitchFamily="2" charset="-122"/>
                <a:cs typeface="+mn-cs"/>
              </a:rPr>
              <a:t>H.265</a:t>
            </a:r>
            <a:r>
              <a:rPr lang="zh-CN" altLang="en-US" sz="3600" b="1" kern="1200" dirty="0">
                <a:solidFill>
                  <a:srgbClr val="0184B7"/>
                </a:solidFill>
                <a:latin typeface="Arial" pitchFamily="34" charset="0"/>
                <a:ea typeface="宋体" pitchFamily="2" charset="-122"/>
                <a:cs typeface="+mn-cs"/>
              </a:rPr>
              <a:t>关键技术</a:t>
            </a:r>
            <a:r>
              <a:rPr lang="en-US" altLang="zh-CN" sz="3600" b="1" kern="1200" dirty="0" smtClean="0">
                <a:solidFill>
                  <a:srgbClr val="0184B7"/>
                </a:solidFill>
                <a:latin typeface="Arial" pitchFamily="34" charset="0"/>
                <a:ea typeface="宋体" pitchFamily="2" charset="-122"/>
                <a:cs typeface="+mn-cs"/>
              </a:rPr>
              <a:t>(3)—</a:t>
            </a:r>
            <a:r>
              <a:rPr lang="zh-CN" altLang="en-US" sz="2800" b="1" kern="1200" dirty="0">
                <a:solidFill>
                  <a:srgbClr val="0184B7"/>
                </a:solidFill>
                <a:latin typeface="Arial" pitchFamily="34" charset="0"/>
                <a:ea typeface="宋体" pitchFamily="2" charset="-122"/>
                <a:cs typeface="+mn-cs"/>
              </a:rPr>
              <a:t>变换与量化</a:t>
            </a:r>
          </a:p>
        </p:txBody>
      </p:sp>
      <p:sp>
        <p:nvSpPr>
          <p:cNvPr id="4" name="灯片编号占位符 3"/>
          <p:cNvSpPr>
            <a:spLocks noGrp="1"/>
          </p:cNvSpPr>
          <p:nvPr>
            <p:ph type="sldNum" sz="quarter" idx="11"/>
          </p:nvPr>
        </p:nvSpPr>
        <p:spPr/>
        <p:txBody>
          <a:bodyPr/>
          <a:lstStyle/>
          <a:p>
            <a:fld id="{080877BF-6D31-4E48-B933-90223EB641D9}" type="slidenum">
              <a:rPr lang="en-US" altLang="zh-CN" smtClean="0"/>
              <a:pPr/>
              <a:t>72</a:t>
            </a:fld>
            <a:endParaRPr lang="en-US" altLang="zh-CN"/>
          </a:p>
        </p:txBody>
      </p:sp>
      <p:sp>
        <p:nvSpPr>
          <p:cNvPr id="3" name="矩形 2"/>
          <p:cNvSpPr/>
          <p:nvPr/>
        </p:nvSpPr>
        <p:spPr>
          <a:xfrm>
            <a:off x="467544" y="1340768"/>
            <a:ext cx="7632848" cy="3831818"/>
          </a:xfrm>
          <a:prstGeom prst="rect">
            <a:avLst/>
          </a:prstGeom>
        </p:spPr>
        <p:txBody>
          <a:bodyPr wrap="square">
            <a:spAutoFit/>
          </a:bodyPr>
          <a:lstStyle/>
          <a:p>
            <a:pPr marL="285750" indent="-285750">
              <a:lnSpc>
                <a:spcPct val="150000"/>
              </a:lnSpc>
              <a:buFont typeface="Wingdings" panose="05000000000000000000" pitchFamily="2" charset="2"/>
              <a:buChar char="l"/>
            </a:pPr>
            <a:r>
              <a:rPr lang="zh-CN" altLang="en-US" b="0" dirty="0">
                <a:latin typeface="微软雅黑" panose="020B0503020204020204" pitchFamily="34" charset="-122"/>
                <a:ea typeface="微软雅黑" panose="020B0503020204020204" pitchFamily="34" charset="-122"/>
              </a:rPr>
              <a:t>图像经过帧内或帧间预测之后，对残差信息再进行压缩可以有效地进一步降 低传输码率， </a:t>
            </a:r>
            <a:r>
              <a:rPr lang="en-US" altLang="zh-CN" b="0" dirty="0">
                <a:latin typeface="微软雅黑" panose="020B0503020204020204" pitchFamily="34" charset="-122"/>
                <a:ea typeface="微软雅黑" panose="020B0503020204020204" pitchFamily="34" charset="-122"/>
              </a:rPr>
              <a:t>H.265 </a:t>
            </a:r>
            <a:r>
              <a:rPr lang="zh-CN" altLang="en-US" b="0" dirty="0">
                <a:latin typeface="微软雅黑" panose="020B0503020204020204" pitchFamily="34" charset="-122"/>
                <a:ea typeface="微软雅黑" panose="020B0503020204020204" pitchFamily="34" charset="-122"/>
              </a:rPr>
              <a:t>中使用变换编码和量化技术来进行这一步过程，这可以去除图 像信号的相关性并减小图像编码的动态范围。</a:t>
            </a:r>
            <a:br>
              <a:rPr lang="zh-CN" altLang="en-US" b="0" dirty="0">
                <a:latin typeface="微软雅黑" panose="020B0503020204020204" pitchFamily="34" charset="-122"/>
                <a:ea typeface="微软雅黑" panose="020B0503020204020204" pitchFamily="34" charset="-122"/>
              </a:rPr>
            </a:br>
            <a:endParaRPr lang="en-US" altLang="zh-CN" b="0" dirty="0" smtClean="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l"/>
            </a:pPr>
            <a:r>
              <a:rPr lang="zh-CN" altLang="en-US" b="0" dirty="0" smtClean="0">
                <a:latin typeface="微软雅黑" panose="020B0503020204020204" pitchFamily="34" charset="-122"/>
                <a:ea typeface="微软雅黑" panose="020B0503020204020204" pitchFamily="34" charset="-122"/>
              </a:rPr>
              <a:t>变换</a:t>
            </a:r>
            <a:r>
              <a:rPr lang="zh-CN" altLang="en-US" b="0" dirty="0">
                <a:latin typeface="微软雅黑" panose="020B0503020204020204" pitchFamily="34" charset="-122"/>
                <a:ea typeface="微软雅黑" panose="020B0503020204020204" pitchFamily="34" charset="-122"/>
              </a:rPr>
              <a:t>编码将图像的时域信号转换成频域信号， 图像的频域信号能量大部分集 中在低频区域。量化过程在不降低视觉效果的前提下， 保留图像的必要细节， 根 据图像的动态范围大小确定量化参数，减小图像编码长度。 为了更好地集中信号 能量、减小计算复杂度、减少量化误差， </a:t>
            </a:r>
            <a:r>
              <a:rPr lang="en-US" altLang="zh-CN" b="0" dirty="0">
                <a:latin typeface="微软雅黑" panose="020B0503020204020204" pitchFamily="34" charset="-122"/>
                <a:ea typeface="微软雅黑" panose="020B0503020204020204" pitchFamily="34" charset="-122"/>
              </a:rPr>
              <a:t>H.265 </a:t>
            </a:r>
            <a:r>
              <a:rPr lang="zh-CN" altLang="en-US" b="0" dirty="0">
                <a:latin typeface="微软雅黑" panose="020B0503020204020204" pitchFamily="34" charset="-122"/>
                <a:ea typeface="微软雅黑" panose="020B0503020204020204" pitchFamily="34" charset="-122"/>
              </a:rPr>
              <a:t>中增加了变换单元为 </a:t>
            </a:r>
            <a:r>
              <a:rPr lang="en-US" altLang="zh-CN" b="0" dirty="0">
                <a:latin typeface="微软雅黑" panose="020B0503020204020204" pitchFamily="34" charset="-122"/>
                <a:ea typeface="微软雅黑" panose="020B0503020204020204" pitchFamily="34" charset="-122"/>
              </a:rPr>
              <a:t>16×16</a:t>
            </a:r>
            <a:r>
              <a:rPr lang="zh-CN" altLang="en-US" b="0" dirty="0">
                <a:latin typeface="微软雅黑" panose="020B0503020204020204" pitchFamily="34" charset="-122"/>
                <a:ea typeface="微软雅黑" panose="020B0503020204020204" pitchFamily="34" charset="-122"/>
              </a:rPr>
              <a:t>、 </a:t>
            </a:r>
            <a:r>
              <a:rPr lang="en-US" altLang="zh-CN" b="0" dirty="0">
                <a:latin typeface="微软雅黑" panose="020B0503020204020204" pitchFamily="34" charset="-122"/>
                <a:ea typeface="微软雅黑" panose="020B0503020204020204" pitchFamily="34" charset="-122"/>
              </a:rPr>
              <a:t>32×32 </a:t>
            </a:r>
            <a:r>
              <a:rPr lang="zh-CN" altLang="en-US" b="0" dirty="0">
                <a:latin typeface="微软雅黑" panose="020B0503020204020204" pitchFamily="34" charset="-122"/>
                <a:ea typeface="微软雅黑" panose="020B0503020204020204" pitchFamily="34" charset="-122"/>
              </a:rPr>
              <a:t>的大尺寸变换</a:t>
            </a:r>
            <a:r>
              <a:rPr lang="zh-CN" altLang="en-US" b="0" dirty="0" smtClean="0">
                <a:latin typeface="微软雅黑" panose="020B0503020204020204" pitchFamily="34" charset="-122"/>
                <a:ea typeface="微软雅黑" panose="020B0503020204020204" pitchFamily="34" charset="-122"/>
              </a:rPr>
              <a:t>。</a:t>
            </a:r>
            <a:endParaRPr lang="zh-CN" altLang="en-US" b="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101999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180624"/>
            <a:ext cx="8229600" cy="1143000"/>
          </a:xfrm>
        </p:spPr>
        <p:txBody>
          <a:bodyPr/>
          <a:lstStyle/>
          <a:p>
            <a:pPr algn="l"/>
            <a:r>
              <a:rPr lang="en-US" altLang="zh-CN" sz="3600" b="1" kern="1200" dirty="0">
                <a:solidFill>
                  <a:srgbClr val="0184B7"/>
                </a:solidFill>
                <a:latin typeface="Arial" pitchFamily="34" charset="0"/>
                <a:ea typeface="宋体" pitchFamily="2" charset="-122"/>
                <a:cs typeface="+mn-cs"/>
              </a:rPr>
              <a:t>H.265</a:t>
            </a:r>
            <a:r>
              <a:rPr lang="zh-CN" altLang="en-US" sz="3600" b="1" kern="1200" dirty="0">
                <a:solidFill>
                  <a:srgbClr val="0184B7"/>
                </a:solidFill>
                <a:latin typeface="Arial" pitchFamily="34" charset="0"/>
                <a:ea typeface="宋体" pitchFamily="2" charset="-122"/>
                <a:cs typeface="+mn-cs"/>
              </a:rPr>
              <a:t>关键技术</a:t>
            </a:r>
            <a:r>
              <a:rPr lang="en-US" altLang="zh-CN" sz="3600" b="1" kern="1200" dirty="0" smtClean="0">
                <a:solidFill>
                  <a:srgbClr val="0184B7"/>
                </a:solidFill>
                <a:latin typeface="Arial" pitchFamily="34" charset="0"/>
                <a:ea typeface="宋体" pitchFamily="2" charset="-122"/>
                <a:cs typeface="+mn-cs"/>
              </a:rPr>
              <a:t>(4)—</a:t>
            </a:r>
            <a:r>
              <a:rPr lang="zh-CN" altLang="en-US" sz="2800" b="1" kern="1200" dirty="0">
                <a:solidFill>
                  <a:srgbClr val="0184B7"/>
                </a:solidFill>
                <a:latin typeface="Arial" pitchFamily="34" charset="0"/>
                <a:ea typeface="宋体" pitchFamily="2" charset="-122"/>
                <a:cs typeface="+mn-cs"/>
              </a:rPr>
              <a:t>环路滤波</a:t>
            </a:r>
          </a:p>
        </p:txBody>
      </p:sp>
      <p:sp>
        <p:nvSpPr>
          <p:cNvPr id="4" name="灯片编号占位符 3"/>
          <p:cNvSpPr>
            <a:spLocks noGrp="1"/>
          </p:cNvSpPr>
          <p:nvPr>
            <p:ph type="sldNum" sz="quarter" idx="11"/>
          </p:nvPr>
        </p:nvSpPr>
        <p:spPr/>
        <p:txBody>
          <a:bodyPr/>
          <a:lstStyle/>
          <a:p>
            <a:fld id="{080877BF-6D31-4E48-B933-90223EB641D9}" type="slidenum">
              <a:rPr lang="en-US" altLang="zh-CN" smtClean="0"/>
              <a:pPr/>
              <a:t>73</a:t>
            </a:fld>
            <a:endParaRPr lang="en-US" altLang="zh-CN"/>
          </a:p>
        </p:txBody>
      </p:sp>
      <p:sp>
        <p:nvSpPr>
          <p:cNvPr id="3" name="矩形 2"/>
          <p:cNvSpPr/>
          <p:nvPr/>
        </p:nvSpPr>
        <p:spPr>
          <a:xfrm>
            <a:off x="467544" y="1340768"/>
            <a:ext cx="7632848" cy="4662815"/>
          </a:xfrm>
          <a:prstGeom prst="rect">
            <a:avLst/>
          </a:prstGeom>
        </p:spPr>
        <p:txBody>
          <a:bodyPr wrap="square">
            <a:spAutoFit/>
          </a:bodyPr>
          <a:lstStyle/>
          <a:p>
            <a:pPr>
              <a:lnSpc>
                <a:spcPct val="150000"/>
              </a:lnSpc>
            </a:pPr>
            <a:r>
              <a:rPr lang="zh-CN" altLang="en-US" b="0" dirty="0">
                <a:latin typeface="微软雅黑" panose="020B0503020204020204" pitchFamily="34" charset="-122"/>
                <a:ea typeface="微软雅黑" panose="020B0503020204020204" pitchFamily="34" charset="-122"/>
              </a:rPr>
              <a:t>在基于块的预测变换编码系统中，变换系数量化过程引入的误差会造成解码 恢复图像信息的损失， 使用环路滤波器可以抑制量化噪声，改善图像恢复质量</a:t>
            </a:r>
            <a:r>
              <a:rPr lang="zh-CN" altLang="en-US" b="0" dirty="0" smtClean="0">
                <a:latin typeface="微软雅黑" panose="020B0503020204020204" pitchFamily="34" charset="-122"/>
                <a:ea typeface="微软雅黑" panose="020B0503020204020204" pitchFamily="34" charset="-122"/>
              </a:rPr>
              <a:t>。</a:t>
            </a:r>
            <a:endParaRPr lang="en-US" altLang="zh-CN" b="0" dirty="0" smtClean="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l"/>
            </a:pPr>
            <a:r>
              <a:rPr lang="en-US" altLang="zh-CN" b="0" dirty="0">
                <a:latin typeface="微软雅黑" panose="020B0503020204020204" pitchFamily="34" charset="-122"/>
                <a:ea typeface="微软雅黑" panose="020B0503020204020204" pitchFamily="34" charset="-122"/>
              </a:rPr>
              <a:t>H.265 </a:t>
            </a:r>
            <a:r>
              <a:rPr lang="zh-CN" altLang="en-US" b="0" dirty="0">
                <a:latin typeface="微软雅黑" panose="020B0503020204020204" pitchFamily="34" charset="-122"/>
                <a:ea typeface="微软雅黑" panose="020B0503020204020204" pitchFamily="34" charset="-122"/>
              </a:rPr>
              <a:t>中使用了两种环路滤波器： 去块滤波器</a:t>
            </a:r>
            <a:r>
              <a:rPr lang="en-US" altLang="zh-CN" b="0" dirty="0">
                <a:latin typeface="微软雅黑" panose="020B0503020204020204" pitchFamily="34" charset="-122"/>
                <a:ea typeface="微软雅黑" panose="020B0503020204020204" pitchFamily="34" charset="-122"/>
              </a:rPr>
              <a:t>(</a:t>
            </a:r>
            <a:r>
              <a:rPr lang="en-US" altLang="zh-CN" b="0" dirty="0" err="1">
                <a:latin typeface="微软雅黑" panose="020B0503020204020204" pitchFamily="34" charset="-122"/>
                <a:ea typeface="微软雅黑" panose="020B0503020204020204" pitchFamily="34" charset="-122"/>
              </a:rPr>
              <a:t>Deblocking</a:t>
            </a:r>
            <a:r>
              <a:rPr lang="en-US" altLang="zh-CN" b="0" dirty="0">
                <a:latin typeface="微软雅黑" panose="020B0503020204020204" pitchFamily="34" charset="-122"/>
                <a:ea typeface="微软雅黑" panose="020B0503020204020204" pitchFamily="34" charset="-122"/>
              </a:rPr>
              <a:t> Filter)</a:t>
            </a:r>
            <a:r>
              <a:rPr lang="zh-CN" altLang="en-US" b="0" dirty="0">
                <a:latin typeface="微软雅黑" panose="020B0503020204020204" pitchFamily="34" charset="-122"/>
                <a:ea typeface="微软雅黑" panose="020B0503020204020204" pitchFamily="34" charset="-122"/>
              </a:rPr>
              <a:t>和采样点自适应偏 移滤波器 </a:t>
            </a:r>
            <a:r>
              <a:rPr lang="en-US" altLang="zh-CN" b="0" dirty="0">
                <a:latin typeface="微软雅黑" panose="020B0503020204020204" pitchFamily="34" charset="-122"/>
                <a:ea typeface="微软雅黑" panose="020B0503020204020204" pitchFamily="34" charset="-122"/>
              </a:rPr>
              <a:t>(Sample Adaptive Offset</a:t>
            </a:r>
            <a:r>
              <a:rPr lang="zh-CN" altLang="en-US" b="0" dirty="0">
                <a:latin typeface="微软雅黑" panose="020B0503020204020204" pitchFamily="34" charset="-122"/>
                <a:ea typeface="微软雅黑" panose="020B0503020204020204" pitchFamily="34" charset="-122"/>
              </a:rPr>
              <a:t>， </a:t>
            </a:r>
            <a:r>
              <a:rPr lang="en-US" altLang="zh-CN" b="0" dirty="0">
                <a:latin typeface="微软雅黑" panose="020B0503020204020204" pitchFamily="34" charset="-122"/>
                <a:ea typeface="微软雅黑" panose="020B0503020204020204" pitchFamily="34" charset="-122"/>
              </a:rPr>
              <a:t>SAO)</a:t>
            </a:r>
            <a:r>
              <a:rPr lang="zh-CN" altLang="en-US" b="0" dirty="0">
                <a:latin typeface="微软雅黑" panose="020B0503020204020204" pitchFamily="34" charset="-122"/>
                <a:ea typeface="微软雅黑" panose="020B0503020204020204" pitchFamily="34" charset="-122"/>
              </a:rPr>
              <a:t>。之前草案版本中还有自适应环路滤波器 </a:t>
            </a:r>
            <a:r>
              <a:rPr lang="en-US" altLang="zh-CN" b="0" dirty="0">
                <a:latin typeface="微软雅黑" panose="020B0503020204020204" pitchFamily="34" charset="-122"/>
                <a:ea typeface="微软雅黑" panose="020B0503020204020204" pitchFamily="34" charset="-122"/>
              </a:rPr>
              <a:t>(Adaptive Loop Filter, ALF)</a:t>
            </a:r>
            <a:r>
              <a:rPr lang="zh-CN" altLang="en-US" b="0" dirty="0">
                <a:latin typeface="微软雅黑" panose="020B0503020204020204" pitchFamily="34" charset="-122"/>
                <a:ea typeface="微软雅黑" panose="020B0503020204020204" pitchFamily="34" charset="-122"/>
              </a:rPr>
              <a:t>，但到 </a:t>
            </a:r>
            <a:r>
              <a:rPr lang="en-US" altLang="zh-CN" b="0" dirty="0">
                <a:latin typeface="微软雅黑" panose="020B0503020204020204" pitchFamily="34" charset="-122"/>
                <a:ea typeface="微软雅黑" panose="020B0503020204020204" pitchFamily="34" charset="-122"/>
              </a:rPr>
              <a:t>HM8.0 </a:t>
            </a:r>
            <a:r>
              <a:rPr lang="zh-CN" altLang="en-US" b="0" dirty="0">
                <a:latin typeface="微软雅黑" panose="020B0503020204020204" pitchFamily="34" charset="-122"/>
                <a:ea typeface="微软雅黑" panose="020B0503020204020204" pitchFamily="34" charset="-122"/>
              </a:rPr>
              <a:t>模型该滤波器已移除</a:t>
            </a:r>
            <a:r>
              <a:rPr lang="zh-CN" altLang="en-US" b="0" dirty="0" smtClean="0">
                <a:latin typeface="微软雅黑" panose="020B0503020204020204" pitchFamily="34" charset="-122"/>
                <a:ea typeface="微软雅黑" panose="020B0503020204020204" pitchFamily="34" charset="-122"/>
              </a:rPr>
              <a:t>。</a:t>
            </a:r>
            <a:endParaRPr lang="en-US" altLang="zh-CN" b="0" dirty="0" smtClean="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l"/>
            </a:pPr>
            <a:r>
              <a:rPr lang="zh-CN" altLang="en-US" b="0" dirty="0" smtClean="0">
                <a:latin typeface="微软雅黑" panose="020B0503020204020204" pitchFamily="34" charset="-122"/>
                <a:ea typeface="微软雅黑" panose="020B0503020204020204" pitchFamily="34" charset="-122"/>
              </a:rPr>
              <a:t> </a:t>
            </a:r>
            <a:r>
              <a:rPr lang="en-US" altLang="zh-CN" b="0" dirty="0">
                <a:latin typeface="微软雅黑" panose="020B0503020204020204" pitchFamily="34" charset="-122"/>
                <a:ea typeface="微软雅黑" panose="020B0503020204020204" pitchFamily="34" charset="-122"/>
              </a:rPr>
              <a:t>H.265 </a:t>
            </a:r>
            <a:r>
              <a:rPr lang="zh-CN" altLang="en-US" b="0" dirty="0">
                <a:latin typeface="微软雅黑" panose="020B0503020204020204" pitchFamily="34" charset="-122"/>
                <a:ea typeface="微软雅黑" panose="020B0503020204020204" pitchFamily="34" charset="-122"/>
              </a:rPr>
              <a:t>中使用的</a:t>
            </a:r>
            <a:r>
              <a:rPr lang="zh-CN" altLang="en-US" b="0" dirty="0" smtClean="0">
                <a:latin typeface="微软雅黑" panose="020B0503020204020204" pitchFamily="34" charset="-122"/>
                <a:ea typeface="微软雅黑" panose="020B0503020204020204" pitchFamily="34" charset="-122"/>
              </a:rPr>
              <a:t>去块</a:t>
            </a:r>
            <a:r>
              <a:rPr lang="zh-CN" altLang="en-US" b="0" dirty="0">
                <a:latin typeface="微软雅黑" panose="020B0503020204020204" pitchFamily="34" charset="-122"/>
                <a:ea typeface="微软雅黑" panose="020B0503020204020204" pitchFamily="34" charset="-122"/>
              </a:rPr>
              <a:t>滤波器是在 </a:t>
            </a:r>
            <a:r>
              <a:rPr lang="en-US" altLang="zh-CN" b="0" dirty="0">
                <a:latin typeface="微软雅黑" panose="020B0503020204020204" pitchFamily="34" charset="-122"/>
                <a:ea typeface="微软雅黑" panose="020B0503020204020204" pitchFamily="34" charset="-122"/>
              </a:rPr>
              <a:t>H.264/AVC </a:t>
            </a:r>
            <a:r>
              <a:rPr lang="zh-CN" altLang="en-US" b="0" dirty="0">
                <a:latin typeface="微软雅黑" panose="020B0503020204020204" pitchFamily="34" charset="-122"/>
                <a:ea typeface="微软雅黑" panose="020B0503020204020204" pitchFamily="34" charset="-122"/>
              </a:rPr>
              <a:t>去块滤波器基础上改进得到的，它可以减少重建图像的 块效应， </a:t>
            </a:r>
            <a:r>
              <a:rPr lang="en-US" altLang="zh-CN" b="0" dirty="0">
                <a:latin typeface="微软雅黑" panose="020B0503020204020204" pitchFamily="34" charset="-122"/>
                <a:ea typeface="微软雅黑" panose="020B0503020204020204" pitchFamily="34" charset="-122"/>
              </a:rPr>
              <a:t>SAO </a:t>
            </a:r>
            <a:r>
              <a:rPr lang="zh-CN" altLang="en-US" b="0" dirty="0">
                <a:latin typeface="微软雅黑" panose="020B0503020204020204" pitchFamily="34" charset="-122"/>
                <a:ea typeface="微软雅黑" panose="020B0503020204020204" pitchFamily="34" charset="-122"/>
              </a:rPr>
              <a:t>主要是对去块滤波后的重构像素进行自适应补偿， 进一步提高重建 图像的质量。</a:t>
            </a:r>
            <a:r>
              <a:rPr lang="zh-CN" altLang="en-US" dirty="0"/>
              <a:t/>
            </a:r>
            <a:br>
              <a:rPr lang="zh-CN" altLang="en-US" dirty="0"/>
            </a:br>
            <a:endParaRPr lang="en-US" altLang="zh-CN" b="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5832878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188640"/>
            <a:ext cx="8229600" cy="1143000"/>
          </a:xfrm>
        </p:spPr>
        <p:txBody>
          <a:bodyPr/>
          <a:lstStyle/>
          <a:p>
            <a:pPr algn="l"/>
            <a:r>
              <a:rPr lang="en-US" altLang="zh-CN" sz="3600" b="1" kern="1200" dirty="0">
                <a:solidFill>
                  <a:srgbClr val="0184B7"/>
                </a:solidFill>
                <a:latin typeface="Arial" pitchFamily="34" charset="0"/>
                <a:ea typeface="宋体" pitchFamily="2" charset="-122"/>
                <a:cs typeface="+mn-cs"/>
              </a:rPr>
              <a:t>H.265</a:t>
            </a:r>
            <a:r>
              <a:rPr lang="zh-CN" altLang="en-US" sz="3600" b="1" kern="1200" dirty="0">
                <a:solidFill>
                  <a:srgbClr val="0184B7"/>
                </a:solidFill>
                <a:latin typeface="Arial" pitchFamily="34" charset="0"/>
                <a:ea typeface="宋体" pitchFamily="2" charset="-122"/>
                <a:cs typeface="+mn-cs"/>
              </a:rPr>
              <a:t>关键技术</a:t>
            </a:r>
            <a:r>
              <a:rPr lang="en-US" altLang="zh-CN" sz="3600" b="1" kern="1200" dirty="0" smtClean="0">
                <a:solidFill>
                  <a:srgbClr val="0184B7"/>
                </a:solidFill>
                <a:latin typeface="Arial" pitchFamily="34" charset="0"/>
                <a:ea typeface="宋体" pitchFamily="2" charset="-122"/>
                <a:cs typeface="+mn-cs"/>
              </a:rPr>
              <a:t>(5)—</a:t>
            </a:r>
            <a:r>
              <a:rPr lang="zh-CN" altLang="en-US" sz="2800" b="1" kern="1200" dirty="0">
                <a:solidFill>
                  <a:srgbClr val="0184B7"/>
                </a:solidFill>
                <a:latin typeface="Arial" pitchFamily="34" charset="0"/>
                <a:ea typeface="宋体" pitchFamily="2" charset="-122"/>
                <a:cs typeface="+mn-cs"/>
              </a:rPr>
              <a:t>熵编码</a:t>
            </a:r>
          </a:p>
        </p:txBody>
      </p:sp>
      <p:sp>
        <p:nvSpPr>
          <p:cNvPr id="4" name="灯片编号占位符 3"/>
          <p:cNvSpPr>
            <a:spLocks noGrp="1"/>
          </p:cNvSpPr>
          <p:nvPr>
            <p:ph type="sldNum" sz="quarter" idx="11"/>
          </p:nvPr>
        </p:nvSpPr>
        <p:spPr/>
        <p:txBody>
          <a:bodyPr/>
          <a:lstStyle/>
          <a:p>
            <a:fld id="{080877BF-6D31-4E48-B933-90223EB641D9}" type="slidenum">
              <a:rPr lang="en-US" altLang="zh-CN" smtClean="0"/>
              <a:pPr/>
              <a:t>74</a:t>
            </a:fld>
            <a:endParaRPr lang="en-US" altLang="zh-CN"/>
          </a:p>
        </p:txBody>
      </p:sp>
      <p:sp>
        <p:nvSpPr>
          <p:cNvPr id="3" name="矩形 2"/>
          <p:cNvSpPr/>
          <p:nvPr/>
        </p:nvSpPr>
        <p:spPr>
          <a:xfrm>
            <a:off x="395536" y="1556792"/>
            <a:ext cx="8136904" cy="4247317"/>
          </a:xfrm>
          <a:prstGeom prst="rect">
            <a:avLst/>
          </a:prstGeom>
        </p:spPr>
        <p:txBody>
          <a:bodyPr wrap="square">
            <a:spAutoFit/>
          </a:bodyPr>
          <a:lstStyle/>
          <a:p>
            <a:pPr algn="l">
              <a:lnSpc>
                <a:spcPct val="150000"/>
              </a:lnSpc>
            </a:pPr>
            <a:r>
              <a:rPr lang="en-US" altLang="zh-CN" sz="2000" b="0" dirty="0">
                <a:latin typeface="微软雅黑" panose="020B0503020204020204" pitchFamily="34" charset="-122"/>
                <a:ea typeface="微软雅黑" panose="020B0503020204020204" pitchFamily="34" charset="-122"/>
              </a:rPr>
              <a:t>H. 264</a:t>
            </a:r>
            <a:r>
              <a:rPr lang="zh-CN" altLang="en-US" sz="2000" b="0" dirty="0">
                <a:latin typeface="微软雅黑" panose="020B0503020204020204" pitchFamily="34" charset="-122"/>
                <a:ea typeface="微软雅黑" panose="020B0503020204020204" pitchFamily="34" charset="-122"/>
              </a:rPr>
              <a:t>的</a:t>
            </a:r>
            <a:r>
              <a:rPr lang="zh-CN" altLang="zh-CN" sz="2000" b="0" dirty="0">
                <a:latin typeface="微软雅黑" panose="020B0503020204020204" pitchFamily="34" charset="-122"/>
                <a:ea typeface="微软雅黑" panose="020B0503020204020204" pitchFamily="34" charset="-122"/>
              </a:rPr>
              <a:t>熵编码</a:t>
            </a:r>
            <a:r>
              <a:rPr lang="en-US" altLang="zh-CN" sz="2000" b="0" dirty="0">
                <a:latin typeface="微软雅黑" panose="020B0503020204020204" pitchFamily="34" charset="-122"/>
                <a:ea typeface="微软雅黑" panose="020B0503020204020204" pitchFamily="34" charset="-122"/>
              </a:rPr>
              <a:t>CABAC</a:t>
            </a:r>
            <a:r>
              <a:rPr lang="zh-CN" altLang="zh-CN" sz="2000" b="0" dirty="0">
                <a:latin typeface="微软雅黑" panose="020B0503020204020204" pitchFamily="34" charset="-122"/>
                <a:ea typeface="微软雅黑" panose="020B0503020204020204" pitchFamily="34" charset="-122"/>
              </a:rPr>
              <a:t>编码器采用串行处理的方式，解码端</a:t>
            </a:r>
            <a:r>
              <a:rPr lang="zh-CN" altLang="zh-CN" sz="2000" b="0" dirty="0" smtClean="0">
                <a:latin typeface="微软雅黑" panose="020B0503020204020204" pitchFamily="34" charset="-122"/>
                <a:ea typeface="微软雅黑" panose="020B0503020204020204" pitchFamily="34" charset="-122"/>
              </a:rPr>
              <a:t>需要</a:t>
            </a:r>
            <a:r>
              <a:rPr lang="zh-CN" altLang="en-US" sz="2000" b="0" dirty="0">
                <a:latin typeface="微软雅黑" panose="020B0503020204020204" pitchFamily="34" charset="-122"/>
                <a:ea typeface="微软雅黑" panose="020B0503020204020204" pitchFamily="34" charset="-122"/>
              </a:rPr>
              <a:t>非常</a:t>
            </a:r>
            <a:r>
              <a:rPr lang="zh-CN" altLang="zh-CN" sz="2000" b="0" dirty="0" smtClean="0">
                <a:latin typeface="微软雅黑" panose="020B0503020204020204" pitchFamily="34" charset="-122"/>
                <a:ea typeface="微软雅黑" panose="020B0503020204020204" pitchFamily="34" charset="-122"/>
              </a:rPr>
              <a:t>高</a:t>
            </a:r>
            <a:r>
              <a:rPr lang="zh-CN" altLang="zh-CN" sz="2000" b="0" dirty="0">
                <a:latin typeface="微软雅黑" panose="020B0503020204020204" pitchFamily="34" charset="-122"/>
                <a:ea typeface="微软雅黑" panose="020B0503020204020204" pitchFamily="34" charset="-122"/>
              </a:rPr>
              <a:t>频率的计算能力</a:t>
            </a:r>
            <a:r>
              <a:rPr lang="zh-CN" altLang="en-US" sz="2000" b="0" dirty="0">
                <a:latin typeface="微软雅黑" panose="020B0503020204020204" pitchFamily="34" charset="-122"/>
                <a:ea typeface="微软雅黑" panose="020B0503020204020204" pitchFamily="34" charset="-122"/>
              </a:rPr>
              <a:t>；而</a:t>
            </a:r>
            <a:r>
              <a:rPr lang="en-US" altLang="zh-CN" sz="2000" b="0" dirty="0" smtClean="0">
                <a:latin typeface="微软雅黑" panose="020B0503020204020204" pitchFamily="34" charset="-122"/>
                <a:ea typeface="微软雅黑" panose="020B0503020204020204" pitchFamily="34" charset="-122"/>
              </a:rPr>
              <a:t>H.265</a:t>
            </a:r>
            <a:r>
              <a:rPr lang="zh-CN" altLang="en-US" sz="2000" b="0" dirty="0" smtClean="0">
                <a:latin typeface="微软雅黑" panose="020B0503020204020204" pitchFamily="34" charset="-122"/>
                <a:ea typeface="微软雅黑" panose="020B0503020204020204" pitchFamily="34" charset="-122"/>
              </a:rPr>
              <a:t>选用了两种并行商编码方案，提高并行处理能力，降低对解码端芯片的频率要求：</a:t>
            </a:r>
            <a:endParaRPr lang="en-US" altLang="zh-CN" sz="2000" b="0" dirty="0" smtClean="0">
              <a:latin typeface="微软雅黑" panose="020B0503020204020204" pitchFamily="34" charset="-122"/>
              <a:ea typeface="微软雅黑" panose="020B0503020204020204" pitchFamily="34" charset="-122"/>
            </a:endParaRPr>
          </a:p>
          <a:p>
            <a:pPr algn="l">
              <a:lnSpc>
                <a:spcPct val="150000"/>
              </a:lnSpc>
            </a:pPr>
            <a:endParaRPr lang="en-US" altLang="zh-CN" sz="2000" b="0" dirty="0" smtClean="0">
              <a:latin typeface="微软雅黑" panose="020B0503020204020204" pitchFamily="34" charset="-122"/>
              <a:ea typeface="微软雅黑" panose="020B0503020204020204" pitchFamily="34" charset="-122"/>
            </a:endParaRPr>
          </a:p>
          <a:p>
            <a:pPr marL="285750" indent="-285750" algn="l">
              <a:lnSpc>
                <a:spcPct val="150000"/>
              </a:lnSpc>
              <a:buFont typeface="Wingdings" panose="05000000000000000000" pitchFamily="2" charset="2"/>
              <a:buChar char="l"/>
            </a:pPr>
            <a:r>
              <a:rPr lang="zh-CN" altLang="zh-CN" sz="2000" dirty="0" smtClean="0">
                <a:latin typeface="微软雅黑" panose="020B0503020204020204" pitchFamily="34" charset="-122"/>
                <a:ea typeface="微软雅黑" panose="020B0503020204020204" pitchFamily="34" charset="-122"/>
              </a:rPr>
              <a:t>可</a:t>
            </a:r>
            <a:r>
              <a:rPr lang="zh-CN" altLang="zh-CN" sz="2000" dirty="0">
                <a:latin typeface="微软雅黑" panose="020B0503020204020204" pitchFamily="34" charset="-122"/>
                <a:ea typeface="微软雅黑" panose="020B0503020204020204" pitchFamily="34" charset="-122"/>
              </a:rPr>
              <a:t>支持上下文自适应变长编码</a:t>
            </a:r>
            <a:r>
              <a:rPr lang="en-US" altLang="zh-CN" sz="2000" dirty="0">
                <a:latin typeface="微软雅黑" panose="020B0503020204020204" pitchFamily="34" charset="-122"/>
                <a:ea typeface="微软雅黑" panose="020B0503020204020204" pitchFamily="34" charset="-122"/>
              </a:rPr>
              <a:t>(CAVLC</a:t>
            </a:r>
            <a:r>
              <a:rPr lang="en-US" altLang="zh-CN" sz="2000" dirty="0" smtClean="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a:t>
            </a:r>
            <a:r>
              <a:rPr lang="zh-CN" altLang="zh-CN" sz="2000" b="0" dirty="0">
                <a:latin typeface="微软雅黑" panose="020B0503020204020204" pitchFamily="34" charset="-122"/>
                <a:ea typeface="微软雅黑" panose="020B0503020204020204" pitchFamily="34" charset="-122"/>
              </a:rPr>
              <a:t>用于低复杂度的编码</a:t>
            </a:r>
            <a:r>
              <a:rPr lang="zh-CN" altLang="zh-CN" sz="2000" b="0" dirty="0" smtClean="0">
                <a:latin typeface="微软雅黑" panose="020B0503020204020204" pitchFamily="34" charset="-122"/>
                <a:ea typeface="微软雅黑" panose="020B0503020204020204" pitchFamily="34" charset="-122"/>
              </a:rPr>
              <a:t>场合</a:t>
            </a:r>
            <a:endParaRPr lang="en-US" altLang="zh-CN" sz="2000" b="0" dirty="0" smtClean="0">
              <a:latin typeface="微软雅黑" panose="020B0503020204020204" pitchFamily="34" charset="-122"/>
              <a:ea typeface="微软雅黑" panose="020B0503020204020204" pitchFamily="34" charset="-122"/>
            </a:endParaRPr>
          </a:p>
          <a:p>
            <a:pPr marL="285750" indent="-285750" algn="l">
              <a:lnSpc>
                <a:spcPct val="150000"/>
              </a:lnSpc>
              <a:buFont typeface="Wingdings" panose="05000000000000000000" pitchFamily="2" charset="2"/>
              <a:buChar char="l"/>
            </a:pPr>
            <a:endParaRPr lang="en-US" altLang="zh-CN" sz="2000" b="0" dirty="0" smtClean="0">
              <a:latin typeface="微软雅黑" panose="020B0503020204020204" pitchFamily="34" charset="-122"/>
              <a:ea typeface="微软雅黑" panose="020B0503020204020204" pitchFamily="34" charset="-122"/>
            </a:endParaRPr>
          </a:p>
          <a:p>
            <a:pPr marL="285750" indent="-285750" algn="l">
              <a:lnSpc>
                <a:spcPct val="150000"/>
              </a:lnSpc>
              <a:buFont typeface="Wingdings" panose="05000000000000000000" pitchFamily="2" charset="2"/>
              <a:buChar char="l"/>
            </a:pPr>
            <a:r>
              <a:rPr lang="zh-CN" altLang="zh-CN" sz="2000" dirty="0" smtClean="0">
                <a:latin typeface="微软雅黑" panose="020B0503020204020204" pitchFamily="34" charset="-122"/>
                <a:ea typeface="微软雅黑" panose="020B0503020204020204" pitchFamily="34" charset="-122"/>
              </a:rPr>
              <a:t>基于</a:t>
            </a:r>
            <a:r>
              <a:rPr lang="zh-CN" altLang="zh-CN" sz="2000" dirty="0">
                <a:latin typeface="微软雅黑" panose="020B0503020204020204" pitchFamily="34" charset="-122"/>
                <a:ea typeface="微软雅黑" panose="020B0503020204020204" pitchFamily="34" charset="-122"/>
              </a:rPr>
              <a:t>语法元素的上下文自适应二进制算术编码</a:t>
            </a:r>
            <a:r>
              <a:rPr lang="en-US" altLang="zh-CN" sz="2000" dirty="0">
                <a:latin typeface="微软雅黑" panose="020B0503020204020204" pitchFamily="34" charset="-122"/>
                <a:ea typeface="微软雅黑" panose="020B0503020204020204" pitchFamily="34" charset="-122"/>
              </a:rPr>
              <a:t>(SB-CABAC</a:t>
            </a:r>
            <a:r>
              <a:rPr lang="en-US" altLang="zh-CN" sz="2000" dirty="0" smtClean="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a:t>
            </a:r>
            <a:r>
              <a:rPr lang="zh-CN" altLang="en-US" sz="2000" b="0" dirty="0">
                <a:latin typeface="微软雅黑" panose="020B0503020204020204" pitchFamily="34" charset="-122"/>
                <a:ea typeface="微软雅黑" panose="020B0503020204020204" pitchFamily="34" charset="-122"/>
              </a:rPr>
              <a:t>用于</a:t>
            </a:r>
            <a:r>
              <a:rPr lang="zh-CN" altLang="zh-CN" sz="2000" b="0" dirty="0" smtClean="0">
                <a:latin typeface="微软雅黑" panose="020B0503020204020204" pitchFamily="34" charset="-122"/>
                <a:ea typeface="微软雅黑" panose="020B0503020204020204" pitchFamily="34" charset="-122"/>
              </a:rPr>
              <a:t>高效</a:t>
            </a:r>
            <a:r>
              <a:rPr lang="zh-CN" altLang="zh-CN" sz="2000" b="0" dirty="0">
                <a:latin typeface="微软雅黑" panose="020B0503020204020204" pitchFamily="34" charset="-122"/>
                <a:ea typeface="微软雅黑" panose="020B0503020204020204" pitchFamily="34" charset="-122"/>
              </a:rPr>
              <a:t>的编码场合。</a:t>
            </a:r>
            <a:endParaRPr lang="en-US" altLang="zh-CN" sz="2000" b="0" dirty="0">
              <a:latin typeface="微软雅黑" panose="020B0503020204020204" pitchFamily="34" charset="-122"/>
              <a:ea typeface="微软雅黑" panose="020B0503020204020204" pitchFamily="34" charset="-122"/>
            </a:endParaRPr>
          </a:p>
          <a:p>
            <a:pPr algn="l">
              <a:lnSpc>
                <a:spcPct val="150000"/>
              </a:lnSpc>
            </a:pPr>
            <a:endParaRPr lang="en-US" altLang="zh-CN" sz="2000" b="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7551891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188640"/>
            <a:ext cx="8229600" cy="1143000"/>
          </a:xfrm>
        </p:spPr>
        <p:txBody>
          <a:bodyPr/>
          <a:lstStyle/>
          <a:p>
            <a:pPr algn="l"/>
            <a:r>
              <a:rPr lang="en-US" altLang="zh-CN" sz="3600" b="1" kern="1200" dirty="0">
                <a:solidFill>
                  <a:srgbClr val="0184B7"/>
                </a:solidFill>
                <a:latin typeface="Arial" pitchFamily="34" charset="0"/>
                <a:ea typeface="宋体" pitchFamily="2" charset="-122"/>
                <a:cs typeface="+mn-cs"/>
              </a:rPr>
              <a:t>H.265</a:t>
            </a:r>
            <a:r>
              <a:rPr lang="zh-CN" altLang="en-US" sz="3600" b="1" kern="1200" dirty="0">
                <a:solidFill>
                  <a:srgbClr val="0184B7"/>
                </a:solidFill>
                <a:latin typeface="Arial" pitchFamily="34" charset="0"/>
                <a:ea typeface="宋体" pitchFamily="2" charset="-122"/>
                <a:cs typeface="+mn-cs"/>
              </a:rPr>
              <a:t>关键技术</a:t>
            </a:r>
            <a:r>
              <a:rPr lang="en-US" altLang="zh-CN" sz="3600" b="1" kern="1200" dirty="0" smtClean="0">
                <a:solidFill>
                  <a:srgbClr val="0184B7"/>
                </a:solidFill>
                <a:latin typeface="Arial" pitchFamily="34" charset="0"/>
                <a:ea typeface="宋体" pitchFamily="2" charset="-122"/>
                <a:cs typeface="+mn-cs"/>
              </a:rPr>
              <a:t>(5)—</a:t>
            </a:r>
            <a:r>
              <a:rPr lang="zh-CN" altLang="en-US" sz="2800" b="1" kern="1200" dirty="0">
                <a:solidFill>
                  <a:srgbClr val="0184B7"/>
                </a:solidFill>
                <a:latin typeface="Arial" pitchFamily="34" charset="0"/>
                <a:ea typeface="宋体" pitchFamily="2" charset="-122"/>
                <a:cs typeface="+mn-cs"/>
              </a:rPr>
              <a:t>熵编码</a:t>
            </a:r>
          </a:p>
        </p:txBody>
      </p:sp>
      <p:sp>
        <p:nvSpPr>
          <p:cNvPr id="4" name="灯片编号占位符 3"/>
          <p:cNvSpPr>
            <a:spLocks noGrp="1"/>
          </p:cNvSpPr>
          <p:nvPr>
            <p:ph type="sldNum" sz="quarter" idx="11"/>
          </p:nvPr>
        </p:nvSpPr>
        <p:spPr/>
        <p:txBody>
          <a:bodyPr/>
          <a:lstStyle/>
          <a:p>
            <a:fld id="{080877BF-6D31-4E48-B933-90223EB641D9}" type="slidenum">
              <a:rPr lang="en-US" altLang="zh-CN" smtClean="0"/>
              <a:pPr/>
              <a:t>75</a:t>
            </a:fld>
            <a:endParaRPr lang="en-US" altLang="zh-CN"/>
          </a:p>
        </p:txBody>
      </p:sp>
      <p:sp>
        <p:nvSpPr>
          <p:cNvPr id="3" name="矩形 2"/>
          <p:cNvSpPr/>
          <p:nvPr/>
        </p:nvSpPr>
        <p:spPr>
          <a:xfrm>
            <a:off x="395536" y="1556792"/>
            <a:ext cx="8136904" cy="2631490"/>
          </a:xfrm>
          <a:prstGeom prst="rect">
            <a:avLst/>
          </a:prstGeom>
        </p:spPr>
        <p:txBody>
          <a:bodyPr wrap="square">
            <a:spAutoFit/>
          </a:bodyPr>
          <a:lstStyle/>
          <a:p>
            <a:pPr marL="285750" indent="-285750">
              <a:lnSpc>
                <a:spcPct val="150000"/>
              </a:lnSpc>
              <a:buFont typeface="Wingdings" panose="05000000000000000000" pitchFamily="2" charset="2"/>
              <a:buChar char="l"/>
            </a:pPr>
            <a:r>
              <a:rPr lang="zh-CN" altLang="en-US" b="0" dirty="0">
                <a:latin typeface="微软雅黑" panose="020B0503020204020204" pitchFamily="34" charset="-122"/>
                <a:ea typeface="微软雅黑" panose="020B0503020204020204" pitchFamily="34" charset="-122"/>
              </a:rPr>
              <a:t>目前采用的 </a:t>
            </a:r>
            <a:r>
              <a:rPr lang="en-US" altLang="zh-CN" b="0" dirty="0">
                <a:latin typeface="微软雅黑" panose="020B0503020204020204" pitchFamily="34" charset="-122"/>
                <a:ea typeface="微软雅黑" panose="020B0503020204020204" pitchFamily="34" charset="-122"/>
              </a:rPr>
              <a:t>CABAC </a:t>
            </a:r>
            <a:r>
              <a:rPr lang="zh-CN" altLang="en-US" b="0" dirty="0">
                <a:latin typeface="微软雅黑" panose="020B0503020204020204" pitchFamily="34" charset="-122"/>
                <a:ea typeface="微软雅黑" panose="020B0503020204020204" pitchFamily="34" charset="-122"/>
              </a:rPr>
              <a:t>编码技术，包括四步：二进制化、文本模型选择、概率 估计和二进制算术编码，这与 </a:t>
            </a:r>
            <a:r>
              <a:rPr lang="en-US" altLang="zh-CN" b="0" dirty="0">
                <a:latin typeface="微软雅黑" panose="020B0503020204020204" pitchFamily="34" charset="-122"/>
                <a:ea typeface="微软雅黑" panose="020B0503020204020204" pitchFamily="34" charset="-122"/>
              </a:rPr>
              <a:t>H.264/AVC </a:t>
            </a:r>
            <a:r>
              <a:rPr lang="zh-CN" altLang="en-US" b="0" dirty="0">
                <a:latin typeface="微软雅黑" panose="020B0503020204020204" pitchFamily="34" charset="-122"/>
                <a:ea typeface="微软雅黑" panose="020B0503020204020204" pitchFamily="34" charset="-122"/>
              </a:rPr>
              <a:t>中的基本相同，具体实现过程如图 </a:t>
            </a:r>
            <a:r>
              <a:rPr lang="en-US" altLang="zh-CN" b="0" dirty="0">
                <a:latin typeface="微软雅黑" panose="020B0503020204020204" pitchFamily="34" charset="-122"/>
                <a:ea typeface="微软雅黑" panose="020B0503020204020204" pitchFamily="34" charset="-122"/>
              </a:rPr>
              <a:t>2.10 </a:t>
            </a:r>
            <a:r>
              <a:rPr lang="zh-CN" altLang="en-US" b="0" dirty="0">
                <a:latin typeface="微软雅黑" panose="020B0503020204020204" pitchFamily="34" charset="-122"/>
                <a:ea typeface="微软雅黑" panose="020B0503020204020204" pitchFamily="34" charset="-122"/>
              </a:rPr>
              <a:t>所示。但为了进一步提高效率，每个步骤中会有一些改进，例如概率估计表更加 精确、自适应速度加快等。 同时， </a:t>
            </a:r>
            <a:r>
              <a:rPr lang="en-US" altLang="zh-CN" b="0" dirty="0">
                <a:latin typeface="微软雅黑" panose="020B0503020204020204" pitchFamily="34" charset="-122"/>
                <a:ea typeface="微软雅黑" panose="020B0503020204020204" pitchFamily="34" charset="-122"/>
              </a:rPr>
              <a:t>H.265 </a:t>
            </a:r>
            <a:r>
              <a:rPr lang="zh-CN" altLang="en-US" b="0" dirty="0">
                <a:latin typeface="微软雅黑" panose="020B0503020204020204" pitchFamily="34" charset="-122"/>
                <a:ea typeface="微软雅黑" panose="020B0503020204020204" pitchFamily="34" charset="-122"/>
              </a:rPr>
              <a:t>中使用了自适应参数扫描算法</a:t>
            </a:r>
            <a:r>
              <a:rPr lang="en-US" altLang="zh-CN" b="0" dirty="0">
                <a:latin typeface="微软雅黑" panose="020B0503020204020204" pitchFamily="34" charset="-122"/>
                <a:ea typeface="微软雅黑" panose="020B0503020204020204" pitchFamily="34" charset="-122"/>
              </a:rPr>
              <a:t>(Adaptive Coefficient Scanning, ACS)</a:t>
            </a:r>
            <a:r>
              <a:rPr lang="zh-CN" altLang="en-US" b="0" dirty="0">
                <a:latin typeface="微软雅黑" panose="020B0503020204020204" pitchFamily="34" charset="-122"/>
                <a:ea typeface="微软雅黑" panose="020B0503020204020204" pitchFamily="34" charset="-122"/>
              </a:rPr>
              <a:t>，它包含 </a:t>
            </a:r>
            <a:r>
              <a:rPr lang="en-US" altLang="zh-CN" b="0" dirty="0" err="1">
                <a:latin typeface="微软雅黑" panose="020B0503020204020204" pitchFamily="34" charset="-122"/>
                <a:ea typeface="微软雅黑" panose="020B0503020204020204" pitchFamily="34" charset="-122"/>
              </a:rPr>
              <a:t>ZigZag</a:t>
            </a:r>
            <a:r>
              <a:rPr lang="zh-CN" altLang="en-US" b="0" dirty="0">
                <a:latin typeface="微软雅黑" panose="020B0503020204020204" pitchFamily="34" charset="-122"/>
                <a:ea typeface="微软雅黑" panose="020B0503020204020204" pitchFamily="34" charset="-122"/>
              </a:rPr>
              <a:t>、水平和垂直三种扫描方式，编码器可 以根据系数的不同决定具体使用哪种方式</a:t>
            </a:r>
            <a:r>
              <a:rPr lang="zh-CN" altLang="en-US" b="0" dirty="0" smtClean="0">
                <a:latin typeface="微软雅黑" panose="020B0503020204020204" pitchFamily="34" charset="-122"/>
                <a:ea typeface="微软雅黑" panose="020B0503020204020204" pitchFamily="34" charset="-122"/>
              </a:rPr>
              <a:t>。</a:t>
            </a:r>
            <a:endParaRPr lang="en-US" altLang="zh-CN" sz="2000" b="0" dirty="0">
              <a:latin typeface="微软雅黑" panose="020B0503020204020204" pitchFamily="34" charset="-122"/>
              <a:ea typeface="微软雅黑" panose="020B0503020204020204" pitchFamily="34" charset="-122"/>
            </a:endParaRPr>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4194675"/>
            <a:ext cx="5572125" cy="200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2472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57149" y="130696"/>
            <a:ext cx="8229600" cy="1143000"/>
          </a:xfrm>
        </p:spPr>
        <p:txBody>
          <a:bodyPr/>
          <a:lstStyle/>
          <a:p>
            <a:pPr algn="l"/>
            <a:r>
              <a:rPr lang="en-US" altLang="zh-CN" sz="3600" b="1" kern="1200" dirty="0">
                <a:solidFill>
                  <a:srgbClr val="0184B7"/>
                </a:solidFill>
                <a:latin typeface="Arial" pitchFamily="34" charset="0"/>
                <a:ea typeface="宋体" pitchFamily="2" charset="-122"/>
                <a:cs typeface="+mn-cs"/>
              </a:rPr>
              <a:t>H.265</a:t>
            </a:r>
            <a:r>
              <a:rPr lang="zh-CN" altLang="en-US" sz="3600" b="1" kern="1200" dirty="0">
                <a:solidFill>
                  <a:srgbClr val="0184B7"/>
                </a:solidFill>
                <a:latin typeface="Arial" pitchFamily="34" charset="0"/>
                <a:ea typeface="宋体" pitchFamily="2" charset="-122"/>
                <a:cs typeface="+mn-cs"/>
              </a:rPr>
              <a:t>关键技术</a:t>
            </a:r>
            <a:r>
              <a:rPr lang="en-US" altLang="zh-CN" sz="3600" b="1" kern="1200" dirty="0">
                <a:solidFill>
                  <a:srgbClr val="0184B7"/>
                </a:solidFill>
                <a:latin typeface="Arial" pitchFamily="34" charset="0"/>
                <a:ea typeface="宋体" pitchFamily="2" charset="-122"/>
                <a:cs typeface="+mn-cs"/>
              </a:rPr>
              <a:t>(6)—</a:t>
            </a:r>
            <a:r>
              <a:rPr lang="zh-CN" altLang="en-US" sz="2800" b="1" kern="1200" dirty="0">
                <a:solidFill>
                  <a:srgbClr val="0184B7"/>
                </a:solidFill>
                <a:latin typeface="Arial" pitchFamily="34" charset="0"/>
                <a:ea typeface="宋体" pitchFamily="2" charset="-122"/>
                <a:cs typeface="+mn-cs"/>
              </a:rPr>
              <a:t>比</a:t>
            </a:r>
            <a:r>
              <a:rPr lang="en-US" altLang="zh-CN" sz="2800" b="1" kern="1200" dirty="0">
                <a:solidFill>
                  <a:srgbClr val="0184B7"/>
                </a:solidFill>
                <a:latin typeface="Arial" pitchFamily="34" charset="0"/>
                <a:ea typeface="宋体" pitchFamily="2" charset="-122"/>
                <a:cs typeface="+mn-cs"/>
              </a:rPr>
              <a:t>H.264</a:t>
            </a:r>
            <a:r>
              <a:rPr lang="zh-CN" altLang="en-US" sz="2800" b="1" kern="1200" dirty="0">
                <a:solidFill>
                  <a:srgbClr val="0184B7"/>
                </a:solidFill>
                <a:latin typeface="Arial" pitchFamily="34" charset="0"/>
                <a:ea typeface="宋体" pitchFamily="2" charset="-122"/>
                <a:cs typeface="+mn-cs"/>
              </a:rPr>
              <a:t>改进之处</a:t>
            </a:r>
          </a:p>
        </p:txBody>
      </p:sp>
      <p:sp>
        <p:nvSpPr>
          <p:cNvPr id="4" name="灯片编号占位符 3"/>
          <p:cNvSpPr>
            <a:spLocks noGrp="1"/>
          </p:cNvSpPr>
          <p:nvPr>
            <p:ph type="sldNum" sz="quarter" idx="11"/>
          </p:nvPr>
        </p:nvSpPr>
        <p:spPr/>
        <p:txBody>
          <a:bodyPr/>
          <a:lstStyle/>
          <a:p>
            <a:fld id="{080877BF-6D31-4E48-B933-90223EB641D9}" type="slidenum">
              <a:rPr lang="en-US" altLang="zh-CN" smtClean="0"/>
              <a:pPr/>
              <a:t>76</a:t>
            </a:fld>
            <a:endParaRPr lang="en-US" altLang="zh-CN"/>
          </a:p>
        </p:txBody>
      </p:sp>
      <p:sp>
        <p:nvSpPr>
          <p:cNvPr id="3" name="矩形 2"/>
          <p:cNvSpPr/>
          <p:nvPr/>
        </p:nvSpPr>
        <p:spPr>
          <a:xfrm>
            <a:off x="891692" y="1340768"/>
            <a:ext cx="7272808" cy="923330"/>
          </a:xfrm>
          <a:prstGeom prst="rect">
            <a:avLst/>
          </a:prstGeom>
        </p:spPr>
        <p:txBody>
          <a:bodyPr wrap="square">
            <a:spAutoFit/>
          </a:bodyPr>
          <a:lstStyle/>
          <a:p>
            <a:r>
              <a:rPr lang="en-US" altLang="zh-CN" b="0" dirty="0" smtClean="0">
                <a:latin typeface="微软雅黑" panose="020B0503020204020204" pitchFamily="34" charset="-122"/>
                <a:ea typeface="微软雅黑" panose="020B0503020204020204" pitchFamily="34" charset="-122"/>
              </a:rPr>
              <a:t>H.265 </a:t>
            </a:r>
            <a:r>
              <a:rPr lang="zh-CN" altLang="en-US" b="0" dirty="0" smtClean="0">
                <a:latin typeface="微软雅黑" panose="020B0503020204020204" pitchFamily="34" charset="-122"/>
                <a:ea typeface="微软雅黑" panose="020B0503020204020204" pitchFamily="34" charset="-122"/>
              </a:rPr>
              <a:t>与 </a:t>
            </a:r>
            <a:r>
              <a:rPr lang="en-US" altLang="zh-CN" b="0" dirty="0" smtClean="0">
                <a:latin typeface="微软雅黑" panose="020B0503020204020204" pitchFamily="34" charset="-122"/>
                <a:ea typeface="微软雅黑" panose="020B0503020204020204" pitchFamily="34" charset="-122"/>
              </a:rPr>
              <a:t>H.264 </a:t>
            </a:r>
            <a:r>
              <a:rPr lang="zh-CN" altLang="en-US" b="0" dirty="0" smtClean="0">
                <a:latin typeface="微软雅黑" panose="020B0503020204020204" pitchFamily="34" charset="-122"/>
                <a:ea typeface="微软雅黑" panose="020B0503020204020204" pitchFamily="34" charset="-122"/>
              </a:rPr>
              <a:t>一样，都是属于预测加变换的混合编码框架。而 </a:t>
            </a:r>
            <a:r>
              <a:rPr lang="en-US" altLang="zh-CN" b="0" dirty="0" smtClean="0">
                <a:latin typeface="微软雅黑" panose="020B0503020204020204" pitchFamily="34" charset="-122"/>
                <a:ea typeface="微软雅黑" panose="020B0503020204020204" pitchFamily="34" charset="-122"/>
              </a:rPr>
              <a:t>H.265 </a:t>
            </a:r>
            <a:r>
              <a:rPr lang="zh-CN" altLang="en-US" b="0" dirty="0" smtClean="0">
                <a:latin typeface="微软雅黑" panose="020B0503020204020204" pitchFamily="34" charset="-122"/>
                <a:ea typeface="微软雅黑" panose="020B0503020204020204" pitchFamily="34" charset="-122"/>
              </a:rPr>
              <a:t>在很多 方面也有了革命性的变化。 其中有如下一些技术亮点</a:t>
            </a:r>
            <a:r>
              <a:rPr lang="zh-CN" altLang="en-US" dirty="0" smtClean="0"/>
              <a:t/>
            </a:r>
            <a:br>
              <a:rPr lang="zh-CN" altLang="en-US" dirty="0" smtClean="0"/>
            </a:br>
            <a:endParaRPr lang="zh-CN" altLang="en-US" dirty="0"/>
          </a:p>
        </p:txBody>
      </p:sp>
      <p:sp>
        <p:nvSpPr>
          <p:cNvPr id="5" name="矩形 4"/>
          <p:cNvSpPr/>
          <p:nvPr/>
        </p:nvSpPr>
        <p:spPr>
          <a:xfrm>
            <a:off x="408115" y="2246752"/>
            <a:ext cx="8424936" cy="1200329"/>
          </a:xfrm>
          <a:prstGeom prst="rect">
            <a:avLst/>
          </a:prstGeom>
        </p:spPr>
        <p:txBody>
          <a:bodyPr wrap="square">
            <a:spAutoFit/>
          </a:bodyPr>
          <a:lstStyle/>
          <a:p>
            <a:pPr marL="285750" indent="-285750">
              <a:buFont typeface="Wingdings" panose="05000000000000000000" pitchFamily="2" charset="2"/>
              <a:buChar char="l"/>
            </a:pPr>
            <a:r>
              <a:rPr lang="zh-CN" altLang="en-US" b="0" dirty="0" smtClean="0">
                <a:latin typeface="微软雅黑" panose="020B0503020204020204" pitchFamily="34" charset="-122"/>
                <a:ea typeface="微软雅黑" panose="020B0503020204020204" pitchFamily="34" charset="-122"/>
              </a:rPr>
              <a:t>灵活</a:t>
            </a:r>
            <a:r>
              <a:rPr lang="zh-CN" altLang="en-US" b="0" dirty="0">
                <a:latin typeface="微软雅黑" panose="020B0503020204020204" pitchFamily="34" charset="-122"/>
                <a:ea typeface="微软雅黑" panose="020B0503020204020204" pitchFamily="34" charset="-122"/>
              </a:rPr>
              <a:t>的编码结构 在 </a:t>
            </a:r>
            <a:r>
              <a:rPr lang="en-US" altLang="zh-CN" b="0" dirty="0">
                <a:latin typeface="微软雅黑" panose="020B0503020204020204" pitchFamily="34" charset="-122"/>
                <a:ea typeface="微软雅黑" panose="020B0503020204020204" pitchFamily="34" charset="-122"/>
              </a:rPr>
              <a:t>H.265 </a:t>
            </a:r>
            <a:r>
              <a:rPr lang="zh-CN" altLang="en-US" b="0" dirty="0">
                <a:latin typeface="微软雅黑" panose="020B0503020204020204" pitchFamily="34" charset="-122"/>
                <a:ea typeface="微软雅黑" panose="020B0503020204020204" pitchFamily="34" charset="-122"/>
              </a:rPr>
              <a:t>中， 宏块的大小从 </a:t>
            </a:r>
            <a:r>
              <a:rPr lang="en-US" altLang="zh-CN" b="0" dirty="0">
                <a:latin typeface="微软雅黑" panose="020B0503020204020204" pitchFamily="34" charset="-122"/>
                <a:ea typeface="微软雅黑" panose="020B0503020204020204" pitchFamily="34" charset="-122"/>
              </a:rPr>
              <a:t>H.264 </a:t>
            </a:r>
            <a:r>
              <a:rPr lang="zh-CN" altLang="en-US" b="0" dirty="0">
                <a:latin typeface="微软雅黑" panose="020B0503020204020204" pitchFamily="34" charset="-122"/>
                <a:ea typeface="微软雅黑" panose="020B0503020204020204" pitchFamily="34" charset="-122"/>
              </a:rPr>
              <a:t>的 </a:t>
            </a:r>
            <a:r>
              <a:rPr lang="en-US" altLang="zh-CN" b="0" dirty="0">
                <a:latin typeface="微软雅黑" panose="020B0503020204020204" pitchFamily="34" charset="-122"/>
                <a:ea typeface="微软雅黑" panose="020B0503020204020204" pitchFamily="34" charset="-122"/>
              </a:rPr>
              <a:t>16×16 </a:t>
            </a:r>
            <a:r>
              <a:rPr lang="zh-CN" altLang="en-US" b="0" dirty="0">
                <a:latin typeface="微软雅黑" panose="020B0503020204020204" pitchFamily="34" charset="-122"/>
                <a:ea typeface="微软雅黑" panose="020B0503020204020204" pitchFamily="34" charset="-122"/>
              </a:rPr>
              <a:t>扩展到了 </a:t>
            </a:r>
            <a:r>
              <a:rPr lang="en-US" altLang="zh-CN" b="0" dirty="0">
                <a:latin typeface="微软雅黑" panose="020B0503020204020204" pitchFamily="34" charset="-122"/>
                <a:ea typeface="微软雅黑" panose="020B0503020204020204" pitchFamily="34" charset="-122"/>
              </a:rPr>
              <a:t>64×64</a:t>
            </a:r>
            <a:r>
              <a:rPr lang="zh-CN" altLang="en-US" b="0" dirty="0">
                <a:latin typeface="微软雅黑" panose="020B0503020204020204" pitchFamily="34" charset="-122"/>
                <a:ea typeface="微软雅黑" panose="020B0503020204020204" pitchFamily="34" charset="-122"/>
              </a:rPr>
              <a:t>，以便于高分辨率 视频的压缩。同时， 它采用了灵活的编码结构来提高编码效率，包括编码单元</a:t>
            </a:r>
            <a:r>
              <a:rPr lang="en-US" altLang="zh-CN" b="0" dirty="0">
                <a:latin typeface="微软雅黑" panose="020B0503020204020204" pitchFamily="34" charset="-122"/>
                <a:ea typeface="微软雅黑" panose="020B0503020204020204" pitchFamily="34" charset="-122"/>
              </a:rPr>
              <a:t>(CU)</a:t>
            </a:r>
            <a:r>
              <a:rPr lang="zh-CN" altLang="en-US" b="0" dirty="0">
                <a:latin typeface="微软雅黑" panose="020B0503020204020204" pitchFamily="34" charset="-122"/>
                <a:ea typeface="微软雅黑" panose="020B0503020204020204" pitchFamily="34" charset="-122"/>
              </a:rPr>
              <a:t>、 预测单元</a:t>
            </a:r>
            <a:r>
              <a:rPr lang="en-US" altLang="zh-CN" b="0" dirty="0">
                <a:latin typeface="微软雅黑" panose="020B0503020204020204" pitchFamily="34" charset="-122"/>
                <a:ea typeface="微软雅黑" panose="020B0503020204020204" pitchFamily="34" charset="-122"/>
              </a:rPr>
              <a:t>(PU)</a:t>
            </a:r>
            <a:r>
              <a:rPr lang="zh-CN" altLang="en-US" b="0" dirty="0">
                <a:latin typeface="微软雅黑" panose="020B0503020204020204" pitchFamily="34" charset="-122"/>
                <a:ea typeface="微软雅黑" panose="020B0503020204020204" pitchFamily="34" charset="-122"/>
              </a:rPr>
              <a:t>和变换单元</a:t>
            </a:r>
            <a:r>
              <a:rPr lang="en-US" altLang="zh-CN" b="0" dirty="0">
                <a:latin typeface="微软雅黑" panose="020B0503020204020204" pitchFamily="34" charset="-122"/>
                <a:ea typeface="微软雅黑" panose="020B0503020204020204" pitchFamily="34" charset="-122"/>
              </a:rPr>
              <a:t>(TU)</a:t>
            </a:r>
            <a:r>
              <a:rPr lang="zh-CN" altLang="en-US" b="0" dirty="0">
                <a:latin typeface="微软雅黑" panose="020B0503020204020204" pitchFamily="34" charset="-122"/>
                <a:ea typeface="微软雅黑" panose="020B0503020204020204" pitchFamily="34" charset="-122"/>
              </a:rPr>
              <a:t>。</a:t>
            </a:r>
            <a:r>
              <a:rPr lang="zh-CN" altLang="en-US" dirty="0"/>
              <a:t/>
            </a:r>
            <a:br>
              <a:rPr lang="zh-CN" altLang="en-US" dirty="0"/>
            </a:br>
            <a:endParaRPr lang="zh-CN" altLang="en-US" dirty="0"/>
          </a:p>
        </p:txBody>
      </p:sp>
      <p:sp>
        <p:nvSpPr>
          <p:cNvPr id="6" name="矩形 5"/>
          <p:cNvSpPr/>
          <p:nvPr/>
        </p:nvSpPr>
        <p:spPr>
          <a:xfrm>
            <a:off x="408115" y="3789040"/>
            <a:ext cx="8556373" cy="2585323"/>
          </a:xfrm>
          <a:prstGeom prst="rect">
            <a:avLst/>
          </a:prstGeom>
        </p:spPr>
        <p:txBody>
          <a:bodyPr wrap="square">
            <a:spAutoFit/>
          </a:bodyPr>
          <a:lstStyle/>
          <a:p>
            <a:pPr marL="285750" indent="-285750">
              <a:buFont typeface="Wingdings" panose="05000000000000000000" pitchFamily="2" charset="2"/>
              <a:buChar char="l"/>
            </a:pPr>
            <a:r>
              <a:rPr lang="zh-CN" altLang="en-US" b="0" dirty="0" smtClean="0">
                <a:latin typeface="微软雅黑" panose="020B0503020204020204" pitchFamily="34" charset="-122"/>
                <a:ea typeface="微软雅黑" panose="020B0503020204020204" pitchFamily="34" charset="-122"/>
              </a:rPr>
              <a:t>灵活</a:t>
            </a:r>
            <a:r>
              <a:rPr lang="zh-CN" altLang="en-US" b="0" dirty="0">
                <a:latin typeface="微软雅黑" panose="020B0503020204020204" pitchFamily="34" charset="-122"/>
                <a:ea typeface="微软雅黑" panose="020B0503020204020204" pitchFamily="34" charset="-122"/>
              </a:rPr>
              <a:t>的块结构</a:t>
            </a:r>
            <a:r>
              <a:rPr lang="en-US" altLang="zh-CN" b="0" dirty="0">
                <a:latin typeface="微软雅黑" panose="020B0503020204020204" pitchFamily="34" charset="-122"/>
                <a:ea typeface="微软雅黑" panose="020B0503020204020204" pitchFamily="34" charset="-122"/>
              </a:rPr>
              <a:t>——RQT(Residual Quad-tree Transform</a:t>
            </a:r>
            <a:r>
              <a:rPr lang="en-US" altLang="zh-CN" b="0" dirty="0" smtClean="0">
                <a:latin typeface="微软雅黑" panose="020B0503020204020204" pitchFamily="34" charset="-122"/>
                <a:ea typeface="微软雅黑" panose="020B0503020204020204" pitchFamily="34" charset="-122"/>
              </a:rPr>
              <a:t>)</a:t>
            </a:r>
          </a:p>
          <a:p>
            <a:r>
              <a:rPr lang="en-US" altLang="zh-CN" b="0" dirty="0">
                <a:latin typeface="微软雅黑" panose="020B0503020204020204" pitchFamily="34" charset="-122"/>
                <a:ea typeface="微软雅黑" panose="020B0503020204020204" pitchFamily="34" charset="-122"/>
              </a:rPr>
              <a:t>   RQT </a:t>
            </a:r>
            <a:r>
              <a:rPr lang="zh-CN" altLang="en-US" b="0" dirty="0">
                <a:latin typeface="微软雅黑" panose="020B0503020204020204" pitchFamily="34" charset="-122"/>
                <a:ea typeface="微软雅黑" panose="020B0503020204020204" pitchFamily="34" charset="-122"/>
              </a:rPr>
              <a:t>是一种自适应的变换技术，这种思想是对 </a:t>
            </a:r>
            <a:r>
              <a:rPr lang="en-US" altLang="zh-CN" b="0" dirty="0">
                <a:latin typeface="微软雅黑" panose="020B0503020204020204" pitchFamily="34" charset="-122"/>
                <a:ea typeface="微软雅黑" panose="020B0503020204020204" pitchFamily="34" charset="-122"/>
              </a:rPr>
              <a:t>H.264 </a:t>
            </a:r>
            <a:r>
              <a:rPr lang="zh-CN" altLang="en-US" b="0" dirty="0">
                <a:latin typeface="微软雅黑" panose="020B0503020204020204" pitchFamily="34" charset="-122"/>
                <a:ea typeface="微软雅黑" panose="020B0503020204020204" pitchFamily="34" charset="-122"/>
              </a:rPr>
              <a:t>中 </a:t>
            </a:r>
            <a:r>
              <a:rPr lang="en-US" altLang="zh-CN" b="0" dirty="0">
                <a:latin typeface="微软雅黑" panose="020B0503020204020204" pitchFamily="34" charset="-122"/>
                <a:ea typeface="微软雅黑" panose="020B0503020204020204" pitchFamily="34" charset="-122"/>
              </a:rPr>
              <a:t>ABT(Adaptive Block-size Transform)</a:t>
            </a:r>
            <a:r>
              <a:rPr lang="zh-CN" altLang="en-US" b="0" dirty="0">
                <a:latin typeface="微软雅黑" panose="020B0503020204020204" pitchFamily="34" charset="-122"/>
                <a:ea typeface="微软雅黑" panose="020B0503020204020204" pitchFamily="34" charset="-122"/>
              </a:rPr>
              <a:t>技术的延伸和扩展。对于帧间编码，它可以根据运动补偿块 的大小自适应的调整变换块的大小；对于帧内编码，它根据帧内预测残差的特性 做自适应调整。相对于小块的变换， 大块的变换能量集中效果更好， 而且量化后 能保存更多的图像细节，但另一方面也会产生更多的振铃效应。因此，根据当前 块信号的特性，自适应的选择变换块大小，可以得到能量集中、细节保留程度以及振铃效应三者最优的折中方式</a:t>
            </a:r>
            <a:r>
              <a:rPr lang="zh-CN" altLang="en-US" b="0" dirty="0" smtClean="0">
                <a:latin typeface="微软雅黑" panose="020B0503020204020204" pitchFamily="34" charset="-122"/>
                <a:ea typeface="微软雅黑" panose="020B0503020204020204" pitchFamily="34" charset="-122"/>
              </a:rPr>
              <a:t>。</a:t>
            </a:r>
            <a:r>
              <a:rPr lang="zh-CN" altLang="en-US" dirty="0"/>
              <a:t/>
            </a:r>
            <a:br>
              <a:rPr lang="zh-CN" altLang="en-US" dirty="0"/>
            </a:br>
            <a:endParaRPr lang="zh-CN" altLang="en-US" b="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175996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57149" y="130696"/>
            <a:ext cx="8229600" cy="1143000"/>
          </a:xfrm>
        </p:spPr>
        <p:txBody>
          <a:bodyPr/>
          <a:lstStyle/>
          <a:p>
            <a:pPr algn="l"/>
            <a:r>
              <a:rPr lang="en-US" altLang="zh-CN" sz="3600" b="1" kern="1200" dirty="0">
                <a:solidFill>
                  <a:srgbClr val="0184B7"/>
                </a:solidFill>
                <a:latin typeface="Arial" pitchFamily="34" charset="0"/>
                <a:ea typeface="宋体" pitchFamily="2" charset="-122"/>
                <a:cs typeface="+mn-cs"/>
              </a:rPr>
              <a:t>H.265</a:t>
            </a:r>
            <a:r>
              <a:rPr lang="zh-CN" altLang="en-US" sz="3600" b="1" kern="1200" dirty="0">
                <a:solidFill>
                  <a:srgbClr val="0184B7"/>
                </a:solidFill>
                <a:latin typeface="Arial" pitchFamily="34" charset="0"/>
                <a:ea typeface="宋体" pitchFamily="2" charset="-122"/>
                <a:cs typeface="+mn-cs"/>
              </a:rPr>
              <a:t>关键技术</a:t>
            </a:r>
            <a:r>
              <a:rPr lang="en-US" altLang="zh-CN" sz="3600" b="1" kern="1200" dirty="0">
                <a:solidFill>
                  <a:srgbClr val="0184B7"/>
                </a:solidFill>
                <a:latin typeface="Arial" pitchFamily="34" charset="0"/>
                <a:ea typeface="宋体" pitchFamily="2" charset="-122"/>
                <a:cs typeface="+mn-cs"/>
              </a:rPr>
              <a:t>(6)—</a:t>
            </a:r>
            <a:r>
              <a:rPr lang="zh-CN" altLang="en-US" sz="2800" b="1" kern="1200" dirty="0">
                <a:solidFill>
                  <a:srgbClr val="0184B7"/>
                </a:solidFill>
                <a:latin typeface="Arial" pitchFamily="34" charset="0"/>
                <a:ea typeface="宋体" pitchFamily="2" charset="-122"/>
                <a:cs typeface="+mn-cs"/>
              </a:rPr>
              <a:t>比</a:t>
            </a:r>
            <a:r>
              <a:rPr lang="en-US" altLang="zh-CN" sz="2800" b="1" kern="1200" dirty="0">
                <a:solidFill>
                  <a:srgbClr val="0184B7"/>
                </a:solidFill>
                <a:latin typeface="Arial" pitchFamily="34" charset="0"/>
                <a:ea typeface="宋体" pitchFamily="2" charset="-122"/>
                <a:cs typeface="+mn-cs"/>
              </a:rPr>
              <a:t>H.264</a:t>
            </a:r>
            <a:r>
              <a:rPr lang="zh-CN" altLang="en-US" sz="2800" b="1" kern="1200" dirty="0">
                <a:solidFill>
                  <a:srgbClr val="0184B7"/>
                </a:solidFill>
                <a:latin typeface="Arial" pitchFamily="34" charset="0"/>
                <a:ea typeface="宋体" pitchFamily="2" charset="-122"/>
                <a:cs typeface="+mn-cs"/>
              </a:rPr>
              <a:t>改进之处</a:t>
            </a:r>
          </a:p>
        </p:txBody>
      </p:sp>
      <p:sp>
        <p:nvSpPr>
          <p:cNvPr id="4" name="灯片编号占位符 3"/>
          <p:cNvSpPr>
            <a:spLocks noGrp="1"/>
          </p:cNvSpPr>
          <p:nvPr>
            <p:ph type="sldNum" sz="quarter" idx="11"/>
          </p:nvPr>
        </p:nvSpPr>
        <p:spPr/>
        <p:txBody>
          <a:bodyPr/>
          <a:lstStyle/>
          <a:p>
            <a:fld id="{080877BF-6D31-4E48-B933-90223EB641D9}" type="slidenum">
              <a:rPr lang="en-US" altLang="zh-CN" smtClean="0"/>
              <a:pPr/>
              <a:t>77</a:t>
            </a:fld>
            <a:endParaRPr lang="en-US" altLang="zh-CN"/>
          </a:p>
        </p:txBody>
      </p:sp>
      <p:sp>
        <p:nvSpPr>
          <p:cNvPr id="3" name="矩形 2"/>
          <p:cNvSpPr/>
          <p:nvPr/>
        </p:nvSpPr>
        <p:spPr>
          <a:xfrm>
            <a:off x="891692" y="1340768"/>
            <a:ext cx="7272808" cy="923330"/>
          </a:xfrm>
          <a:prstGeom prst="rect">
            <a:avLst/>
          </a:prstGeom>
        </p:spPr>
        <p:txBody>
          <a:bodyPr wrap="square">
            <a:spAutoFit/>
          </a:bodyPr>
          <a:lstStyle/>
          <a:p>
            <a:r>
              <a:rPr lang="en-US" altLang="zh-CN" b="0" dirty="0" smtClean="0">
                <a:latin typeface="微软雅黑" panose="020B0503020204020204" pitchFamily="34" charset="-122"/>
                <a:ea typeface="微软雅黑" panose="020B0503020204020204" pitchFamily="34" charset="-122"/>
              </a:rPr>
              <a:t>H.265 </a:t>
            </a:r>
            <a:r>
              <a:rPr lang="zh-CN" altLang="en-US" b="0" dirty="0" smtClean="0">
                <a:latin typeface="微软雅黑" panose="020B0503020204020204" pitchFamily="34" charset="-122"/>
                <a:ea typeface="微软雅黑" panose="020B0503020204020204" pitchFamily="34" charset="-122"/>
              </a:rPr>
              <a:t>与 </a:t>
            </a:r>
            <a:r>
              <a:rPr lang="en-US" altLang="zh-CN" b="0" dirty="0" smtClean="0">
                <a:latin typeface="微软雅黑" panose="020B0503020204020204" pitchFamily="34" charset="-122"/>
                <a:ea typeface="微软雅黑" panose="020B0503020204020204" pitchFamily="34" charset="-122"/>
              </a:rPr>
              <a:t>H.264 </a:t>
            </a:r>
            <a:r>
              <a:rPr lang="zh-CN" altLang="en-US" b="0" dirty="0" smtClean="0">
                <a:latin typeface="微软雅黑" panose="020B0503020204020204" pitchFamily="34" charset="-122"/>
                <a:ea typeface="微软雅黑" panose="020B0503020204020204" pitchFamily="34" charset="-122"/>
              </a:rPr>
              <a:t>一样，都是属于预测加变换的混合编码框架。而 </a:t>
            </a:r>
            <a:r>
              <a:rPr lang="en-US" altLang="zh-CN" b="0" dirty="0" smtClean="0">
                <a:latin typeface="微软雅黑" panose="020B0503020204020204" pitchFamily="34" charset="-122"/>
                <a:ea typeface="微软雅黑" panose="020B0503020204020204" pitchFamily="34" charset="-122"/>
              </a:rPr>
              <a:t>H.265 </a:t>
            </a:r>
            <a:r>
              <a:rPr lang="zh-CN" altLang="en-US" b="0" dirty="0" smtClean="0">
                <a:latin typeface="微软雅黑" panose="020B0503020204020204" pitchFamily="34" charset="-122"/>
                <a:ea typeface="微软雅黑" panose="020B0503020204020204" pitchFamily="34" charset="-122"/>
              </a:rPr>
              <a:t>在很多 方面也有了革命性的变化。 其中有如下一些技术亮点</a:t>
            </a:r>
            <a:r>
              <a:rPr lang="zh-CN" altLang="en-US" dirty="0" smtClean="0"/>
              <a:t/>
            </a:r>
            <a:br>
              <a:rPr lang="zh-CN" altLang="en-US" dirty="0" smtClean="0"/>
            </a:br>
            <a:endParaRPr lang="zh-CN" altLang="en-US" dirty="0"/>
          </a:p>
        </p:txBody>
      </p:sp>
      <p:sp>
        <p:nvSpPr>
          <p:cNvPr id="5" name="矩形 4"/>
          <p:cNvSpPr/>
          <p:nvPr/>
        </p:nvSpPr>
        <p:spPr>
          <a:xfrm>
            <a:off x="408115" y="2246752"/>
            <a:ext cx="8424936" cy="2031325"/>
          </a:xfrm>
          <a:prstGeom prst="rect">
            <a:avLst/>
          </a:prstGeom>
        </p:spPr>
        <p:txBody>
          <a:bodyPr wrap="square">
            <a:spAutoFit/>
          </a:bodyPr>
          <a:lstStyle/>
          <a:p>
            <a:pPr marL="285750" indent="-285750">
              <a:buFont typeface="Wingdings" panose="05000000000000000000" pitchFamily="2" charset="2"/>
              <a:buChar char="l"/>
            </a:pPr>
            <a:r>
              <a:rPr lang="zh-CN" altLang="en-US" b="0" dirty="0" smtClean="0">
                <a:latin typeface="微软雅黑" panose="020B0503020204020204" pitchFamily="34" charset="-122"/>
                <a:ea typeface="微软雅黑" panose="020B0503020204020204" pitchFamily="34" charset="-122"/>
              </a:rPr>
              <a:t>采样点</a:t>
            </a:r>
            <a:r>
              <a:rPr lang="zh-CN" altLang="en-US" b="0" dirty="0">
                <a:latin typeface="微软雅黑" panose="020B0503020204020204" pitchFamily="34" charset="-122"/>
                <a:ea typeface="微软雅黑" panose="020B0503020204020204" pitchFamily="34" charset="-122"/>
              </a:rPr>
              <a:t>自适应偏移</a:t>
            </a:r>
            <a:r>
              <a:rPr lang="en-US" altLang="zh-CN" b="0" dirty="0">
                <a:latin typeface="微软雅黑" panose="020B0503020204020204" pitchFamily="34" charset="-122"/>
                <a:ea typeface="微软雅黑" panose="020B0503020204020204" pitchFamily="34" charset="-122"/>
              </a:rPr>
              <a:t>(Sample Adaptive Offset)</a:t>
            </a:r>
          </a:p>
          <a:p>
            <a:r>
              <a:rPr lang="en-US" altLang="zh-CN" b="0" dirty="0">
                <a:latin typeface="微软雅黑" panose="020B0503020204020204" pitchFamily="34" charset="-122"/>
                <a:ea typeface="微软雅黑" panose="020B0503020204020204" pitchFamily="34" charset="-122"/>
              </a:rPr>
              <a:t>SAO </a:t>
            </a:r>
            <a:r>
              <a:rPr lang="zh-CN" altLang="en-US" b="0" dirty="0">
                <a:latin typeface="微软雅黑" panose="020B0503020204020204" pitchFamily="34" charset="-122"/>
                <a:ea typeface="微软雅黑" panose="020B0503020204020204" pitchFamily="34" charset="-122"/>
              </a:rPr>
              <a:t>在编解码环路内，通过对重建图像的分类，对每一类图像像素值加减一 个偏移，达到减少失真的目的，从而提高压缩效率。采用 </a:t>
            </a:r>
            <a:r>
              <a:rPr lang="en-US" altLang="zh-CN" b="0" dirty="0">
                <a:latin typeface="微软雅黑" panose="020B0503020204020204" pitchFamily="34" charset="-122"/>
                <a:ea typeface="微软雅黑" panose="020B0503020204020204" pitchFamily="34" charset="-122"/>
              </a:rPr>
              <a:t>SAO </a:t>
            </a:r>
            <a:r>
              <a:rPr lang="zh-CN" altLang="en-US" b="0" dirty="0">
                <a:latin typeface="微软雅黑" panose="020B0503020204020204" pitchFamily="34" charset="-122"/>
                <a:ea typeface="微软雅黑" panose="020B0503020204020204" pitchFamily="34" charset="-122"/>
              </a:rPr>
              <a:t>后，平均可以减少 </a:t>
            </a:r>
            <a:r>
              <a:rPr lang="en-US" altLang="zh-CN" b="0" dirty="0">
                <a:latin typeface="微软雅黑" panose="020B0503020204020204" pitchFamily="34" charset="-122"/>
                <a:ea typeface="微软雅黑" panose="020B0503020204020204" pitchFamily="34" charset="-122"/>
              </a:rPr>
              <a:t>2%~6%</a:t>
            </a:r>
            <a:r>
              <a:rPr lang="zh-CN" altLang="en-US" b="0" dirty="0">
                <a:latin typeface="微软雅黑" panose="020B0503020204020204" pitchFamily="34" charset="-122"/>
                <a:ea typeface="微软雅黑" panose="020B0503020204020204" pitchFamily="34" charset="-122"/>
              </a:rPr>
              <a:t>的码率， 而编解码器的性能消耗仅仅增加了约 </a:t>
            </a:r>
            <a:r>
              <a:rPr lang="en-US" altLang="zh-CN" b="0" dirty="0">
                <a:latin typeface="微软雅黑" panose="020B0503020204020204" pitchFamily="34" charset="-122"/>
                <a:ea typeface="微软雅黑" panose="020B0503020204020204" pitchFamily="34" charset="-122"/>
              </a:rPr>
              <a:t>2%</a:t>
            </a:r>
            <a:r>
              <a:rPr lang="zh-CN" altLang="en-US" b="0" dirty="0">
                <a:latin typeface="微软雅黑" panose="020B0503020204020204" pitchFamily="34" charset="-122"/>
                <a:ea typeface="微软雅黑" panose="020B0503020204020204" pitchFamily="34" charset="-122"/>
              </a:rPr>
              <a:t>。</a:t>
            </a:r>
            <a:r>
              <a:rPr lang="zh-CN" altLang="en-US" dirty="0"/>
              <a:t/>
            </a:r>
            <a:br>
              <a:rPr lang="zh-CN" altLang="en-US" dirty="0"/>
            </a:br>
            <a:r>
              <a:rPr lang="en-US" altLang="zh-CN" dirty="0"/>
              <a:t/>
            </a:r>
            <a:br>
              <a:rPr lang="en-US" altLang="zh-CN" dirty="0"/>
            </a:br>
            <a:r>
              <a:rPr lang="en-US" altLang="zh-CN" dirty="0"/>
              <a:t/>
            </a:r>
            <a:br>
              <a:rPr lang="en-US" altLang="zh-CN" dirty="0"/>
            </a:br>
            <a:endParaRPr lang="zh-CN" altLang="en-US" dirty="0"/>
          </a:p>
        </p:txBody>
      </p:sp>
      <p:sp>
        <p:nvSpPr>
          <p:cNvPr id="6" name="矩形 5"/>
          <p:cNvSpPr/>
          <p:nvPr/>
        </p:nvSpPr>
        <p:spPr>
          <a:xfrm>
            <a:off x="408115" y="3789040"/>
            <a:ext cx="8556373" cy="1200329"/>
          </a:xfrm>
          <a:prstGeom prst="rect">
            <a:avLst/>
          </a:prstGeom>
        </p:spPr>
        <p:txBody>
          <a:bodyPr wrap="square">
            <a:spAutoFit/>
          </a:bodyPr>
          <a:lstStyle/>
          <a:p>
            <a:pPr marL="285750" indent="-285750">
              <a:buFont typeface="Wingdings" panose="05000000000000000000" pitchFamily="2" charset="2"/>
              <a:buChar char="l"/>
            </a:pPr>
            <a:r>
              <a:rPr lang="zh-CN" altLang="en-US" dirty="0" smtClean="0"/>
              <a:t>并行化</a:t>
            </a:r>
            <a:r>
              <a:rPr lang="zh-CN" altLang="en-US" dirty="0"/>
              <a:t>设计</a:t>
            </a:r>
            <a:br>
              <a:rPr lang="zh-CN" altLang="en-US" dirty="0"/>
            </a:br>
            <a:r>
              <a:rPr lang="zh-CN" altLang="en-US" b="0" dirty="0">
                <a:latin typeface="微软雅黑" panose="020B0503020204020204" pitchFamily="34" charset="-122"/>
                <a:ea typeface="微软雅黑" panose="020B0503020204020204" pitchFamily="34" charset="-122"/>
              </a:rPr>
              <a:t>现在芯片架构已从单核性能逐渐往多核并行方向发展，为了适应芯片的并行 化， </a:t>
            </a:r>
            <a:r>
              <a:rPr lang="en-US" altLang="zh-CN" b="0" dirty="0">
                <a:latin typeface="微软雅黑" panose="020B0503020204020204" pitchFamily="34" charset="-122"/>
                <a:ea typeface="微软雅黑" panose="020B0503020204020204" pitchFamily="34" charset="-122"/>
              </a:rPr>
              <a:t>H.265 </a:t>
            </a:r>
            <a:r>
              <a:rPr lang="zh-CN" altLang="en-US" b="0" dirty="0">
                <a:latin typeface="微软雅黑" panose="020B0503020204020204" pitchFamily="34" charset="-122"/>
                <a:ea typeface="微软雅黑" panose="020B0503020204020204" pitchFamily="34" charset="-122"/>
              </a:rPr>
              <a:t>引入了很多并行运算的优化</a:t>
            </a:r>
            <a:r>
              <a:rPr lang="zh-CN" altLang="en-US" b="0" dirty="0" smtClean="0">
                <a:latin typeface="微软雅黑" panose="020B0503020204020204" pitchFamily="34" charset="-122"/>
                <a:ea typeface="微软雅黑" panose="020B0503020204020204" pitchFamily="34" charset="-122"/>
              </a:rPr>
              <a:t>思路。</a:t>
            </a:r>
            <a:r>
              <a:rPr lang="zh-CN" altLang="en-US" b="0" dirty="0">
                <a:latin typeface="微软雅黑" panose="020B0503020204020204" pitchFamily="34" charset="-122"/>
                <a:ea typeface="微软雅黑" panose="020B0503020204020204" pitchFamily="34" charset="-122"/>
              </a:rPr>
              <a:t/>
            </a:r>
            <a:br>
              <a:rPr lang="zh-CN" altLang="en-US" b="0" dirty="0">
                <a:latin typeface="微软雅黑" panose="020B0503020204020204" pitchFamily="34" charset="-122"/>
                <a:ea typeface="微软雅黑" panose="020B0503020204020204" pitchFamily="34" charset="-122"/>
              </a:rPr>
            </a:br>
            <a:endParaRPr lang="zh-CN" altLang="en-US" b="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707986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57149" y="130696"/>
            <a:ext cx="8229600" cy="1143000"/>
          </a:xfrm>
        </p:spPr>
        <p:txBody>
          <a:bodyPr/>
          <a:lstStyle/>
          <a:p>
            <a:pPr algn="l"/>
            <a:r>
              <a:rPr lang="en-US" altLang="zh-CN" sz="3600" b="1" kern="1200" dirty="0">
                <a:solidFill>
                  <a:srgbClr val="0184B7"/>
                </a:solidFill>
                <a:latin typeface="Arial" pitchFamily="34" charset="0"/>
                <a:ea typeface="宋体" pitchFamily="2" charset="-122"/>
                <a:cs typeface="+mn-cs"/>
              </a:rPr>
              <a:t>H.265</a:t>
            </a:r>
            <a:r>
              <a:rPr lang="zh-CN" altLang="en-US" sz="3600" b="1" kern="1200" dirty="0">
                <a:solidFill>
                  <a:srgbClr val="0184B7"/>
                </a:solidFill>
                <a:latin typeface="Arial" pitchFamily="34" charset="0"/>
                <a:ea typeface="宋体" pitchFamily="2" charset="-122"/>
                <a:cs typeface="+mn-cs"/>
              </a:rPr>
              <a:t>关键技术</a:t>
            </a:r>
            <a:r>
              <a:rPr lang="en-US" altLang="zh-CN" sz="3600" b="1" kern="1200" dirty="0">
                <a:solidFill>
                  <a:srgbClr val="0184B7"/>
                </a:solidFill>
                <a:latin typeface="Arial" pitchFamily="34" charset="0"/>
                <a:ea typeface="宋体" pitchFamily="2" charset="-122"/>
                <a:cs typeface="+mn-cs"/>
              </a:rPr>
              <a:t>(6)—</a:t>
            </a:r>
            <a:r>
              <a:rPr lang="zh-CN" altLang="en-US" sz="2800" b="1" kern="1200" dirty="0">
                <a:solidFill>
                  <a:srgbClr val="0184B7"/>
                </a:solidFill>
                <a:latin typeface="Arial" pitchFamily="34" charset="0"/>
                <a:ea typeface="宋体" pitchFamily="2" charset="-122"/>
                <a:cs typeface="+mn-cs"/>
              </a:rPr>
              <a:t>比</a:t>
            </a:r>
            <a:r>
              <a:rPr lang="en-US" altLang="zh-CN" sz="2800" b="1" kern="1200" dirty="0">
                <a:solidFill>
                  <a:srgbClr val="0184B7"/>
                </a:solidFill>
                <a:latin typeface="Arial" pitchFamily="34" charset="0"/>
                <a:ea typeface="宋体" pitchFamily="2" charset="-122"/>
                <a:cs typeface="+mn-cs"/>
              </a:rPr>
              <a:t>H.264</a:t>
            </a:r>
            <a:r>
              <a:rPr lang="zh-CN" altLang="en-US" sz="2800" b="1" kern="1200" dirty="0">
                <a:solidFill>
                  <a:srgbClr val="0184B7"/>
                </a:solidFill>
                <a:latin typeface="Arial" pitchFamily="34" charset="0"/>
                <a:ea typeface="宋体" pitchFamily="2" charset="-122"/>
                <a:cs typeface="+mn-cs"/>
              </a:rPr>
              <a:t>改进之处</a:t>
            </a:r>
          </a:p>
        </p:txBody>
      </p:sp>
      <p:sp>
        <p:nvSpPr>
          <p:cNvPr id="4" name="灯片编号占位符 3"/>
          <p:cNvSpPr>
            <a:spLocks noGrp="1"/>
          </p:cNvSpPr>
          <p:nvPr>
            <p:ph type="sldNum" sz="quarter" idx="11"/>
          </p:nvPr>
        </p:nvSpPr>
        <p:spPr/>
        <p:txBody>
          <a:bodyPr/>
          <a:lstStyle/>
          <a:p>
            <a:fld id="{080877BF-6D31-4E48-B933-90223EB641D9}" type="slidenum">
              <a:rPr lang="en-US" altLang="zh-CN" smtClean="0"/>
              <a:pPr/>
              <a:t>78</a:t>
            </a:fld>
            <a:endParaRPr lang="en-US" altLang="zh-CN"/>
          </a:p>
        </p:txBody>
      </p:sp>
      <p:sp>
        <p:nvSpPr>
          <p:cNvPr id="7" name="Rectangle 1"/>
          <p:cNvSpPr>
            <a:spLocks noChangeArrowheads="1"/>
          </p:cNvSpPr>
          <p:nvPr/>
        </p:nvSpPr>
        <p:spPr bwMode="auto">
          <a:xfrm>
            <a:off x="251520" y="1273696"/>
            <a:ext cx="835292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266700" algn="l" defTabSz="914400" rtl="0" eaLnBrk="1" fontAlgn="base" latinLnBrk="0" hangingPunct="1">
              <a:lnSpc>
                <a:spcPct val="150000"/>
              </a:lnSpc>
              <a:spcBef>
                <a:spcPct val="0"/>
              </a:spcBef>
              <a:spcAft>
                <a:spcPct val="0"/>
              </a:spcAft>
              <a:buClrTx/>
              <a:buSzTx/>
              <a:buFontTx/>
              <a:buNone/>
              <a:tabLst/>
            </a:pPr>
            <a:r>
              <a:rPr kumimoji="0" lang="zh-CN"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相对于</a:t>
            </a:r>
            <a:r>
              <a:rPr kumimoji="0" lang="en-US" altLang="zh-CN"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H.264</a:t>
            </a:r>
            <a:r>
              <a:rPr kumimoji="0" lang="zh-CN" altLang="en-US"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a:t>
            </a:r>
            <a:r>
              <a:rPr kumimoji="0" lang="en-US" altLang="zh-CN"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H.265</a:t>
            </a:r>
            <a:r>
              <a:rPr kumimoji="0" lang="zh-CN" altLang="en-US"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标准的算法复杂性有了大幅提升，以此获得较好的压缩性能。</a:t>
            </a:r>
            <a:r>
              <a:rPr kumimoji="0" lang="en-US" altLang="zh-CN"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H.265</a:t>
            </a:r>
            <a:r>
              <a:rPr kumimoji="0" lang="zh-CN" altLang="en-US"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在很多特性上都做了较大的改进，具体各项改进如表所示：</a:t>
            </a:r>
            <a:endParaRPr kumimoji="0" lang="zh-CN" altLang="en-US"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773" y="2348880"/>
            <a:ext cx="7191375"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78190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圆角矩形 13"/>
          <p:cNvSpPr/>
          <p:nvPr/>
        </p:nvSpPr>
        <p:spPr bwMode="auto">
          <a:xfrm>
            <a:off x="579727" y="3130972"/>
            <a:ext cx="6264696" cy="648072"/>
          </a:xfrm>
          <a:prstGeom prst="roundRect">
            <a:avLst/>
          </a:prstGeom>
          <a:solidFill>
            <a:srgbClr val="FFC000"/>
          </a:solidFill>
          <a:ln w="952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smtClean="0">
              <a:ln>
                <a:noFill/>
              </a:ln>
              <a:solidFill>
                <a:schemeClr val="tx1"/>
              </a:solidFill>
              <a:effectLst/>
              <a:latin typeface="Arial" charset="0"/>
              <a:ea typeface="宋体" pitchFamily="2" charset="-122"/>
            </a:endParaRPr>
          </a:p>
        </p:txBody>
      </p:sp>
      <p:sp>
        <p:nvSpPr>
          <p:cNvPr id="2" name="标题 1"/>
          <p:cNvSpPr>
            <a:spLocks noGrp="1"/>
          </p:cNvSpPr>
          <p:nvPr>
            <p:ph type="title"/>
          </p:nvPr>
        </p:nvSpPr>
        <p:spPr/>
        <p:txBody>
          <a:bodyPr/>
          <a:lstStyle/>
          <a:p>
            <a:r>
              <a:rPr lang="en-US" altLang="zh-CN" dirty="0" smtClean="0">
                <a:latin typeface="微软雅黑" pitchFamily="34" charset="-122"/>
                <a:ea typeface="微软雅黑" pitchFamily="34" charset="-122"/>
              </a:rPr>
              <a:t>Agent</a:t>
            </a:r>
            <a:endParaRPr lang="zh-CN" altLang="en-US" dirty="0">
              <a:latin typeface="微软雅黑" pitchFamily="34" charset="-122"/>
              <a:ea typeface="微软雅黑" pitchFamily="34" charset="-122"/>
            </a:endParaRPr>
          </a:p>
        </p:txBody>
      </p:sp>
      <p:sp>
        <p:nvSpPr>
          <p:cNvPr id="6" name="TextBox 5"/>
          <p:cNvSpPr txBox="1"/>
          <p:nvPr/>
        </p:nvSpPr>
        <p:spPr>
          <a:xfrm>
            <a:off x="971600" y="2420888"/>
            <a:ext cx="6120680" cy="523220"/>
          </a:xfrm>
          <a:prstGeom prst="rect">
            <a:avLst/>
          </a:prstGeom>
          <a:noFill/>
        </p:spPr>
        <p:txBody>
          <a:bodyPr wrap="square" rtlCol="0">
            <a:spAutoFit/>
          </a:bodyPr>
          <a:lstStyle/>
          <a:p>
            <a:pPr marL="285750" indent="-285750" algn="l">
              <a:buFont typeface="Wingdings" panose="05000000000000000000" pitchFamily="2" charset="2"/>
              <a:buChar char="n"/>
            </a:pPr>
            <a:r>
              <a:rPr lang="en-US" altLang="zh-CN" sz="2800" dirty="0" smtClean="0">
                <a:solidFill>
                  <a:srgbClr val="C00000"/>
                </a:solidFill>
                <a:latin typeface="微软雅黑" panose="020B0503020204020204" pitchFamily="34" charset="-122"/>
                <a:ea typeface="微软雅黑" panose="020B0503020204020204" pitchFamily="34" charset="-122"/>
              </a:rPr>
              <a:t>  H.265</a:t>
            </a:r>
            <a:r>
              <a:rPr lang="zh-CN" altLang="en-US" sz="2800" dirty="0" smtClean="0">
                <a:solidFill>
                  <a:srgbClr val="C00000"/>
                </a:solidFill>
                <a:latin typeface="微软雅黑" panose="020B0503020204020204" pitchFamily="34" charset="-122"/>
                <a:ea typeface="微软雅黑" panose="020B0503020204020204" pitchFamily="34" charset="-122"/>
              </a:rPr>
              <a:t>的关键</a:t>
            </a:r>
            <a:r>
              <a:rPr lang="zh-CN" altLang="en-US" sz="2800" dirty="0">
                <a:solidFill>
                  <a:srgbClr val="C00000"/>
                </a:solidFill>
                <a:latin typeface="微软雅黑" panose="020B0503020204020204" pitchFamily="34" charset="-122"/>
                <a:ea typeface="微软雅黑" panose="020B0503020204020204" pitchFamily="34" charset="-122"/>
              </a:rPr>
              <a:t>技术</a:t>
            </a:r>
          </a:p>
        </p:txBody>
      </p:sp>
      <p:sp>
        <p:nvSpPr>
          <p:cNvPr id="8" name="TextBox 7"/>
          <p:cNvSpPr txBox="1"/>
          <p:nvPr/>
        </p:nvSpPr>
        <p:spPr>
          <a:xfrm>
            <a:off x="971600" y="3212976"/>
            <a:ext cx="6120680" cy="523220"/>
          </a:xfrm>
          <a:prstGeom prst="rect">
            <a:avLst/>
          </a:prstGeom>
          <a:noFill/>
        </p:spPr>
        <p:txBody>
          <a:bodyPr wrap="square" rtlCol="0">
            <a:spAutoFit/>
          </a:bodyPr>
          <a:lstStyle/>
          <a:p>
            <a:pPr marL="285750" indent="-285750" algn="l">
              <a:buFont typeface="Wingdings" panose="05000000000000000000" pitchFamily="2" charset="2"/>
              <a:buChar char="n"/>
            </a:pPr>
            <a:r>
              <a:rPr lang="en-US" altLang="zh-CN" sz="2800" dirty="0" smtClean="0">
                <a:solidFill>
                  <a:srgbClr val="C00000"/>
                </a:solidFill>
                <a:latin typeface="微软雅黑" panose="020B0503020204020204" pitchFamily="34" charset="-122"/>
                <a:ea typeface="微软雅黑" panose="020B0503020204020204" pitchFamily="34" charset="-122"/>
              </a:rPr>
              <a:t>  H.265</a:t>
            </a:r>
            <a:r>
              <a:rPr lang="zh-CN" altLang="en-US" sz="2800" dirty="0" smtClean="0">
                <a:solidFill>
                  <a:srgbClr val="C00000"/>
                </a:solidFill>
                <a:latin typeface="微软雅黑" panose="020B0503020204020204" pitchFamily="34" charset="-122"/>
                <a:ea typeface="微软雅黑" panose="020B0503020204020204" pitchFamily="34" charset="-122"/>
              </a:rPr>
              <a:t>编码能力对比</a:t>
            </a:r>
            <a:endParaRPr lang="zh-CN" altLang="en-US" sz="2800" dirty="0">
              <a:solidFill>
                <a:srgbClr val="C00000"/>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971600" y="3933056"/>
            <a:ext cx="6120680" cy="523220"/>
          </a:xfrm>
          <a:prstGeom prst="rect">
            <a:avLst/>
          </a:prstGeom>
          <a:noFill/>
        </p:spPr>
        <p:txBody>
          <a:bodyPr wrap="square" rtlCol="0">
            <a:spAutoFit/>
          </a:bodyPr>
          <a:lstStyle/>
          <a:p>
            <a:pPr marL="285750" indent="-285750" algn="l">
              <a:buFont typeface="Wingdings" panose="05000000000000000000" pitchFamily="2" charset="2"/>
              <a:buChar char="n"/>
            </a:pPr>
            <a:r>
              <a:rPr lang="en-US" altLang="zh-CN" sz="2800" dirty="0" smtClean="0">
                <a:solidFill>
                  <a:srgbClr val="C00000"/>
                </a:solidFill>
                <a:latin typeface="微软雅黑" panose="020B0503020204020204" pitchFamily="34" charset="-122"/>
                <a:ea typeface="微软雅黑" panose="020B0503020204020204" pitchFamily="34" charset="-122"/>
              </a:rPr>
              <a:t>  H.265</a:t>
            </a:r>
            <a:r>
              <a:rPr lang="zh-CN" altLang="en-US" sz="2800" dirty="0" smtClean="0">
                <a:solidFill>
                  <a:srgbClr val="C00000"/>
                </a:solidFill>
                <a:latin typeface="微软雅黑" panose="020B0503020204020204" pitchFamily="34" charset="-122"/>
                <a:ea typeface="微软雅黑" panose="020B0503020204020204" pitchFamily="34" charset="-122"/>
              </a:rPr>
              <a:t>的产品实现及通用测试</a:t>
            </a:r>
            <a:endParaRPr lang="zh-CN" altLang="en-US" sz="2800" dirty="0">
              <a:solidFill>
                <a:srgbClr val="C00000"/>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971600" y="4653136"/>
            <a:ext cx="6120680" cy="523220"/>
          </a:xfrm>
          <a:prstGeom prst="rect">
            <a:avLst/>
          </a:prstGeom>
          <a:noFill/>
        </p:spPr>
        <p:txBody>
          <a:bodyPr wrap="square" rtlCol="0">
            <a:spAutoFit/>
          </a:bodyPr>
          <a:lstStyle/>
          <a:p>
            <a:pPr marL="285750" indent="-285750">
              <a:buFont typeface="Wingdings" panose="05000000000000000000" pitchFamily="2" charset="2"/>
              <a:buChar char="n"/>
            </a:pPr>
            <a:r>
              <a:rPr lang="en-US" altLang="zh-CN" sz="2800" dirty="0" smtClean="0">
                <a:solidFill>
                  <a:srgbClr val="C00000"/>
                </a:solidFill>
                <a:latin typeface="微软雅黑" panose="020B0503020204020204" pitchFamily="34" charset="-122"/>
                <a:ea typeface="微软雅黑" panose="020B0503020204020204" pitchFamily="34" charset="-122"/>
              </a:rPr>
              <a:t> </a:t>
            </a:r>
            <a:r>
              <a:rPr lang="en-US" altLang="zh-CN" sz="2800" dirty="0">
                <a:solidFill>
                  <a:srgbClr val="C00000"/>
                </a:solidFill>
                <a:latin typeface="微软雅黑" panose="020B0503020204020204" pitchFamily="34" charset="-122"/>
                <a:ea typeface="微软雅黑" panose="020B0503020204020204" pitchFamily="34" charset="-122"/>
              </a:rPr>
              <a:t>H.265</a:t>
            </a:r>
            <a:r>
              <a:rPr lang="zh-CN" altLang="en-US" sz="2800" dirty="0">
                <a:solidFill>
                  <a:srgbClr val="C00000"/>
                </a:solidFill>
                <a:latin typeface="微软雅黑" panose="020B0503020204020204" pitchFamily="34" charset="-122"/>
                <a:ea typeface="微软雅黑" panose="020B0503020204020204" pitchFamily="34" charset="-122"/>
              </a:rPr>
              <a:t>与</a:t>
            </a:r>
            <a:r>
              <a:rPr lang="en-US" altLang="zh-CN" sz="2800" dirty="0">
                <a:solidFill>
                  <a:srgbClr val="C00000"/>
                </a:solidFill>
                <a:latin typeface="微软雅黑" panose="020B0503020204020204" pitchFamily="34" charset="-122"/>
                <a:ea typeface="微软雅黑" panose="020B0503020204020204" pitchFamily="34" charset="-122"/>
              </a:rPr>
              <a:t>4K</a:t>
            </a:r>
            <a:r>
              <a:rPr lang="zh-CN" altLang="en-US" sz="2800" dirty="0">
                <a:solidFill>
                  <a:srgbClr val="C00000"/>
                </a:solidFill>
                <a:latin typeface="微软雅黑" panose="020B0503020204020204" pitchFamily="34" charset="-122"/>
                <a:ea typeface="微软雅黑" panose="020B0503020204020204" pitchFamily="34" charset="-122"/>
              </a:rPr>
              <a:t>视频</a:t>
            </a:r>
          </a:p>
        </p:txBody>
      </p:sp>
      <p:sp>
        <p:nvSpPr>
          <p:cNvPr id="11" name="灯片编号占位符 3"/>
          <p:cNvSpPr>
            <a:spLocks noGrp="1"/>
          </p:cNvSpPr>
          <p:nvPr>
            <p:ph type="sldNum" sz="quarter" idx="11"/>
          </p:nvPr>
        </p:nvSpPr>
        <p:spPr>
          <a:xfrm>
            <a:off x="6553200" y="6248400"/>
            <a:ext cx="1905000" cy="457200"/>
          </a:xfrm>
        </p:spPr>
        <p:txBody>
          <a:bodyPr/>
          <a:lstStyle/>
          <a:p>
            <a:fld id="{080877BF-6D31-4E48-B933-90223EB641D9}" type="slidenum">
              <a:rPr lang="en-US" altLang="zh-CN" smtClean="0"/>
              <a:pPr/>
              <a:t>79</a:t>
            </a:fld>
            <a:endParaRPr lang="en-US" altLang="zh-CN" dirty="0"/>
          </a:p>
        </p:txBody>
      </p:sp>
      <p:sp>
        <p:nvSpPr>
          <p:cNvPr id="12" name="TextBox 11"/>
          <p:cNvSpPr txBox="1"/>
          <p:nvPr/>
        </p:nvSpPr>
        <p:spPr>
          <a:xfrm>
            <a:off x="971600" y="5373216"/>
            <a:ext cx="6120680" cy="523220"/>
          </a:xfrm>
          <a:prstGeom prst="rect">
            <a:avLst/>
          </a:prstGeom>
          <a:noFill/>
        </p:spPr>
        <p:txBody>
          <a:bodyPr wrap="square" rtlCol="0">
            <a:spAutoFit/>
          </a:bodyPr>
          <a:lstStyle/>
          <a:p>
            <a:pPr marL="285750" indent="-285750" algn="l">
              <a:buFont typeface="Wingdings" panose="05000000000000000000" pitchFamily="2" charset="2"/>
              <a:buChar char="n"/>
            </a:pPr>
            <a:r>
              <a:rPr lang="en-US" altLang="zh-CN" sz="2800" dirty="0" smtClean="0">
                <a:solidFill>
                  <a:srgbClr val="C00000"/>
                </a:solidFill>
                <a:latin typeface="微软雅黑" panose="020B0503020204020204" pitchFamily="34" charset="-122"/>
                <a:ea typeface="微软雅黑" panose="020B0503020204020204" pitchFamily="34" charset="-122"/>
              </a:rPr>
              <a:t>  </a:t>
            </a:r>
            <a:r>
              <a:rPr lang="zh-CN" altLang="en-US" sz="2800" dirty="0" smtClean="0">
                <a:solidFill>
                  <a:srgbClr val="C00000"/>
                </a:solidFill>
                <a:latin typeface="微软雅黑" panose="020B0503020204020204" pitchFamily="34" charset="-122"/>
                <a:ea typeface="微软雅黑" panose="020B0503020204020204" pitchFamily="34" charset="-122"/>
              </a:rPr>
              <a:t>项目情况</a:t>
            </a:r>
            <a:endParaRPr lang="zh-CN" altLang="en-US" sz="2800" dirty="0">
              <a:solidFill>
                <a:srgbClr val="C00000"/>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971600" y="1628800"/>
            <a:ext cx="6120680" cy="523220"/>
          </a:xfrm>
          <a:prstGeom prst="rect">
            <a:avLst/>
          </a:prstGeom>
          <a:noFill/>
        </p:spPr>
        <p:txBody>
          <a:bodyPr wrap="square" rtlCol="0">
            <a:spAutoFit/>
          </a:bodyPr>
          <a:lstStyle/>
          <a:p>
            <a:pPr marL="285750" indent="-285750" algn="l">
              <a:buFont typeface="Wingdings" panose="05000000000000000000" pitchFamily="2" charset="2"/>
              <a:buChar char="n"/>
            </a:pPr>
            <a:r>
              <a:rPr lang="zh-CN" altLang="en-US" sz="2800" dirty="0" smtClean="0">
                <a:solidFill>
                  <a:srgbClr val="C00000"/>
                </a:solidFill>
                <a:latin typeface="微软雅黑" panose="020B0503020204020204" pitchFamily="34" charset="-122"/>
                <a:ea typeface="微软雅黑" panose="020B0503020204020204" pitchFamily="34" charset="-122"/>
              </a:rPr>
              <a:t>  研究背景</a:t>
            </a:r>
            <a:endParaRPr lang="zh-CN" altLang="en-US" sz="2800" dirty="0">
              <a:solidFill>
                <a:srgbClr val="C0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660748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标题 1"/>
          <p:cNvSpPr>
            <a:spLocks noChangeArrowheads="1"/>
          </p:cNvSpPr>
          <p:nvPr/>
        </p:nvSpPr>
        <p:spPr bwMode="auto">
          <a:xfrm>
            <a:off x="395288" y="404813"/>
            <a:ext cx="8229600"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z="3600" dirty="0" smtClean="0">
                <a:solidFill>
                  <a:srgbClr val="0184B7"/>
                </a:solidFill>
              </a:rPr>
              <a:t>研究背景</a:t>
            </a:r>
            <a:endParaRPr lang="zh-CN" altLang="zh-CN" sz="3600" dirty="0">
              <a:solidFill>
                <a:srgbClr val="0184B7"/>
              </a:solidFill>
            </a:endParaRPr>
          </a:p>
          <a:p>
            <a:endParaRPr lang="zh-CN" altLang="en-US" sz="3200" dirty="0">
              <a:solidFill>
                <a:srgbClr val="000000"/>
              </a:solidFill>
              <a:latin typeface="楷体_GB2312" charset="-122"/>
              <a:ea typeface="楷体_GB2312" charset="-122"/>
              <a:sym typeface="楷体_GB2312" charset="-122"/>
            </a:endParaRPr>
          </a:p>
        </p:txBody>
      </p:sp>
      <p:sp>
        <p:nvSpPr>
          <p:cNvPr id="4" name="矩形 2"/>
          <p:cNvSpPr>
            <a:spLocks noChangeArrowheads="1"/>
          </p:cNvSpPr>
          <p:nvPr/>
        </p:nvSpPr>
        <p:spPr bwMode="auto">
          <a:xfrm>
            <a:off x="539552" y="1340768"/>
            <a:ext cx="7696200" cy="52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ts val="3400"/>
              </a:lnSpc>
              <a:buClr>
                <a:srgbClr val="0070C0"/>
              </a:buClr>
            </a:pPr>
            <a:r>
              <a:rPr lang="zh-CN" altLang="en-US" sz="3600" dirty="0" smtClean="0">
                <a:solidFill>
                  <a:srgbClr val="000000"/>
                </a:solidFill>
                <a:latin typeface="微软雅黑" pitchFamily="34" charset="-122"/>
                <a:ea typeface="微软雅黑" pitchFamily="34" charset="-122"/>
              </a:rPr>
              <a:t>网络带宽发展的需求</a:t>
            </a:r>
            <a:endParaRPr lang="en-US" altLang="zh-CN" sz="3600" dirty="0">
              <a:solidFill>
                <a:srgbClr val="000000"/>
              </a:solidFill>
              <a:latin typeface="微软雅黑" pitchFamily="34" charset="-122"/>
              <a:ea typeface="微软雅黑" pitchFamily="34" charset="-122"/>
            </a:endParaRPr>
          </a:p>
        </p:txBody>
      </p:sp>
      <p:sp>
        <p:nvSpPr>
          <p:cNvPr id="5" name="矩形 2"/>
          <p:cNvSpPr>
            <a:spLocks noChangeArrowheads="1"/>
          </p:cNvSpPr>
          <p:nvPr/>
        </p:nvSpPr>
        <p:spPr bwMode="auto">
          <a:xfrm>
            <a:off x="634050" y="1988840"/>
            <a:ext cx="7696200" cy="4090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nSpc>
                <a:spcPct val="150000"/>
              </a:lnSpc>
              <a:spcAft>
                <a:spcPts val="1200"/>
              </a:spcAft>
              <a:buClr>
                <a:srgbClr val="0070C0"/>
              </a:buClr>
              <a:buFont typeface="Wingdings" panose="05000000000000000000" pitchFamily="2" charset="2"/>
              <a:buChar char="l"/>
            </a:pPr>
            <a:r>
              <a:rPr lang="zh-CN" altLang="en-US" b="0" dirty="0">
                <a:latin typeface="微软雅黑" panose="020B0503020204020204" pitchFamily="34" charset="-122"/>
                <a:ea typeface="微软雅黑" panose="020B0503020204020204" pitchFamily="34" charset="-122"/>
              </a:rPr>
              <a:t>目前有线电视传输频谱是</a:t>
            </a:r>
            <a:r>
              <a:rPr lang="en-US" altLang="zh-CN" b="0" dirty="0">
                <a:latin typeface="微软雅黑" panose="020B0503020204020204" pitchFamily="34" charset="-122"/>
                <a:ea typeface="微软雅黑" panose="020B0503020204020204" pitchFamily="34" charset="-122"/>
              </a:rPr>
              <a:t>1G</a:t>
            </a:r>
            <a:r>
              <a:rPr lang="zh-CN" altLang="en-US" b="0" dirty="0">
                <a:latin typeface="微软雅黑" panose="020B0503020204020204" pitchFamily="34" charset="-122"/>
                <a:ea typeface="微软雅黑" panose="020B0503020204020204" pitchFamily="34" charset="-122"/>
              </a:rPr>
              <a:t>以下，以</a:t>
            </a:r>
            <a:r>
              <a:rPr lang="en-US" altLang="zh-CN" b="0" dirty="0">
                <a:latin typeface="微软雅黑" panose="020B0503020204020204" pitchFamily="34" charset="-122"/>
                <a:ea typeface="微软雅黑" panose="020B0503020204020204" pitchFamily="34" charset="-122"/>
              </a:rPr>
              <a:t>8M</a:t>
            </a:r>
            <a:r>
              <a:rPr lang="zh-CN" altLang="en-US" b="0" dirty="0">
                <a:latin typeface="微软雅黑" panose="020B0503020204020204" pitchFamily="34" charset="-122"/>
                <a:ea typeface="微软雅黑" panose="020B0503020204020204" pitchFamily="34" charset="-122"/>
              </a:rPr>
              <a:t>作为一个“带宽”传输数字电视的数据。</a:t>
            </a:r>
            <a:endParaRPr lang="en-US" altLang="zh-CN" b="0" dirty="0">
              <a:latin typeface="微软雅黑" panose="020B0503020204020204" pitchFamily="34" charset="-122"/>
              <a:ea typeface="微软雅黑" panose="020B0503020204020204" pitchFamily="34" charset="-122"/>
            </a:endParaRPr>
          </a:p>
          <a:p>
            <a:pPr marL="342900" indent="-342900">
              <a:lnSpc>
                <a:spcPct val="150000"/>
              </a:lnSpc>
              <a:spcAft>
                <a:spcPts val="1200"/>
              </a:spcAft>
              <a:buClr>
                <a:srgbClr val="0070C0"/>
              </a:buClr>
              <a:buFont typeface="Wingdings" panose="05000000000000000000" pitchFamily="2" charset="2"/>
              <a:buChar char="l"/>
            </a:pPr>
            <a:r>
              <a:rPr lang="zh-CN" altLang="en-US" b="0" dirty="0">
                <a:latin typeface="微软雅黑" panose="020B0503020204020204" pitchFamily="34" charset="-122"/>
                <a:ea typeface="微软雅黑" panose="020B0503020204020204" pitchFamily="34" charset="-122"/>
              </a:rPr>
              <a:t>理想情况下，基带传输</a:t>
            </a:r>
            <a:r>
              <a:rPr lang="en-US" altLang="zh-CN" b="0" dirty="0">
                <a:latin typeface="微软雅黑" panose="020B0503020204020204" pitchFamily="34" charset="-122"/>
                <a:ea typeface="微软雅黑" panose="020B0503020204020204" pitchFamily="34" charset="-122"/>
              </a:rPr>
              <a:t>1Hz</a:t>
            </a:r>
            <a:r>
              <a:rPr lang="zh-CN" altLang="en-US" b="0" dirty="0">
                <a:latin typeface="微软雅黑" panose="020B0503020204020204" pitchFamily="34" charset="-122"/>
                <a:ea typeface="微软雅黑" panose="020B0503020204020204" pitchFamily="34" charset="-122"/>
              </a:rPr>
              <a:t>带宽能传</a:t>
            </a:r>
            <a:r>
              <a:rPr lang="en-US" altLang="zh-CN" b="0" dirty="0">
                <a:latin typeface="微软雅黑" panose="020B0503020204020204" pitchFamily="34" charset="-122"/>
                <a:ea typeface="微软雅黑" panose="020B0503020204020204" pitchFamily="34" charset="-122"/>
              </a:rPr>
              <a:t>1bit</a:t>
            </a:r>
            <a:r>
              <a:rPr lang="zh-CN" altLang="en-US" b="0" dirty="0">
                <a:latin typeface="微软雅黑" panose="020B0503020204020204" pitchFamily="34" charset="-122"/>
                <a:ea typeface="微软雅黑" panose="020B0503020204020204" pitchFamily="34" charset="-122"/>
              </a:rPr>
              <a:t>。但是实际上在数字电视传输室，为适应带宽需要做频谱成型，形成升余弦滚降。滚降因子为</a:t>
            </a:r>
            <a:r>
              <a:rPr lang="en-US" altLang="zh-CN" b="0" dirty="0">
                <a:latin typeface="微软雅黑" panose="020B0503020204020204" pitchFamily="34" charset="-122"/>
                <a:ea typeface="微软雅黑" panose="020B0503020204020204" pitchFamily="34" charset="-122"/>
              </a:rPr>
              <a:t>a(0&lt;a&lt;=1)</a:t>
            </a:r>
            <a:r>
              <a:rPr lang="zh-CN" altLang="en-US" b="0" dirty="0">
                <a:latin typeface="微软雅黑" panose="020B0503020204020204" pitchFamily="34" charset="-122"/>
                <a:ea typeface="微软雅黑" panose="020B0503020204020204" pitchFamily="34" charset="-122"/>
              </a:rPr>
              <a:t>。所以实际传输</a:t>
            </a:r>
            <a:r>
              <a:rPr lang="en-US" altLang="zh-CN" b="0" dirty="0">
                <a:latin typeface="微软雅黑" panose="020B0503020204020204" pitchFamily="34" charset="-122"/>
                <a:ea typeface="微软雅黑" panose="020B0503020204020204" pitchFamily="34" charset="-122"/>
              </a:rPr>
              <a:t>1bit</a:t>
            </a:r>
            <a:r>
              <a:rPr lang="zh-CN" altLang="en-US" b="0" dirty="0">
                <a:latin typeface="微软雅黑" panose="020B0503020204020204" pitchFamily="34" charset="-122"/>
                <a:ea typeface="微软雅黑" panose="020B0503020204020204" pitchFamily="34" charset="-122"/>
              </a:rPr>
              <a:t>数据需要</a:t>
            </a:r>
            <a:r>
              <a:rPr lang="en-US" altLang="zh-CN" b="0" dirty="0">
                <a:latin typeface="微软雅黑" panose="020B0503020204020204" pitchFamily="34" charset="-122"/>
                <a:ea typeface="微软雅黑" panose="020B0503020204020204" pitchFamily="34" charset="-122"/>
              </a:rPr>
              <a:t>1+aHz</a:t>
            </a:r>
            <a:r>
              <a:rPr lang="zh-CN" altLang="en-US" b="0" dirty="0">
                <a:latin typeface="微软雅黑" panose="020B0503020204020204" pitchFamily="34" charset="-122"/>
                <a:ea typeface="微软雅黑" panose="020B0503020204020204" pitchFamily="34" charset="-122"/>
              </a:rPr>
              <a:t>带宽。</a:t>
            </a:r>
            <a:endParaRPr lang="en-US" altLang="zh-CN" b="0" dirty="0">
              <a:latin typeface="微软雅黑" panose="020B0503020204020204" pitchFamily="34" charset="-122"/>
              <a:ea typeface="微软雅黑" panose="020B0503020204020204" pitchFamily="34" charset="-122"/>
            </a:endParaRPr>
          </a:p>
          <a:p>
            <a:pPr marL="342900" indent="-342900">
              <a:lnSpc>
                <a:spcPct val="150000"/>
              </a:lnSpc>
              <a:spcAft>
                <a:spcPts val="1200"/>
              </a:spcAft>
              <a:buClr>
                <a:srgbClr val="0070C0"/>
              </a:buClr>
              <a:buFont typeface="Wingdings" panose="05000000000000000000" pitchFamily="2" charset="2"/>
              <a:buChar char="l"/>
            </a:pPr>
            <a:r>
              <a:rPr lang="en-US" altLang="zh-CN" b="0" dirty="0">
                <a:latin typeface="微软雅黑" panose="020B0503020204020204" pitchFamily="34" charset="-122"/>
                <a:ea typeface="微软雅黑" panose="020B0503020204020204" pitchFamily="34" charset="-122"/>
              </a:rPr>
              <a:t>a</a:t>
            </a:r>
            <a:r>
              <a:rPr lang="zh-CN" altLang="en-US" b="0" dirty="0">
                <a:latin typeface="微软雅黑" panose="020B0503020204020204" pitchFamily="34" charset="-122"/>
                <a:ea typeface="微软雅黑" panose="020B0503020204020204" pitchFamily="34" charset="-122"/>
              </a:rPr>
              <a:t>表征了残留边带占信号带宽的多少，</a:t>
            </a:r>
            <a:r>
              <a:rPr lang="en-US" altLang="zh-CN" b="0" dirty="0">
                <a:latin typeface="微软雅黑" panose="020B0503020204020204" pitchFamily="34" charset="-122"/>
                <a:ea typeface="微软雅黑" panose="020B0503020204020204" pitchFamily="34" charset="-122"/>
              </a:rPr>
              <a:t>a</a:t>
            </a:r>
            <a:r>
              <a:rPr lang="zh-CN" altLang="en-US" b="0" dirty="0">
                <a:latin typeface="微软雅黑" panose="020B0503020204020204" pitchFamily="34" charset="-122"/>
                <a:ea typeface="微软雅黑" panose="020B0503020204020204" pitchFamily="34" charset="-122"/>
              </a:rPr>
              <a:t>越小、频谱效率越高，但实际是达不到理想频谱效率。</a:t>
            </a:r>
            <a:r>
              <a:rPr lang="en-US" altLang="zh-CN" b="0" dirty="0">
                <a:latin typeface="微软雅黑" panose="020B0503020204020204" pitchFamily="34" charset="-122"/>
                <a:ea typeface="微软雅黑" panose="020B0503020204020204" pitchFamily="34" charset="-122"/>
              </a:rPr>
              <a:t>a</a:t>
            </a:r>
            <a:r>
              <a:rPr lang="zh-CN" altLang="en-US" b="0" dirty="0">
                <a:latin typeface="微软雅黑" panose="020B0503020204020204" pitchFamily="34" charset="-122"/>
                <a:ea typeface="微软雅黑" panose="020B0503020204020204" pitchFamily="34" charset="-122"/>
              </a:rPr>
              <a:t>越大，特别是接近</a:t>
            </a:r>
            <a:r>
              <a:rPr lang="en-US" altLang="zh-CN" b="0" dirty="0">
                <a:latin typeface="微软雅黑" panose="020B0503020204020204" pitchFamily="34" charset="-122"/>
                <a:ea typeface="微软雅黑" panose="020B0503020204020204" pitchFamily="34" charset="-122"/>
              </a:rPr>
              <a:t>1</a:t>
            </a:r>
            <a:r>
              <a:rPr lang="zh-CN" altLang="en-US" b="0" dirty="0">
                <a:latin typeface="微软雅黑" panose="020B0503020204020204" pitchFamily="34" charset="-122"/>
                <a:ea typeface="微软雅黑" panose="020B0503020204020204" pitchFamily="34" charset="-122"/>
              </a:rPr>
              <a:t>时，产生的带外成分将占用上下的临频。根据奈奎斯特取样定理，保正采样不失真的条件小火球带宽和频带的利用率，</a:t>
            </a:r>
            <a:r>
              <a:rPr lang="en-US" altLang="zh-CN" b="0" dirty="0">
                <a:latin typeface="微软雅黑" panose="020B0503020204020204" pitchFamily="34" charset="-122"/>
                <a:ea typeface="微软雅黑" panose="020B0503020204020204" pitchFamily="34" charset="-122"/>
              </a:rPr>
              <a:t>a</a:t>
            </a:r>
            <a:r>
              <a:rPr lang="zh-CN" altLang="en-US" b="0" dirty="0">
                <a:latin typeface="微软雅黑" panose="020B0503020204020204" pitchFamily="34" charset="-122"/>
                <a:ea typeface="微软雅黑" panose="020B0503020204020204" pitchFamily="34" charset="-122"/>
              </a:rPr>
              <a:t>取</a:t>
            </a:r>
            <a:r>
              <a:rPr lang="en-US" altLang="zh-CN" b="0" dirty="0">
                <a:latin typeface="微软雅黑" panose="020B0503020204020204" pitchFamily="34" charset="-122"/>
                <a:ea typeface="微软雅黑" panose="020B0503020204020204" pitchFamily="34" charset="-122"/>
              </a:rPr>
              <a:t>0.15-0.5</a:t>
            </a:r>
            <a:r>
              <a:rPr lang="zh-CN" altLang="en-US" b="0" dirty="0">
                <a:latin typeface="微软雅黑" panose="020B0503020204020204" pitchFamily="34" charset="-122"/>
                <a:ea typeface="微软雅黑" panose="020B0503020204020204" pitchFamily="34" charset="-122"/>
              </a:rPr>
              <a:t>之间。</a:t>
            </a:r>
            <a:endParaRPr lang="en-US" altLang="zh-CN" b="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71850155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视频集体进军H.265为哪般？ "/>
          <p:cNvPicPr/>
          <p:nvPr/>
        </p:nvPicPr>
        <p:blipFill>
          <a:blip r:embed="rId3">
            <a:extLst>
              <a:ext uri="{28A0092B-C50C-407E-A947-70E740481C1C}">
                <a14:useLocalDpi xmlns:a14="http://schemas.microsoft.com/office/drawing/2010/main" val="0"/>
              </a:ext>
            </a:extLst>
          </a:blip>
          <a:srcRect/>
          <a:stretch>
            <a:fillRect/>
          </a:stretch>
        </p:blipFill>
        <p:spPr bwMode="auto">
          <a:xfrm>
            <a:off x="107504" y="1666283"/>
            <a:ext cx="4314825" cy="3990975"/>
          </a:xfrm>
          <a:prstGeom prst="rect">
            <a:avLst/>
          </a:prstGeom>
          <a:noFill/>
          <a:ln>
            <a:noFill/>
          </a:ln>
        </p:spPr>
      </p:pic>
      <p:pic>
        <p:nvPicPr>
          <p:cNvPr id="6" name="图片 5" descr="视频集体进军H.265为哪般？ "/>
          <p:cNvPicPr/>
          <p:nvPr/>
        </p:nvPicPr>
        <p:blipFill>
          <a:blip r:embed="rId4">
            <a:extLst>
              <a:ext uri="{28A0092B-C50C-407E-A947-70E740481C1C}">
                <a14:useLocalDpi xmlns:a14="http://schemas.microsoft.com/office/drawing/2010/main" val="0"/>
              </a:ext>
            </a:extLst>
          </a:blip>
          <a:srcRect/>
          <a:stretch>
            <a:fillRect/>
          </a:stretch>
        </p:blipFill>
        <p:spPr bwMode="auto">
          <a:xfrm>
            <a:off x="4618297" y="1580557"/>
            <a:ext cx="4429125" cy="4162425"/>
          </a:xfrm>
          <a:prstGeom prst="rect">
            <a:avLst/>
          </a:prstGeom>
          <a:noFill/>
          <a:ln>
            <a:noFill/>
          </a:ln>
        </p:spPr>
      </p:pic>
      <p:sp>
        <p:nvSpPr>
          <p:cNvPr id="8" name="标题 1"/>
          <p:cNvSpPr>
            <a:spLocks noGrp="1"/>
          </p:cNvSpPr>
          <p:nvPr>
            <p:ph type="title"/>
          </p:nvPr>
        </p:nvSpPr>
        <p:spPr>
          <a:xfrm>
            <a:off x="457200" y="274638"/>
            <a:ext cx="8229600" cy="1143000"/>
          </a:xfrm>
        </p:spPr>
        <p:txBody>
          <a:bodyPr/>
          <a:lstStyle/>
          <a:p>
            <a:pPr algn="l"/>
            <a:r>
              <a:rPr lang="en-US" altLang="zh-CN" sz="3600" b="1" kern="1200" dirty="0" smtClean="0">
                <a:solidFill>
                  <a:srgbClr val="0184B7"/>
                </a:solidFill>
                <a:latin typeface="Arial" pitchFamily="34" charset="0"/>
                <a:ea typeface="宋体" pitchFamily="2" charset="-122"/>
                <a:cs typeface="+mn-cs"/>
              </a:rPr>
              <a:t>H.265</a:t>
            </a:r>
            <a:r>
              <a:rPr lang="zh-CN" altLang="en-US" sz="3600" b="1" kern="1200" dirty="0" smtClean="0">
                <a:solidFill>
                  <a:srgbClr val="0184B7"/>
                </a:solidFill>
                <a:latin typeface="Arial" pitchFamily="34" charset="0"/>
                <a:ea typeface="宋体" pitchFamily="2" charset="-122"/>
                <a:cs typeface="+mn-cs"/>
              </a:rPr>
              <a:t>编码</a:t>
            </a:r>
            <a:r>
              <a:rPr lang="zh-CN" altLang="en-US" sz="3600" b="1" kern="1200" dirty="0">
                <a:solidFill>
                  <a:srgbClr val="0184B7"/>
                </a:solidFill>
                <a:latin typeface="Arial" pitchFamily="34" charset="0"/>
                <a:ea typeface="宋体" pitchFamily="2" charset="-122"/>
                <a:cs typeface="+mn-cs"/>
              </a:rPr>
              <a:t>能力对比</a:t>
            </a:r>
          </a:p>
        </p:txBody>
      </p:sp>
    </p:spTree>
    <p:extLst>
      <p:ext uri="{BB962C8B-B14F-4D97-AF65-F5344CB8AC3E}">
        <p14:creationId xmlns:p14="http://schemas.microsoft.com/office/powerpoint/2010/main" val="299157405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AutoShape 5" descr="http://imgt0.bdstatic.com/it/u=823379247,539673663&amp;fm=90&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31" name="AutoShape 7" descr="http://imgt0.bdstatic.com/it/u=823379247,539673663&amp;fm=90&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33" name="AutoShape 9" descr="http://imgt0.bdstatic.com/it/u=823379247,539673663&amp;fm=90&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3" name="矩形 2"/>
          <p:cNvSpPr/>
          <p:nvPr/>
        </p:nvSpPr>
        <p:spPr>
          <a:xfrm>
            <a:off x="179512" y="1328856"/>
            <a:ext cx="8728522" cy="5140190"/>
          </a:xfrm>
          <a:prstGeom prst="rect">
            <a:avLst/>
          </a:prstGeom>
        </p:spPr>
        <p:txBody>
          <a:bodyPr wrap="square">
            <a:spAutoFit/>
          </a:bodyPr>
          <a:lstStyle/>
          <a:p>
            <a:pPr marL="1066800" lvl="1" indent="-609600" latinLnBrk="1">
              <a:lnSpc>
                <a:spcPct val="150000"/>
              </a:lnSpc>
              <a:spcBef>
                <a:spcPct val="20000"/>
              </a:spcBef>
              <a:buFontTx/>
              <a:buChar char="–"/>
            </a:pPr>
            <a:r>
              <a:rPr lang="zh-CN" altLang="zh-CN" b="0" dirty="0" smtClean="0">
                <a:latin typeface="微软雅黑" panose="020B0503020204020204" pitchFamily="34" charset="-122"/>
                <a:ea typeface="微软雅黑" panose="020B0503020204020204" pitchFamily="34" charset="-122"/>
              </a:rPr>
              <a:t>反复</a:t>
            </a:r>
            <a:r>
              <a:rPr lang="zh-CN" altLang="zh-CN" b="0" dirty="0">
                <a:latin typeface="微软雅黑" panose="020B0503020204020204" pitchFamily="34" charset="-122"/>
                <a:ea typeface="微软雅黑" panose="020B0503020204020204" pitchFamily="34" charset="-122"/>
              </a:rPr>
              <a:t>的质量比较测试已经表明，在相同的图象质量下，相比于</a:t>
            </a:r>
            <a:r>
              <a:rPr lang="en-US" altLang="zh-CN" b="0" dirty="0">
                <a:latin typeface="微软雅黑" panose="020B0503020204020204" pitchFamily="34" charset="-122"/>
                <a:ea typeface="微软雅黑" panose="020B0503020204020204" pitchFamily="34" charset="-122"/>
              </a:rPr>
              <a:t>H.264</a:t>
            </a:r>
            <a:r>
              <a:rPr lang="zh-CN" altLang="zh-CN" b="0" dirty="0">
                <a:latin typeface="微软雅黑" panose="020B0503020204020204" pitchFamily="34" charset="-122"/>
                <a:ea typeface="微软雅黑" panose="020B0503020204020204" pitchFamily="34" charset="-122"/>
              </a:rPr>
              <a:t>，通过</a:t>
            </a:r>
            <a:r>
              <a:rPr lang="en-US" altLang="zh-CN" b="0" dirty="0">
                <a:latin typeface="微软雅黑" panose="020B0503020204020204" pitchFamily="34" charset="-122"/>
                <a:ea typeface="微软雅黑" panose="020B0503020204020204" pitchFamily="34" charset="-122"/>
              </a:rPr>
              <a:t>H.265</a:t>
            </a:r>
            <a:r>
              <a:rPr lang="zh-CN" altLang="zh-CN" b="0" dirty="0">
                <a:latin typeface="微软雅黑" panose="020B0503020204020204" pitchFamily="34" charset="-122"/>
                <a:ea typeface="微软雅黑" panose="020B0503020204020204" pitchFamily="34" charset="-122"/>
              </a:rPr>
              <a:t>编码的视频码流大小比</a:t>
            </a:r>
            <a:r>
              <a:rPr lang="en-US" altLang="zh-CN" b="0" dirty="0">
                <a:latin typeface="微软雅黑" panose="020B0503020204020204" pitchFamily="34" charset="-122"/>
                <a:ea typeface="微软雅黑" panose="020B0503020204020204" pitchFamily="34" charset="-122"/>
              </a:rPr>
              <a:t>H.264</a:t>
            </a:r>
            <a:r>
              <a:rPr lang="zh-CN" altLang="zh-CN" b="0" dirty="0">
                <a:latin typeface="微软雅黑" panose="020B0503020204020204" pitchFamily="34" charset="-122"/>
                <a:ea typeface="微软雅黑" panose="020B0503020204020204" pitchFamily="34" charset="-122"/>
              </a:rPr>
              <a:t>减少大约</a:t>
            </a:r>
            <a:r>
              <a:rPr lang="en-US" altLang="zh-CN" b="0" dirty="0">
                <a:latin typeface="微软雅黑" panose="020B0503020204020204" pitchFamily="34" charset="-122"/>
                <a:ea typeface="微软雅黑" panose="020B0503020204020204" pitchFamily="34" charset="-122"/>
              </a:rPr>
              <a:t>39-44%</a:t>
            </a:r>
            <a:r>
              <a:rPr lang="zh-CN" altLang="zh-CN" b="0" dirty="0">
                <a:latin typeface="微软雅黑" panose="020B0503020204020204" pitchFamily="34" charset="-122"/>
                <a:ea typeface="微软雅黑" panose="020B0503020204020204" pitchFamily="34" charset="-122"/>
              </a:rPr>
              <a:t>。由于质量控制的测定方法不同，这个数据也会有相应的变化。通过主观视觉测试得出的数据显示，在码率减少</a:t>
            </a:r>
            <a:r>
              <a:rPr lang="en-US" altLang="zh-CN" b="0" dirty="0">
                <a:latin typeface="微软雅黑" panose="020B0503020204020204" pitchFamily="34" charset="-122"/>
                <a:ea typeface="微软雅黑" panose="020B0503020204020204" pitchFamily="34" charset="-122"/>
              </a:rPr>
              <a:t>51-74%</a:t>
            </a:r>
            <a:r>
              <a:rPr lang="zh-CN" altLang="zh-CN" b="0" dirty="0">
                <a:latin typeface="微软雅黑" panose="020B0503020204020204" pitchFamily="34" charset="-122"/>
                <a:ea typeface="微软雅黑" panose="020B0503020204020204" pitchFamily="34" charset="-122"/>
              </a:rPr>
              <a:t>的情况下，</a:t>
            </a:r>
            <a:r>
              <a:rPr lang="en-US" altLang="zh-CN" b="0" dirty="0">
                <a:latin typeface="微软雅黑" panose="020B0503020204020204" pitchFamily="34" charset="-122"/>
                <a:ea typeface="微软雅黑" panose="020B0503020204020204" pitchFamily="34" charset="-122"/>
              </a:rPr>
              <a:t>H.265</a:t>
            </a:r>
            <a:r>
              <a:rPr lang="zh-CN" altLang="zh-CN" b="0" dirty="0">
                <a:latin typeface="微软雅黑" panose="020B0503020204020204" pitchFamily="34" charset="-122"/>
                <a:ea typeface="微软雅黑" panose="020B0503020204020204" pitchFamily="34" charset="-122"/>
              </a:rPr>
              <a:t>编码视频的质量还能与</a:t>
            </a:r>
            <a:r>
              <a:rPr lang="en-US" altLang="zh-CN" b="0" dirty="0">
                <a:latin typeface="微软雅黑" panose="020B0503020204020204" pitchFamily="34" charset="-122"/>
                <a:ea typeface="微软雅黑" panose="020B0503020204020204" pitchFamily="34" charset="-122"/>
              </a:rPr>
              <a:t>H.264</a:t>
            </a:r>
            <a:r>
              <a:rPr lang="zh-CN" altLang="zh-CN" b="0" dirty="0">
                <a:latin typeface="微软雅黑" panose="020B0503020204020204" pitchFamily="34" charset="-122"/>
                <a:ea typeface="微软雅黑" panose="020B0503020204020204" pitchFamily="34" charset="-122"/>
              </a:rPr>
              <a:t>编码视频近似甚至更好，其本质上说是比预期的信噪比</a:t>
            </a:r>
            <a:r>
              <a:rPr lang="en-US" altLang="zh-CN" b="0" dirty="0">
                <a:latin typeface="微软雅黑" panose="020B0503020204020204" pitchFamily="34" charset="-122"/>
                <a:ea typeface="微软雅黑" panose="020B0503020204020204" pitchFamily="34" charset="-122"/>
              </a:rPr>
              <a:t>(PSNR)</a:t>
            </a:r>
            <a:r>
              <a:rPr lang="zh-CN" altLang="zh-CN" b="0" dirty="0">
                <a:latin typeface="微软雅黑" panose="020B0503020204020204" pitchFamily="34" charset="-122"/>
                <a:ea typeface="微软雅黑" panose="020B0503020204020204" pitchFamily="34" charset="-122"/>
              </a:rPr>
              <a:t>要好</a:t>
            </a:r>
            <a:r>
              <a:rPr lang="zh-CN" altLang="zh-CN" b="0" dirty="0" smtClean="0">
                <a:latin typeface="微软雅黑" panose="020B0503020204020204" pitchFamily="34" charset="-122"/>
                <a:ea typeface="微软雅黑" panose="020B0503020204020204" pitchFamily="34" charset="-122"/>
              </a:rPr>
              <a:t>。</a:t>
            </a:r>
            <a:endParaRPr lang="en-US" altLang="zh-CN" b="0" dirty="0" smtClean="0">
              <a:latin typeface="微软雅黑" panose="020B0503020204020204" pitchFamily="34" charset="-122"/>
              <a:ea typeface="微软雅黑" panose="020B0503020204020204" pitchFamily="34" charset="-122"/>
            </a:endParaRPr>
          </a:p>
          <a:p>
            <a:pPr marL="1066800" lvl="1" indent="-609600" latinLnBrk="1">
              <a:lnSpc>
                <a:spcPct val="150000"/>
              </a:lnSpc>
              <a:spcBef>
                <a:spcPct val="20000"/>
              </a:spcBef>
              <a:buFontTx/>
              <a:buChar char="–"/>
            </a:pPr>
            <a:r>
              <a:rPr lang="zh-CN" altLang="zh-CN" b="0" dirty="0">
                <a:latin typeface="微软雅黑" panose="020B0503020204020204" pitchFamily="34" charset="-122"/>
                <a:ea typeface="微软雅黑" panose="020B0503020204020204" pitchFamily="34" charset="-122"/>
              </a:rPr>
              <a:t>目前的</a:t>
            </a:r>
            <a:r>
              <a:rPr lang="en-US" altLang="zh-CN" b="0" dirty="0">
                <a:latin typeface="微软雅黑" panose="020B0503020204020204" pitchFamily="34" charset="-122"/>
                <a:ea typeface="微软雅黑" panose="020B0503020204020204" pitchFamily="34" charset="-122"/>
              </a:rPr>
              <a:t>HEVC</a:t>
            </a:r>
            <a:r>
              <a:rPr lang="zh-CN" altLang="zh-CN" b="0" dirty="0">
                <a:latin typeface="微软雅黑" panose="020B0503020204020204" pitchFamily="34" charset="-122"/>
                <a:ea typeface="微软雅黑" panose="020B0503020204020204" pitchFamily="34" charset="-122"/>
              </a:rPr>
              <a:t>标准共有三种模式：</a:t>
            </a:r>
            <a:r>
              <a:rPr lang="en-US" altLang="zh-CN" b="0" dirty="0">
                <a:latin typeface="微软雅黑" panose="020B0503020204020204" pitchFamily="34" charset="-122"/>
                <a:ea typeface="微软雅黑" panose="020B0503020204020204" pitchFamily="34" charset="-122"/>
              </a:rPr>
              <a:t>Main</a:t>
            </a:r>
            <a:r>
              <a:rPr lang="zh-CN" altLang="zh-CN" b="0" dirty="0">
                <a:latin typeface="微软雅黑" panose="020B0503020204020204" pitchFamily="34" charset="-122"/>
                <a:ea typeface="微软雅黑" panose="020B0503020204020204" pitchFamily="34" charset="-122"/>
              </a:rPr>
              <a:t>、</a:t>
            </a:r>
            <a:r>
              <a:rPr lang="en-US" altLang="zh-CN" b="0" dirty="0">
                <a:latin typeface="微软雅黑" panose="020B0503020204020204" pitchFamily="34" charset="-122"/>
                <a:ea typeface="微软雅黑" panose="020B0503020204020204" pitchFamily="34" charset="-122"/>
              </a:rPr>
              <a:t>Main 10</a:t>
            </a:r>
            <a:r>
              <a:rPr lang="zh-CN" altLang="zh-CN" b="0" dirty="0">
                <a:latin typeface="微软雅黑" panose="020B0503020204020204" pitchFamily="34" charset="-122"/>
                <a:ea typeface="微软雅黑" panose="020B0503020204020204" pitchFamily="34" charset="-122"/>
              </a:rPr>
              <a:t>和</a:t>
            </a:r>
            <a:r>
              <a:rPr lang="en-US" altLang="zh-CN" b="0" dirty="0">
                <a:latin typeface="微软雅黑" panose="020B0503020204020204" pitchFamily="34" charset="-122"/>
                <a:ea typeface="微软雅黑" panose="020B0503020204020204" pitchFamily="34" charset="-122"/>
              </a:rPr>
              <a:t>Main Still Picture</a:t>
            </a:r>
            <a:r>
              <a:rPr lang="zh-CN" altLang="zh-CN" b="0" dirty="0">
                <a:latin typeface="微软雅黑" panose="020B0503020204020204" pitchFamily="34" charset="-122"/>
                <a:ea typeface="微软雅黑" panose="020B0503020204020204" pitchFamily="34" charset="-122"/>
              </a:rPr>
              <a:t>。</a:t>
            </a:r>
            <a:r>
              <a:rPr lang="en-US" altLang="zh-CN" b="0" dirty="0">
                <a:latin typeface="微软雅黑" panose="020B0503020204020204" pitchFamily="34" charset="-122"/>
                <a:ea typeface="微软雅黑" panose="020B0503020204020204" pitchFamily="34" charset="-122"/>
              </a:rPr>
              <a:t>Main</a:t>
            </a:r>
            <a:r>
              <a:rPr lang="zh-CN" altLang="zh-CN" b="0" dirty="0">
                <a:latin typeface="微软雅黑" panose="020B0503020204020204" pitchFamily="34" charset="-122"/>
                <a:ea typeface="微软雅黑" panose="020B0503020204020204" pitchFamily="34" charset="-122"/>
              </a:rPr>
              <a:t>模式支持</a:t>
            </a:r>
            <a:r>
              <a:rPr lang="en-US" altLang="zh-CN" b="0" dirty="0">
                <a:latin typeface="微软雅黑" panose="020B0503020204020204" pitchFamily="34" charset="-122"/>
                <a:ea typeface="微软雅黑" panose="020B0503020204020204" pitchFamily="34" charset="-122"/>
              </a:rPr>
              <a:t>8bit</a:t>
            </a:r>
            <a:r>
              <a:rPr lang="zh-CN" altLang="zh-CN" b="0" dirty="0">
                <a:latin typeface="微软雅黑" panose="020B0503020204020204" pitchFamily="34" charset="-122"/>
                <a:ea typeface="微软雅黑" panose="020B0503020204020204" pitchFamily="34" charset="-122"/>
              </a:rPr>
              <a:t>色深</a:t>
            </a:r>
            <a:r>
              <a:rPr lang="en-US" altLang="zh-CN" b="0" dirty="0">
                <a:latin typeface="微软雅黑" panose="020B0503020204020204" pitchFamily="34" charset="-122"/>
                <a:ea typeface="微软雅黑" panose="020B0503020204020204" pitchFamily="34" charset="-122"/>
              </a:rPr>
              <a:t>(</a:t>
            </a:r>
            <a:r>
              <a:rPr lang="zh-CN" altLang="zh-CN" b="0" dirty="0">
                <a:latin typeface="微软雅黑" panose="020B0503020204020204" pitchFamily="34" charset="-122"/>
                <a:ea typeface="微软雅黑" panose="020B0503020204020204" pitchFamily="34" charset="-122"/>
              </a:rPr>
              <a:t>即红绿蓝三色各有</a:t>
            </a:r>
            <a:r>
              <a:rPr lang="en-US" altLang="zh-CN" b="0" dirty="0">
                <a:latin typeface="微软雅黑" panose="020B0503020204020204" pitchFamily="34" charset="-122"/>
                <a:ea typeface="微软雅黑" panose="020B0503020204020204" pitchFamily="34" charset="-122"/>
              </a:rPr>
              <a:t>256</a:t>
            </a:r>
            <a:r>
              <a:rPr lang="zh-CN" altLang="zh-CN" b="0" dirty="0">
                <a:latin typeface="微软雅黑" panose="020B0503020204020204" pitchFamily="34" charset="-122"/>
                <a:ea typeface="微软雅黑" panose="020B0503020204020204" pitchFamily="34" charset="-122"/>
              </a:rPr>
              <a:t>个色度，共</a:t>
            </a:r>
            <a:r>
              <a:rPr lang="en-US" altLang="zh-CN" b="0" dirty="0">
                <a:latin typeface="微软雅黑" panose="020B0503020204020204" pitchFamily="34" charset="-122"/>
                <a:ea typeface="微软雅黑" panose="020B0503020204020204" pitchFamily="34" charset="-122"/>
              </a:rPr>
              <a:t>1670</a:t>
            </a:r>
            <a:r>
              <a:rPr lang="zh-CN" altLang="zh-CN" b="0" dirty="0">
                <a:latin typeface="微软雅黑" panose="020B0503020204020204" pitchFamily="34" charset="-122"/>
                <a:ea typeface="微软雅黑" panose="020B0503020204020204" pitchFamily="34" charset="-122"/>
              </a:rPr>
              <a:t>万色</a:t>
            </a:r>
            <a:r>
              <a:rPr lang="en-US" altLang="zh-CN" b="0" dirty="0">
                <a:latin typeface="微软雅黑" panose="020B0503020204020204" pitchFamily="34" charset="-122"/>
                <a:ea typeface="微软雅黑" panose="020B0503020204020204" pitchFamily="34" charset="-122"/>
              </a:rPr>
              <a:t>)</a:t>
            </a:r>
            <a:r>
              <a:rPr lang="zh-CN" altLang="zh-CN" b="0" dirty="0">
                <a:latin typeface="微软雅黑" panose="020B0503020204020204" pitchFamily="34" charset="-122"/>
                <a:ea typeface="微软雅黑" panose="020B0503020204020204" pitchFamily="34" charset="-122"/>
              </a:rPr>
              <a:t>，</a:t>
            </a:r>
            <a:r>
              <a:rPr lang="en-US" altLang="zh-CN" b="0" dirty="0">
                <a:latin typeface="微软雅黑" panose="020B0503020204020204" pitchFamily="34" charset="-122"/>
                <a:ea typeface="微软雅黑" panose="020B0503020204020204" pitchFamily="34" charset="-122"/>
              </a:rPr>
              <a:t>Main 10</a:t>
            </a:r>
            <a:r>
              <a:rPr lang="zh-CN" altLang="zh-CN" b="0" dirty="0">
                <a:latin typeface="微软雅黑" panose="020B0503020204020204" pitchFamily="34" charset="-122"/>
                <a:ea typeface="微软雅黑" panose="020B0503020204020204" pitchFamily="34" charset="-122"/>
              </a:rPr>
              <a:t>模式支持</a:t>
            </a:r>
            <a:r>
              <a:rPr lang="en-US" altLang="zh-CN" b="0" dirty="0">
                <a:latin typeface="微软雅黑" panose="020B0503020204020204" pitchFamily="34" charset="-122"/>
                <a:ea typeface="微软雅黑" panose="020B0503020204020204" pitchFamily="34" charset="-122"/>
              </a:rPr>
              <a:t>10bit</a:t>
            </a:r>
            <a:r>
              <a:rPr lang="zh-CN" altLang="zh-CN" b="0" dirty="0">
                <a:latin typeface="微软雅黑" panose="020B0503020204020204" pitchFamily="34" charset="-122"/>
                <a:ea typeface="微软雅黑" panose="020B0503020204020204" pitchFamily="34" charset="-122"/>
              </a:rPr>
              <a:t>色深，将会用于超高清电视</a:t>
            </a:r>
            <a:r>
              <a:rPr lang="en-US" altLang="zh-CN" b="0" dirty="0">
                <a:latin typeface="微软雅黑" panose="020B0503020204020204" pitchFamily="34" charset="-122"/>
                <a:ea typeface="微软雅黑" panose="020B0503020204020204" pitchFamily="34" charset="-122"/>
              </a:rPr>
              <a:t>(UHDTV)</a:t>
            </a:r>
            <a:r>
              <a:rPr lang="zh-CN" altLang="zh-CN" b="0" dirty="0">
                <a:latin typeface="微软雅黑" panose="020B0503020204020204" pitchFamily="34" charset="-122"/>
                <a:ea typeface="微软雅黑" panose="020B0503020204020204" pitchFamily="34" charset="-122"/>
              </a:rPr>
              <a:t>上。前两者都将色度采样格式限制为</a:t>
            </a:r>
            <a:r>
              <a:rPr lang="en-US" altLang="zh-CN" b="0" dirty="0">
                <a:latin typeface="微软雅黑" panose="020B0503020204020204" pitchFamily="34" charset="-122"/>
                <a:ea typeface="微软雅黑" panose="020B0503020204020204" pitchFamily="34" charset="-122"/>
              </a:rPr>
              <a:t>4</a:t>
            </a:r>
            <a:r>
              <a:rPr lang="zh-CN" altLang="zh-CN" b="0" dirty="0">
                <a:latin typeface="微软雅黑" panose="020B0503020204020204" pitchFamily="34" charset="-122"/>
                <a:ea typeface="微软雅黑" panose="020B0503020204020204" pitchFamily="34" charset="-122"/>
              </a:rPr>
              <a:t>：</a:t>
            </a:r>
            <a:r>
              <a:rPr lang="en-US" altLang="zh-CN" b="0" dirty="0">
                <a:latin typeface="微软雅黑" panose="020B0503020204020204" pitchFamily="34" charset="-122"/>
                <a:ea typeface="微软雅黑" panose="020B0503020204020204" pitchFamily="34" charset="-122"/>
              </a:rPr>
              <a:t>2</a:t>
            </a:r>
            <a:r>
              <a:rPr lang="zh-CN" altLang="zh-CN" b="0" dirty="0">
                <a:latin typeface="微软雅黑" panose="020B0503020204020204" pitchFamily="34" charset="-122"/>
                <a:ea typeface="微软雅黑" panose="020B0503020204020204" pitchFamily="34" charset="-122"/>
              </a:rPr>
              <a:t>：</a:t>
            </a:r>
            <a:r>
              <a:rPr lang="en-US" altLang="zh-CN" b="0" dirty="0">
                <a:latin typeface="微软雅黑" panose="020B0503020204020204" pitchFamily="34" charset="-122"/>
                <a:ea typeface="微软雅黑" panose="020B0503020204020204" pitchFamily="34" charset="-122"/>
              </a:rPr>
              <a:t>0</a:t>
            </a:r>
            <a:r>
              <a:rPr lang="zh-CN" altLang="zh-CN" b="0" dirty="0">
                <a:latin typeface="微软雅黑" panose="020B0503020204020204" pitchFamily="34" charset="-122"/>
                <a:ea typeface="微软雅黑" panose="020B0503020204020204" pitchFamily="34" charset="-122"/>
              </a:rPr>
              <a:t>。预期将在</a:t>
            </a:r>
            <a:r>
              <a:rPr lang="en-US" altLang="zh-CN" b="0" dirty="0">
                <a:latin typeface="微软雅黑" panose="020B0503020204020204" pitchFamily="34" charset="-122"/>
                <a:ea typeface="微软雅黑" panose="020B0503020204020204" pitchFamily="34" charset="-122"/>
              </a:rPr>
              <a:t>2014</a:t>
            </a:r>
            <a:r>
              <a:rPr lang="zh-CN" altLang="zh-CN" b="0" dirty="0">
                <a:latin typeface="微软雅黑" panose="020B0503020204020204" pitchFamily="34" charset="-122"/>
                <a:ea typeface="微软雅黑" panose="020B0503020204020204" pitchFamily="34" charset="-122"/>
              </a:rPr>
              <a:t>年对标准有所扩展，将会支持</a:t>
            </a:r>
            <a:r>
              <a:rPr lang="en-US" altLang="zh-CN" b="0" dirty="0">
                <a:latin typeface="微软雅黑" panose="020B0503020204020204" pitchFamily="34" charset="-122"/>
                <a:ea typeface="微软雅黑" panose="020B0503020204020204" pitchFamily="34" charset="-122"/>
              </a:rPr>
              <a:t>4</a:t>
            </a:r>
            <a:r>
              <a:rPr lang="zh-CN" altLang="zh-CN" b="0" dirty="0">
                <a:latin typeface="微软雅黑" panose="020B0503020204020204" pitchFamily="34" charset="-122"/>
                <a:ea typeface="微软雅黑" panose="020B0503020204020204" pitchFamily="34" charset="-122"/>
              </a:rPr>
              <a:t>：</a:t>
            </a:r>
            <a:r>
              <a:rPr lang="en-US" altLang="zh-CN" b="0" dirty="0">
                <a:latin typeface="微软雅黑" panose="020B0503020204020204" pitchFamily="34" charset="-122"/>
                <a:ea typeface="微软雅黑" panose="020B0503020204020204" pitchFamily="34" charset="-122"/>
              </a:rPr>
              <a:t>2</a:t>
            </a:r>
            <a:r>
              <a:rPr lang="zh-CN" altLang="zh-CN" b="0" dirty="0">
                <a:latin typeface="微软雅黑" panose="020B0503020204020204" pitchFamily="34" charset="-122"/>
                <a:ea typeface="微软雅黑" panose="020B0503020204020204" pitchFamily="34" charset="-122"/>
              </a:rPr>
              <a:t>：</a:t>
            </a:r>
            <a:r>
              <a:rPr lang="en-US" altLang="zh-CN" b="0" dirty="0">
                <a:latin typeface="微软雅黑" panose="020B0503020204020204" pitchFamily="34" charset="-122"/>
                <a:ea typeface="微软雅黑" panose="020B0503020204020204" pitchFamily="34" charset="-122"/>
              </a:rPr>
              <a:t>2</a:t>
            </a:r>
            <a:r>
              <a:rPr lang="zh-CN" altLang="zh-CN" b="0" dirty="0">
                <a:latin typeface="微软雅黑" panose="020B0503020204020204" pitchFamily="34" charset="-122"/>
                <a:ea typeface="微软雅黑" panose="020B0503020204020204" pitchFamily="34" charset="-122"/>
              </a:rPr>
              <a:t>和</a:t>
            </a:r>
            <a:r>
              <a:rPr lang="en-US" altLang="zh-CN" b="0" dirty="0">
                <a:latin typeface="微软雅黑" panose="020B0503020204020204" pitchFamily="34" charset="-122"/>
                <a:ea typeface="微软雅黑" panose="020B0503020204020204" pitchFamily="34" charset="-122"/>
              </a:rPr>
              <a:t>4</a:t>
            </a:r>
            <a:r>
              <a:rPr lang="zh-CN" altLang="zh-CN" b="0" dirty="0">
                <a:latin typeface="微软雅黑" panose="020B0503020204020204" pitchFamily="34" charset="-122"/>
                <a:ea typeface="微软雅黑" panose="020B0503020204020204" pitchFamily="34" charset="-122"/>
              </a:rPr>
              <a:t>：</a:t>
            </a:r>
            <a:r>
              <a:rPr lang="en-US" altLang="zh-CN" b="0" dirty="0">
                <a:latin typeface="微软雅黑" panose="020B0503020204020204" pitchFamily="34" charset="-122"/>
                <a:ea typeface="微软雅黑" panose="020B0503020204020204" pitchFamily="34" charset="-122"/>
              </a:rPr>
              <a:t>4</a:t>
            </a:r>
            <a:r>
              <a:rPr lang="zh-CN" altLang="zh-CN" b="0" dirty="0">
                <a:latin typeface="微软雅黑" panose="020B0503020204020204" pitchFamily="34" charset="-122"/>
                <a:ea typeface="微软雅黑" panose="020B0503020204020204" pitchFamily="34" charset="-122"/>
              </a:rPr>
              <a:t>：</a:t>
            </a:r>
            <a:r>
              <a:rPr lang="en-US" altLang="zh-CN" b="0" dirty="0">
                <a:latin typeface="微软雅黑" panose="020B0503020204020204" pitchFamily="34" charset="-122"/>
                <a:ea typeface="微软雅黑" panose="020B0503020204020204" pitchFamily="34" charset="-122"/>
              </a:rPr>
              <a:t>4</a:t>
            </a:r>
            <a:r>
              <a:rPr lang="zh-CN" altLang="zh-CN" b="0" dirty="0">
                <a:latin typeface="微软雅黑" panose="020B0503020204020204" pitchFamily="34" charset="-122"/>
                <a:ea typeface="微软雅黑" panose="020B0503020204020204" pitchFamily="34" charset="-122"/>
              </a:rPr>
              <a:t>采样格式</a:t>
            </a:r>
            <a:r>
              <a:rPr lang="en-US" altLang="zh-CN" b="0" dirty="0">
                <a:latin typeface="微软雅黑" panose="020B0503020204020204" pitchFamily="34" charset="-122"/>
                <a:ea typeface="微软雅黑" panose="020B0503020204020204" pitchFamily="34" charset="-122"/>
              </a:rPr>
              <a:t>(</a:t>
            </a:r>
            <a:r>
              <a:rPr lang="zh-CN" altLang="zh-CN" b="0" dirty="0">
                <a:latin typeface="微软雅黑" panose="020B0503020204020204" pitchFamily="34" charset="-122"/>
                <a:ea typeface="微软雅黑" panose="020B0503020204020204" pitchFamily="34" charset="-122"/>
              </a:rPr>
              <a:t>即提供了更高的色彩还原度</a:t>
            </a:r>
            <a:r>
              <a:rPr lang="en-US" altLang="zh-CN" b="0" dirty="0">
                <a:latin typeface="微软雅黑" panose="020B0503020204020204" pitchFamily="34" charset="-122"/>
                <a:ea typeface="微软雅黑" panose="020B0503020204020204" pitchFamily="34" charset="-122"/>
              </a:rPr>
              <a:t>)</a:t>
            </a:r>
            <a:r>
              <a:rPr lang="zh-CN" altLang="zh-CN" b="0" dirty="0">
                <a:latin typeface="微软雅黑" panose="020B0503020204020204" pitchFamily="34" charset="-122"/>
                <a:ea typeface="微软雅黑" panose="020B0503020204020204" pitchFamily="34" charset="-122"/>
              </a:rPr>
              <a:t>和多视图编码</a:t>
            </a:r>
            <a:r>
              <a:rPr lang="en-US" altLang="zh-CN" b="0" dirty="0">
                <a:latin typeface="微软雅黑" panose="020B0503020204020204" pitchFamily="34" charset="-122"/>
                <a:ea typeface="微软雅黑" panose="020B0503020204020204" pitchFamily="34" charset="-122"/>
              </a:rPr>
              <a:t>(</a:t>
            </a:r>
            <a:r>
              <a:rPr lang="zh-CN" altLang="zh-CN" b="0" dirty="0">
                <a:latin typeface="微软雅黑" panose="020B0503020204020204" pitchFamily="34" charset="-122"/>
                <a:ea typeface="微软雅黑" panose="020B0503020204020204" pitchFamily="34" charset="-122"/>
              </a:rPr>
              <a:t>例如</a:t>
            </a:r>
            <a:r>
              <a:rPr lang="en-US" altLang="zh-CN" b="0" dirty="0">
                <a:latin typeface="微软雅黑" panose="020B0503020204020204" pitchFamily="34" charset="-122"/>
                <a:ea typeface="微软雅黑" panose="020B0503020204020204" pitchFamily="34" charset="-122"/>
              </a:rPr>
              <a:t>3D</a:t>
            </a:r>
            <a:r>
              <a:rPr lang="zh-CN" altLang="zh-CN" b="0" dirty="0">
                <a:latin typeface="微软雅黑" panose="020B0503020204020204" pitchFamily="34" charset="-122"/>
                <a:ea typeface="微软雅黑" panose="020B0503020204020204" pitchFamily="34" charset="-122"/>
              </a:rPr>
              <a:t>立体视频编码</a:t>
            </a:r>
            <a:r>
              <a:rPr lang="en-US" altLang="zh-CN" b="0" dirty="0">
                <a:latin typeface="微软雅黑" panose="020B0503020204020204" pitchFamily="34" charset="-122"/>
                <a:ea typeface="微软雅黑" panose="020B0503020204020204" pitchFamily="34" charset="-122"/>
              </a:rPr>
              <a:t>)</a:t>
            </a:r>
            <a:r>
              <a:rPr lang="zh-CN" altLang="zh-CN" b="0" dirty="0">
                <a:latin typeface="微软雅黑" panose="020B0503020204020204" pitchFamily="34" charset="-122"/>
                <a:ea typeface="微软雅黑" panose="020B0503020204020204" pitchFamily="34" charset="-122"/>
              </a:rPr>
              <a:t>。</a:t>
            </a:r>
          </a:p>
          <a:p>
            <a:pPr marL="1066800" lvl="1" indent="-609600" latinLnBrk="1">
              <a:lnSpc>
                <a:spcPct val="150000"/>
              </a:lnSpc>
              <a:spcBef>
                <a:spcPct val="20000"/>
              </a:spcBef>
              <a:buFontTx/>
              <a:buChar char="–"/>
            </a:pPr>
            <a:endParaRPr lang="zh-CN" altLang="en-US" b="0" dirty="0">
              <a:latin typeface="微软雅黑" panose="020B0503020204020204" pitchFamily="34" charset="-122"/>
              <a:ea typeface="微软雅黑" panose="020B0503020204020204" pitchFamily="34" charset="-122"/>
            </a:endParaRPr>
          </a:p>
        </p:txBody>
      </p:sp>
      <p:sp>
        <p:nvSpPr>
          <p:cNvPr id="8" name="灯片编号占位符 1"/>
          <p:cNvSpPr>
            <a:spLocks noGrp="1"/>
          </p:cNvSpPr>
          <p:nvPr>
            <p:ph type="sldNum" sz="quarter" idx="11"/>
          </p:nvPr>
        </p:nvSpPr>
        <p:spPr>
          <a:xfrm>
            <a:off x="6553200" y="6248400"/>
            <a:ext cx="1905000" cy="457200"/>
          </a:xfrm>
        </p:spPr>
        <p:txBody>
          <a:bodyPr/>
          <a:lstStyle/>
          <a:p>
            <a:fld id="{080877BF-6D31-4E48-B933-90223EB641D9}" type="slidenum">
              <a:rPr lang="en-US" altLang="zh-CN" sz="1400" smtClean="0"/>
              <a:pPr/>
              <a:t>81</a:t>
            </a:fld>
            <a:endParaRPr lang="en-US" altLang="zh-CN" sz="1400"/>
          </a:p>
        </p:txBody>
      </p:sp>
      <p:sp>
        <p:nvSpPr>
          <p:cNvPr id="10" name="标题 1"/>
          <p:cNvSpPr>
            <a:spLocks noGrp="1"/>
          </p:cNvSpPr>
          <p:nvPr>
            <p:ph type="title"/>
          </p:nvPr>
        </p:nvSpPr>
        <p:spPr>
          <a:xfrm>
            <a:off x="457200" y="274638"/>
            <a:ext cx="8229600" cy="1143000"/>
          </a:xfrm>
        </p:spPr>
        <p:txBody>
          <a:bodyPr/>
          <a:lstStyle/>
          <a:p>
            <a:pPr algn="l"/>
            <a:r>
              <a:rPr lang="en-US" altLang="zh-CN" sz="3600" b="1" kern="1200" dirty="0" smtClean="0">
                <a:solidFill>
                  <a:srgbClr val="0184B7"/>
                </a:solidFill>
                <a:latin typeface="Arial" pitchFamily="34" charset="0"/>
                <a:ea typeface="宋体" pitchFamily="2" charset="-122"/>
                <a:cs typeface="+mn-cs"/>
              </a:rPr>
              <a:t>H.265</a:t>
            </a:r>
            <a:r>
              <a:rPr lang="zh-CN" altLang="en-US" sz="3600" b="1" kern="1200" dirty="0" smtClean="0">
                <a:solidFill>
                  <a:srgbClr val="0184B7"/>
                </a:solidFill>
                <a:latin typeface="Arial" pitchFamily="34" charset="0"/>
                <a:ea typeface="宋体" pitchFamily="2" charset="-122"/>
                <a:cs typeface="+mn-cs"/>
              </a:rPr>
              <a:t>编码</a:t>
            </a:r>
            <a:r>
              <a:rPr lang="zh-CN" altLang="en-US" sz="3600" b="1" kern="1200" dirty="0">
                <a:solidFill>
                  <a:srgbClr val="0184B7"/>
                </a:solidFill>
                <a:latin typeface="Arial" pitchFamily="34" charset="0"/>
                <a:ea typeface="宋体" pitchFamily="2" charset="-122"/>
                <a:cs typeface="+mn-cs"/>
              </a:rPr>
              <a:t>能力对比</a:t>
            </a:r>
          </a:p>
        </p:txBody>
      </p:sp>
    </p:spTree>
    <p:extLst>
      <p:ext uri="{BB962C8B-B14F-4D97-AF65-F5344CB8AC3E}">
        <p14:creationId xmlns:p14="http://schemas.microsoft.com/office/powerpoint/2010/main" val="26230992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en-US" altLang="zh-CN" sz="3600" b="1" kern="1200" dirty="0" smtClean="0">
                <a:solidFill>
                  <a:srgbClr val="0184B7"/>
                </a:solidFill>
                <a:latin typeface="Arial" pitchFamily="34" charset="0"/>
                <a:ea typeface="宋体" pitchFamily="2" charset="-122"/>
                <a:cs typeface="+mn-cs"/>
              </a:rPr>
              <a:t>H.265</a:t>
            </a:r>
            <a:r>
              <a:rPr lang="zh-CN" altLang="en-US" sz="3600" b="1" kern="1200" dirty="0" smtClean="0">
                <a:solidFill>
                  <a:srgbClr val="0184B7"/>
                </a:solidFill>
                <a:latin typeface="Arial" pitchFamily="34" charset="0"/>
                <a:ea typeface="宋体" pitchFamily="2" charset="-122"/>
                <a:cs typeface="+mn-cs"/>
              </a:rPr>
              <a:t>编码</a:t>
            </a:r>
            <a:r>
              <a:rPr lang="zh-CN" altLang="en-US" sz="3600" b="1" kern="1200" dirty="0">
                <a:solidFill>
                  <a:srgbClr val="0184B7"/>
                </a:solidFill>
                <a:latin typeface="Arial" pitchFamily="34" charset="0"/>
                <a:ea typeface="宋体" pitchFamily="2" charset="-122"/>
                <a:cs typeface="+mn-cs"/>
              </a:rPr>
              <a:t>能力对比</a:t>
            </a:r>
          </a:p>
        </p:txBody>
      </p:sp>
      <p:graphicFrame>
        <p:nvGraphicFramePr>
          <p:cNvPr id="3" name="表格 2"/>
          <p:cNvGraphicFramePr>
            <a:graphicFrameLocks noGrp="1"/>
          </p:cNvGraphicFramePr>
          <p:nvPr>
            <p:extLst>
              <p:ext uri="{D42A27DB-BD31-4B8C-83A1-F6EECF244321}">
                <p14:modId xmlns:p14="http://schemas.microsoft.com/office/powerpoint/2010/main" val="2368122606"/>
              </p:ext>
            </p:extLst>
          </p:nvPr>
        </p:nvGraphicFramePr>
        <p:xfrm>
          <a:off x="323528" y="2132856"/>
          <a:ext cx="8208912" cy="3943080"/>
        </p:xfrm>
        <a:graphic>
          <a:graphicData uri="http://schemas.openxmlformats.org/drawingml/2006/table">
            <a:tbl>
              <a:tblPr firstRow="1" bandRow="1">
                <a:tableStyleId>{5C22544A-7EE6-4342-B048-85BDC9FD1C3A}</a:tableStyleId>
              </a:tblPr>
              <a:tblGrid>
                <a:gridCol w="1368152"/>
                <a:gridCol w="1368152"/>
                <a:gridCol w="1368152"/>
                <a:gridCol w="1368152"/>
                <a:gridCol w="1368152"/>
                <a:gridCol w="1368152"/>
              </a:tblGrid>
              <a:tr h="648072">
                <a:tc rowSpan="2">
                  <a:txBody>
                    <a:bodyPr/>
                    <a:lstStyle/>
                    <a:p>
                      <a:pPr algn="ctr"/>
                      <a:r>
                        <a:rPr lang="zh-CN" altLang="en-US" sz="1800" b="0" dirty="0" smtClean="0">
                          <a:solidFill>
                            <a:schemeClr val="tx1"/>
                          </a:solidFill>
                          <a:latin typeface="微软雅黑" panose="020B0503020204020204" pitchFamily="34" charset="-122"/>
                          <a:ea typeface="微软雅黑" panose="020B0503020204020204" pitchFamily="34" charset="-122"/>
                        </a:rPr>
                        <a:t>图像大小</a:t>
                      </a:r>
                      <a:r>
                        <a:rPr lang="en-US" altLang="zh-CN" sz="1800" b="0" dirty="0" smtClean="0">
                          <a:solidFill>
                            <a:schemeClr val="tx1"/>
                          </a:solidFill>
                          <a:latin typeface="微软雅黑" panose="020B0503020204020204" pitchFamily="34" charset="-122"/>
                          <a:ea typeface="微软雅黑" panose="020B0503020204020204" pitchFamily="34" charset="-122"/>
                        </a:rPr>
                        <a:t>-</a:t>
                      </a:r>
                      <a:r>
                        <a:rPr lang="zh-CN" altLang="en-US" sz="1800" b="0" dirty="0" smtClean="0">
                          <a:solidFill>
                            <a:schemeClr val="tx1"/>
                          </a:solidFill>
                          <a:latin typeface="微软雅黑" panose="020B0503020204020204" pitchFamily="34" charset="-122"/>
                          <a:ea typeface="微软雅黑" panose="020B0503020204020204" pitchFamily="34" charset="-122"/>
                        </a:rPr>
                        <a:t>帧数</a:t>
                      </a:r>
                      <a:endParaRPr lang="zh-CN" altLang="en-US" sz="1800" b="0" dirty="0">
                        <a:solidFill>
                          <a:schemeClr val="tx1"/>
                        </a:solidFill>
                        <a:latin typeface="微软雅黑" panose="020B0503020204020204" pitchFamily="34" charset="-122"/>
                        <a:ea typeface="微软雅黑" panose="020B0503020204020204" pitchFamily="34" charset="-122"/>
                      </a:endParaRPr>
                    </a:p>
                  </a:txBody>
                  <a:tcPr anchor="ctr">
                    <a:solidFill>
                      <a:schemeClr val="bg1">
                        <a:lumMod val="85000"/>
                      </a:schemeClr>
                    </a:solidFill>
                  </a:tcPr>
                </a:tc>
                <a:tc rowSpan="2">
                  <a:txBody>
                    <a:bodyPr/>
                    <a:lstStyle/>
                    <a:p>
                      <a:pPr algn="ctr"/>
                      <a:r>
                        <a:rPr lang="zh-CN" altLang="en-US" sz="1800" b="0" dirty="0" smtClean="0">
                          <a:solidFill>
                            <a:schemeClr val="tx1"/>
                          </a:solidFill>
                          <a:latin typeface="微软雅黑" panose="020B0503020204020204" pitchFamily="34" charset="-122"/>
                          <a:ea typeface="微软雅黑" panose="020B0503020204020204" pitchFamily="34" charset="-122"/>
                        </a:rPr>
                        <a:t>场景</a:t>
                      </a:r>
                      <a:endParaRPr lang="zh-CN" altLang="en-US" sz="1800" b="0" dirty="0">
                        <a:solidFill>
                          <a:schemeClr val="tx1"/>
                        </a:solidFill>
                        <a:latin typeface="微软雅黑" panose="020B0503020204020204" pitchFamily="34" charset="-122"/>
                        <a:ea typeface="微软雅黑" panose="020B0503020204020204" pitchFamily="34" charset="-122"/>
                      </a:endParaRPr>
                    </a:p>
                  </a:txBody>
                  <a:tcPr anchor="ctr">
                    <a:solidFill>
                      <a:schemeClr val="bg1">
                        <a:lumMod val="85000"/>
                      </a:schemeClr>
                    </a:solidFill>
                  </a:tcPr>
                </a:tc>
                <a:tc rowSpan="2">
                  <a:txBody>
                    <a:bodyPr/>
                    <a:lstStyle/>
                    <a:p>
                      <a:pPr algn="ctr"/>
                      <a:r>
                        <a:rPr lang="zh-CN" altLang="en-US" sz="1800" b="0" dirty="0" smtClean="0">
                          <a:solidFill>
                            <a:schemeClr val="tx1"/>
                          </a:solidFill>
                          <a:latin typeface="微软雅黑" panose="020B0503020204020204" pitchFamily="34" charset="-122"/>
                          <a:ea typeface="微软雅黑" panose="020B0503020204020204" pitchFamily="34" charset="-122"/>
                        </a:rPr>
                        <a:t>视频质量</a:t>
                      </a:r>
                      <a:endParaRPr lang="en-US" altLang="zh-CN" sz="1800" b="0" dirty="0" smtClean="0">
                        <a:solidFill>
                          <a:schemeClr val="tx1"/>
                        </a:solidFill>
                        <a:latin typeface="微软雅黑" panose="020B0503020204020204" pitchFamily="34" charset="-122"/>
                        <a:ea typeface="微软雅黑" panose="020B0503020204020204" pitchFamily="34" charset="-122"/>
                      </a:endParaRPr>
                    </a:p>
                    <a:p>
                      <a:pPr algn="ctr"/>
                      <a:r>
                        <a:rPr lang="en-US" altLang="zh-CN" sz="1800" b="0" dirty="0" smtClean="0">
                          <a:solidFill>
                            <a:schemeClr val="tx1"/>
                          </a:solidFill>
                          <a:latin typeface="微软雅黑" panose="020B0503020204020204" pitchFamily="34" charset="-122"/>
                          <a:ea typeface="微软雅黑" panose="020B0503020204020204" pitchFamily="34" charset="-122"/>
                        </a:rPr>
                        <a:t>PSNR Y</a:t>
                      </a:r>
                      <a:endParaRPr lang="zh-CN" altLang="en-US" sz="1800" b="0" dirty="0">
                        <a:solidFill>
                          <a:schemeClr val="tx1"/>
                        </a:solidFill>
                        <a:latin typeface="微软雅黑" panose="020B0503020204020204" pitchFamily="34" charset="-122"/>
                        <a:ea typeface="微软雅黑" panose="020B0503020204020204" pitchFamily="34" charset="-122"/>
                      </a:endParaRPr>
                    </a:p>
                  </a:txBody>
                  <a:tcPr anchor="ctr">
                    <a:solidFill>
                      <a:schemeClr val="bg1">
                        <a:lumMod val="85000"/>
                      </a:schemeClr>
                    </a:solidFill>
                  </a:tcPr>
                </a:tc>
                <a:tc gridSpan="2">
                  <a:txBody>
                    <a:bodyPr/>
                    <a:lstStyle/>
                    <a:p>
                      <a:pPr algn="ctr"/>
                      <a:r>
                        <a:rPr lang="zh-CN" altLang="en-US" sz="1800" b="0" dirty="0" smtClean="0">
                          <a:solidFill>
                            <a:schemeClr val="tx1"/>
                          </a:solidFill>
                          <a:latin typeface="微软雅黑" panose="020B0503020204020204" pitchFamily="34" charset="-122"/>
                          <a:ea typeface="微软雅黑" panose="020B0503020204020204" pitchFamily="34" charset="-122"/>
                        </a:rPr>
                        <a:t>主观同等质量下的码率</a:t>
                      </a:r>
                      <a:r>
                        <a:rPr lang="en-US" altLang="zh-CN" sz="1800" b="0" dirty="0" smtClean="0">
                          <a:solidFill>
                            <a:schemeClr val="tx1"/>
                          </a:solidFill>
                          <a:latin typeface="微软雅黑" panose="020B0503020204020204" pitchFamily="34" charset="-122"/>
                          <a:ea typeface="微软雅黑" panose="020B0503020204020204" pitchFamily="34" charset="-122"/>
                        </a:rPr>
                        <a:t>(kbps)</a:t>
                      </a:r>
                      <a:endParaRPr lang="zh-CN" altLang="en-US" sz="1800" b="0" dirty="0">
                        <a:solidFill>
                          <a:schemeClr val="tx1"/>
                        </a:solidFill>
                        <a:latin typeface="微软雅黑" panose="020B0503020204020204" pitchFamily="34" charset="-122"/>
                        <a:ea typeface="微软雅黑" panose="020B0503020204020204" pitchFamily="34" charset="-122"/>
                      </a:endParaRPr>
                    </a:p>
                  </a:txBody>
                  <a:tcPr anchor="ctr">
                    <a:solidFill>
                      <a:schemeClr val="bg1">
                        <a:lumMod val="85000"/>
                      </a:schemeClr>
                    </a:solidFill>
                  </a:tcPr>
                </a:tc>
                <a:tc hMerge="1">
                  <a:txBody>
                    <a:bodyPr/>
                    <a:lstStyle/>
                    <a:p>
                      <a:endParaRPr lang="zh-CN" altLang="en-US" dirty="0">
                        <a:solidFill>
                          <a:schemeClr val="tx1"/>
                        </a:solidFill>
                      </a:endParaRPr>
                    </a:p>
                  </a:txBody>
                  <a:tcPr>
                    <a:solidFill>
                      <a:schemeClr val="bg1">
                        <a:lumMod val="85000"/>
                      </a:schemeClr>
                    </a:solidFill>
                  </a:tcPr>
                </a:tc>
                <a:tc rowSpan="2">
                  <a:txBody>
                    <a:bodyPr/>
                    <a:lstStyle/>
                    <a:p>
                      <a:pPr algn="ctr"/>
                      <a:r>
                        <a:rPr lang="zh-CN" altLang="en-US" sz="1800" b="0" dirty="0" smtClean="0">
                          <a:solidFill>
                            <a:schemeClr val="tx1"/>
                          </a:solidFill>
                          <a:latin typeface="微软雅黑" panose="020B0503020204020204" pitchFamily="34" charset="-122"/>
                          <a:ea typeface="微软雅黑" panose="020B0503020204020204" pitchFamily="34" charset="-122"/>
                        </a:rPr>
                        <a:t>码率降低比率</a:t>
                      </a:r>
                      <a:endParaRPr lang="zh-CN" altLang="en-US" sz="1800" b="0" dirty="0">
                        <a:solidFill>
                          <a:schemeClr val="tx1"/>
                        </a:solidFill>
                        <a:latin typeface="微软雅黑" panose="020B0503020204020204" pitchFamily="34" charset="-122"/>
                        <a:ea typeface="微软雅黑" panose="020B0503020204020204" pitchFamily="34" charset="-122"/>
                      </a:endParaRPr>
                    </a:p>
                  </a:txBody>
                  <a:tcPr anchor="ctr">
                    <a:solidFill>
                      <a:schemeClr val="bg1">
                        <a:lumMod val="85000"/>
                      </a:schemeClr>
                    </a:solidFill>
                  </a:tcPr>
                </a:tc>
              </a:tr>
              <a:tr h="432048">
                <a:tc vMerge="1">
                  <a:txBody>
                    <a:bodyPr/>
                    <a:lstStyle/>
                    <a:p>
                      <a:endParaRPr lang="zh-CN" altLang="en-US" dirty="0">
                        <a:solidFill>
                          <a:schemeClr val="tx1"/>
                        </a:solidFill>
                      </a:endParaRPr>
                    </a:p>
                  </a:txBody>
                  <a:tcPr>
                    <a:solidFill>
                      <a:schemeClr val="bg1">
                        <a:lumMod val="85000"/>
                      </a:schemeClr>
                    </a:solidFill>
                  </a:tcPr>
                </a:tc>
                <a:tc vMerge="1">
                  <a:txBody>
                    <a:bodyPr/>
                    <a:lstStyle/>
                    <a:p>
                      <a:endParaRPr lang="zh-CN" altLang="en-US" dirty="0">
                        <a:solidFill>
                          <a:schemeClr val="tx1"/>
                        </a:solidFill>
                      </a:endParaRPr>
                    </a:p>
                  </a:txBody>
                  <a:tcPr>
                    <a:solidFill>
                      <a:schemeClr val="bg1">
                        <a:lumMod val="85000"/>
                      </a:schemeClr>
                    </a:solidFill>
                  </a:tcPr>
                </a:tc>
                <a:tc vMerge="1">
                  <a:txBody>
                    <a:bodyPr/>
                    <a:lstStyle/>
                    <a:p>
                      <a:endParaRPr lang="zh-CN" altLang="en-US" dirty="0">
                        <a:solidFill>
                          <a:schemeClr val="tx1"/>
                        </a:solidFill>
                      </a:endParaRPr>
                    </a:p>
                  </a:txBody>
                  <a:tcPr>
                    <a:solidFill>
                      <a:schemeClr val="bg1">
                        <a:lumMod val="85000"/>
                      </a:schemeClr>
                    </a:solidFill>
                  </a:tcPr>
                </a:tc>
                <a:tc>
                  <a:txBody>
                    <a:bodyPr/>
                    <a:lstStyle/>
                    <a:p>
                      <a:pPr algn="ctr"/>
                      <a:r>
                        <a:rPr lang="en-US" altLang="zh-CN" sz="1800" b="0" dirty="0" smtClean="0">
                          <a:solidFill>
                            <a:schemeClr val="tx1"/>
                          </a:solidFill>
                          <a:latin typeface="微软雅黑" panose="020B0503020204020204" pitchFamily="34" charset="-122"/>
                          <a:ea typeface="微软雅黑" panose="020B0503020204020204" pitchFamily="34" charset="-122"/>
                        </a:rPr>
                        <a:t>H.264</a:t>
                      </a:r>
                      <a:endParaRPr lang="zh-CN" altLang="en-US" sz="1800" b="0" dirty="0">
                        <a:solidFill>
                          <a:schemeClr val="tx1"/>
                        </a:solidFill>
                        <a:latin typeface="微软雅黑" panose="020B0503020204020204" pitchFamily="34" charset="-122"/>
                        <a:ea typeface="微软雅黑" panose="020B0503020204020204" pitchFamily="34" charset="-122"/>
                      </a:endParaRPr>
                    </a:p>
                  </a:txBody>
                  <a:tcPr anchor="ctr">
                    <a:solidFill>
                      <a:schemeClr val="bg1">
                        <a:lumMod val="85000"/>
                      </a:schemeClr>
                    </a:solidFill>
                  </a:tcPr>
                </a:tc>
                <a:tc>
                  <a:txBody>
                    <a:bodyPr/>
                    <a:lstStyle/>
                    <a:p>
                      <a:pPr algn="ctr"/>
                      <a:r>
                        <a:rPr lang="en-US" altLang="zh-CN" sz="1800" b="0" dirty="0" smtClean="0">
                          <a:solidFill>
                            <a:schemeClr val="tx1"/>
                          </a:solidFill>
                          <a:latin typeface="微软雅黑" panose="020B0503020204020204" pitchFamily="34" charset="-122"/>
                          <a:ea typeface="微软雅黑" panose="020B0503020204020204" pitchFamily="34" charset="-122"/>
                        </a:rPr>
                        <a:t>H.265</a:t>
                      </a:r>
                      <a:endParaRPr lang="zh-CN" altLang="en-US" sz="1800" b="0" dirty="0">
                        <a:solidFill>
                          <a:schemeClr val="tx1"/>
                        </a:solidFill>
                        <a:latin typeface="微软雅黑" panose="020B0503020204020204" pitchFamily="34" charset="-122"/>
                        <a:ea typeface="微软雅黑" panose="020B0503020204020204" pitchFamily="34" charset="-122"/>
                      </a:endParaRPr>
                    </a:p>
                  </a:txBody>
                  <a:tcPr anchor="ctr">
                    <a:solidFill>
                      <a:schemeClr val="bg1">
                        <a:lumMod val="85000"/>
                      </a:schemeClr>
                    </a:solidFill>
                  </a:tcPr>
                </a:tc>
                <a:tc vMerge="1">
                  <a:txBody>
                    <a:bodyPr/>
                    <a:lstStyle/>
                    <a:p>
                      <a:endParaRPr lang="zh-CN" altLang="en-US" dirty="0">
                        <a:solidFill>
                          <a:schemeClr val="tx1"/>
                        </a:solidFill>
                      </a:endParaRPr>
                    </a:p>
                  </a:txBody>
                  <a:tcPr>
                    <a:solidFill>
                      <a:schemeClr val="bg1">
                        <a:lumMod val="85000"/>
                      </a:schemeClr>
                    </a:solidFill>
                  </a:tcPr>
                </a:tc>
              </a:tr>
              <a:tr h="477160">
                <a:tc rowSpan="3">
                  <a:txBody>
                    <a:bodyPr/>
                    <a:lstStyle/>
                    <a:p>
                      <a:pPr algn="ctr"/>
                      <a:r>
                        <a:rPr lang="en-US" altLang="zh-CN" sz="1800" b="0" dirty="0" smtClean="0">
                          <a:solidFill>
                            <a:schemeClr val="tx1"/>
                          </a:solidFill>
                          <a:latin typeface="微软雅黑" panose="020B0503020204020204" pitchFamily="34" charset="-122"/>
                          <a:ea typeface="微软雅黑" panose="020B0503020204020204" pitchFamily="34" charset="-122"/>
                        </a:rPr>
                        <a:t>D1-24fps</a:t>
                      </a:r>
                      <a:endParaRPr lang="zh-CN" altLang="en-US" sz="1800" b="0" dirty="0">
                        <a:solidFill>
                          <a:schemeClr val="tx1"/>
                        </a:solidFill>
                        <a:latin typeface="微软雅黑" panose="020B0503020204020204" pitchFamily="34" charset="-122"/>
                        <a:ea typeface="微软雅黑" panose="020B0503020204020204" pitchFamily="34" charset="-122"/>
                      </a:endParaRPr>
                    </a:p>
                  </a:txBody>
                  <a:tcPr anchor="ctr">
                    <a:solidFill>
                      <a:schemeClr val="bg1">
                        <a:lumMod val="85000"/>
                      </a:schemeClr>
                    </a:solidFill>
                  </a:tcPr>
                </a:tc>
                <a:tc>
                  <a:txBody>
                    <a:bodyPr/>
                    <a:lstStyle/>
                    <a:p>
                      <a:pPr algn="ctr"/>
                      <a:r>
                        <a:rPr lang="zh-CN" altLang="en-US" sz="1800" b="0" dirty="0" smtClean="0">
                          <a:solidFill>
                            <a:schemeClr val="tx1"/>
                          </a:solidFill>
                          <a:latin typeface="微软雅黑" panose="020B0503020204020204" pitchFamily="34" charset="-122"/>
                          <a:ea typeface="微软雅黑" panose="020B0503020204020204" pitchFamily="34" charset="-122"/>
                        </a:rPr>
                        <a:t>简单</a:t>
                      </a:r>
                      <a:endParaRPr lang="zh-CN" altLang="en-US" sz="1800" b="0" dirty="0">
                        <a:solidFill>
                          <a:schemeClr val="tx1"/>
                        </a:solidFill>
                        <a:latin typeface="微软雅黑" panose="020B0503020204020204" pitchFamily="34" charset="-122"/>
                        <a:ea typeface="微软雅黑" panose="020B0503020204020204" pitchFamily="34" charset="-122"/>
                      </a:endParaRPr>
                    </a:p>
                  </a:txBody>
                  <a:tcPr anchor="ctr">
                    <a:solidFill>
                      <a:schemeClr val="bg1">
                        <a:lumMod val="85000"/>
                      </a:schemeClr>
                    </a:solidFill>
                  </a:tcPr>
                </a:tc>
                <a:tc>
                  <a:txBody>
                    <a:bodyPr/>
                    <a:lstStyle/>
                    <a:p>
                      <a:pPr algn="ctr"/>
                      <a:r>
                        <a:rPr lang="en-US" altLang="zh-CN" sz="1800" b="0" dirty="0" smtClean="0">
                          <a:solidFill>
                            <a:schemeClr val="tx1"/>
                          </a:solidFill>
                          <a:latin typeface="微软雅黑" panose="020B0503020204020204" pitchFamily="34" charset="-122"/>
                          <a:ea typeface="微软雅黑" panose="020B0503020204020204" pitchFamily="34" charset="-122"/>
                        </a:rPr>
                        <a:t>43</a:t>
                      </a:r>
                      <a:endParaRPr lang="zh-CN" altLang="en-US" sz="1800" b="0" dirty="0">
                        <a:solidFill>
                          <a:schemeClr val="tx1"/>
                        </a:solidFill>
                        <a:latin typeface="微软雅黑" panose="020B0503020204020204" pitchFamily="34" charset="-122"/>
                        <a:ea typeface="微软雅黑" panose="020B0503020204020204" pitchFamily="34" charset="-122"/>
                      </a:endParaRPr>
                    </a:p>
                  </a:txBody>
                  <a:tcPr anchor="ctr">
                    <a:solidFill>
                      <a:schemeClr val="bg1">
                        <a:lumMod val="85000"/>
                      </a:schemeClr>
                    </a:solidFill>
                  </a:tcPr>
                </a:tc>
                <a:tc>
                  <a:txBody>
                    <a:bodyPr/>
                    <a:lstStyle/>
                    <a:p>
                      <a:pPr algn="ctr"/>
                      <a:r>
                        <a:rPr lang="en-US" altLang="zh-CN" sz="1800" b="0" dirty="0" smtClean="0">
                          <a:solidFill>
                            <a:schemeClr val="tx1"/>
                          </a:solidFill>
                          <a:latin typeface="微软雅黑" panose="020B0503020204020204" pitchFamily="34" charset="-122"/>
                          <a:ea typeface="微软雅黑" panose="020B0503020204020204" pitchFamily="34" charset="-122"/>
                        </a:rPr>
                        <a:t>538</a:t>
                      </a:r>
                      <a:endParaRPr lang="zh-CN" altLang="en-US" sz="1800" b="0" dirty="0">
                        <a:solidFill>
                          <a:schemeClr val="tx1"/>
                        </a:solidFill>
                        <a:latin typeface="微软雅黑" panose="020B0503020204020204" pitchFamily="34" charset="-122"/>
                        <a:ea typeface="微软雅黑" panose="020B0503020204020204" pitchFamily="34" charset="-122"/>
                      </a:endParaRPr>
                    </a:p>
                  </a:txBody>
                  <a:tcPr anchor="ctr">
                    <a:solidFill>
                      <a:schemeClr val="bg1">
                        <a:lumMod val="85000"/>
                      </a:schemeClr>
                    </a:solidFill>
                  </a:tcPr>
                </a:tc>
                <a:tc>
                  <a:txBody>
                    <a:bodyPr/>
                    <a:lstStyle/>
                    <a:p>
                      <a:pPr algn="ctr"/>
                      <a:r>
                        <a:rPr lang="en-US" altLang="zh-CN" sz="1800" b="0" dirty="0" smtClean="0">
                          <a:solidFill>
                            <a:schemeClr val="tx1"/>
                          </a:solidFill>
                          <a:latin typeface="微软雅黑" panose="020B0503020204020204" pitchFamily="34" charset="-122"/>
                          <a:ea typeface="微软雅黑" panose="020B0503020204020204" pitchFamily="34" charset="-122"/>
                        </a:rPr>
                        <a:t>351</a:t>
                      </a:r>
                      <a:endParaRPr lang="zh-CN" altLang="en-US" sz="1800" b="0" dirty="0">
                        <a:solidFill>
                          <a:schemeClr val="tx1"/>
                        </a:solidFill>
                        <a:latin typeface="微软雅黑" panose="020B0503020204020204" pitchFamily="34" charset="-122"/>
                        <a:ea typeface="微软雅黑" panose="020B0503020204020204" pitchFamily="34" charset="-122"/>
                      </a:endParaRPr>
                    </a:p>
                  </a:txBody>
                  <a:tcPr anchor="ctr">
                    <a:solidFill>
                      <a:schemeClr val="bg1">
                        <a:lumMod val="85000"/>
                      </a:schemeClr>
                    </a:solidFill>
                  </a:tcPr>
                </a:tc>
                <a:tc>
                  <a:txBody>
                    <a:bodyPr/>
                    <a:lstStyle/>
                    <a:p>
                      <a:pPr algn="ctr" fontAlgn="ctr"/>
                      <a:r>
                        <a:rPr lang="en-US" altLang="zh-CN" sz="1800" b="0" i="0" u="none" strike="noStrike" dirty="0">
                          <a:solidFill>
                            <a:srgbClr val="000000"/>
                          </a:solidFill>
                          <a:effectLst/>
                          <a:latin typeface="微软雅黑" panose="020B0503020204020204" pitchFamily="34" charset="-122"/>
                          <a:ea typeface="微软雅黑" panose="020B0503020204020204" pitchFamily="34" charset="-122"/>
                        </a:rPr>
                        <a:t>34.8%</a:t>
                      </a:r>
                    </a:p>
                  </a:txBody>
                  <a:tcPr marL="9525" marR="9525" marT="9525" marB="0" anchor="ctr">
                    <a:solidFill>
                      <a:schemeClr val="bg1">
                        <a:lumMod val="85000"/>
                      </a:schemeClr>
                    </a:solidFill>
                  </a:tcPr>
                </a:tc>
              </a:tr>
              <a:tr h="477160">
                <a:tc vMerge="1">
                  <a:txBody>
                    <a:bodyPr/>
                    <a:lstStyle/>
                    <a:p>
                      <a:endParaRPr lang="zh-CN" altLang="en-US" dirty="0">
                        <a:solidFill>
                          <a:schemeClr val="tx1"/>
                        </a:solidFill>
                      </a:endParaRPr>
                    </a:p>
                  </a:txBody>
                  <a:tcPr>
                    <a:solidFill>
                      <a:schemeClr val="bg1">
                        <a:lumMod val="85000"/>
                      </a:schemeClr>
                    </a:solidFill>
                  </a:tcPr>
                </a:tc>
                <a:tc>
                  <a:txBody>
                    <a:bodyPr/>
                    <a:lstStyle/>
                    <a:p>
                      <a:pPr algn="ctr"/>
                      <a:r>
                        <a:rPr lang="zh-CN" altLang="en-US" sz="1800" b="0" dirty="0" smtClean="0">
                          <a:solidFill>
                            <a:schemeClr val="tx1"/>
                          </a:solidFill>
                          <a:latin typeface="微软雅黑" panose="020B0503020204020204" pitchFamily="34" charset="-122"/>
                          <a:ea typeface="微软雅黑" panose="020B0503020204020204" pitchFamily="34" charset="-122"/>
                        </a:rPr>
                        <a:t>风景</a:t>
                      </a:r>
                      <a:endParaRPr lang="zh-CN" altLang="en-US" sz="1800" b="0" dirty="0">
                        <a:solidFill>
                          <a:schemeClr val="tx1"/>
                        </a:solidFill>
                        <a:latin typeface="微软雅黑" panose="020B0503020204020204" pitchFamily="34" charset="-122"/>
                        <a:ea typeface="微软雅黑" panose="020B0503020204020204" pitchFamily="34" charset="-122"/>
                      </a:endParaRPr>
                    </a:p>
                  </a:txBody>
                  <a:tcPr anchor="ctr">
                    <a:solidFill>
                      <a:schemeClr val="bg1">
                        <a:lumMod val="85000"/>
                      </a:schemeClr>
                    </a:solidFill>
                  </a:tcPr>
                </a:tc>
                <a:tc>
                  <a:txBody>
                    <a:bodyPr/>
                    <a:lstStyle/>
                    <a:p>
                      <a:pPr algn="ctr"/>
                      <a:r>
                        <a:rPr lang="en-US" altLang="zh-CN" sz="1800" b="0" dirty="0" smtClean="0">
                          <a:solidFill>
                            <a:schemeClr val="tx1"/>
                          </a:solidFill>
                          <a:latin typeface="微软雅黑" panose="020B0503020204020204" pitchFamily="34" charset="-122"/>
                          <a:ea typeface="微软雅黑" panose="020B0503020204020204" pitchFamily="34" charset="-122"/>
                        </a:rPr>
                        <a:t>45.8</a:t>
                      </a:r>
                      <a:endParaRPr lang="zh-CN" altLang="en-US" sz="1800" b="0" dirty="0">
                        <a:solidFill>
                          <a:schemeClr val="tx1"/>
                        </a:solidFill>
                        <a:latin typeface="微软雅黑" panose="020B0503020204020204" pitchFamily="34" charset="-122"/>
                        <a:ea typeface="微软雅黑" panose="020B0503020204020204" pitchFamily="34" charset="-122"/>
                      </a:endParaRPr>
                    </a:p>
                  </a:txBody>
                  <a:tcPr anchor="ctr">
                    <a:solidFill>
                      <a:schemeClr val="bg1">
                        <a:lumMod val="85000"/>
                      </a:schemeClr>
                    </a:solidFill>
                  </a:tcPr>
                </a:tc>
                <a:tc>
                  <a:txBody>
                    <a:bodyPr/>
                    <a:lstStyle/>
                    <a:p>
                      <a:pPr algn="ctr"/>
                      <a:r>
                        <a:rPr lang="en-US" altLang="zh-CN" sz="1800" b="0" dirty="0" smtClean="0">
                          <a:solidFill>
                            <a:schemeClr val="tx1"/>
                          </a:solidFill>
                          <a:latin typeface="微软雅黑" panose="020B0503020204020204" pitchFamily="34" charset="-122"/>
                          <a:ea typeface="微软雅黑" panose="020B0503020204020204" pitchFamily="34" charset="-122"/>
                        </a:rPr>
                        <a:t>1205</a:t>
                      </a:r>
                      <a:endParaRPr lang="zh-CN" altLang="en-US" sz="1800" b="0" dirty="0">
                        <a:solidFill>
                          <a:schemeClr val="tx1"/>
                        </a:solidFill>
                        <a:latin typeface="微软雅黑" panose="020B0503020204020204" pitchFamily="34" charset="-122"/>
                        <a:ea typeface="微软雅黑" panose="020B0503020204020204" pitchFamily="34" charset="-122"/>
                      </a:endParaRPr>
                    </a:p>
                  </a:txBody>
                  <a:tcPr anchor="ctr">
                    <a:solidFill>
                      <a:schemeClr val="bg1">
                        <a:lumMod val="85000"/>
                      </a:schemeClr>
                    </a:solidFill>
                  </a:tcPr>
                </a:tc>
                <a:tc>
                  <a:txBody>
                    <a:bodyPr/>
                    <a:lstStyle/>
                    <a:p>
                      <a:pPr algn="ctr"/>
                      <a:r>
                        <a:rPr lang="en-US" altLang="zh-CN" sz="1800" b="0" dirty="0" smtClean="0">
                          <a:solidFill>
                            <a:schemeClr val="tx1"/>
                          </a:solidFill>
                          <a:latin typeface="微软雅黑" panose="020B0503020204020204" pitchFamily="34" charset="-122"/>
                          <a:ea typeface="微软雅黑" panose="020B0503020204020204" pitchFamily="34" charset="-122"/>
                        </a:rPr>
                        <a:t>750</a:t>
                      </a:r>
                      <a:endParaRPr lang="zh-CN" altLang="en-US" sz="1800" b="0" dirty="0">
                        <a:solidFill>
                          <a:schemeClr val="tx1"/>
                        </a:solidFill>
                        <a:latin typeface="微软雅黑" panose="020B0503020204020204" pitchFamily="34" charset="-122"/>
                        <a:ea typeface="微软雅黑" panose="020B0503020204020204" pitchFamily="34" charset="-122"/>
                      </a:endParaRPr>
                    </a:p>
                  </a:txBody>
                  <a:tcPr anchor="ctr">
                    <a:solidFill>
                      <a:schemeClr val="bg1">
                        <a:lumMod val="85000"/>
                      </a:schemeClr>
                    </a:solidFill>
                  </a:tcPr>
                </a:tc>
                <a:tc>
                  <a:txBody>
                    <a:bodyPr/>
                    <a:lstStyle/>
                    <a:p>
                      <a:pPr algn="ctr" fontAlgn="ctr"/>
                      <a:r>
                        <a:rPr lang="en-US" altLang="zh-CN" sz="1800" b="0" i="0" u="none" strike="noStrike" dirty="0">
                          <a:solidFill>
                            <a:srgbClr val="000000"/>
                          </a:solidFill>
                          <a:effectLst/>
                          <a:latin typeface="微软雅黑" panose="020B0503020204020204" pitchFamily="34" charset="-122"/>
                          <a:ea typeface="微软雅黑" panose="020B0503020204020204" pitchFamily="34" charset="-122"/>
                        </a:rPr>
                        <a:t>37.8%</a:t>
                      </a:r>
                    </a:p>
                  </a:txBody>
                  <a:tcPr marL="9525" marR="9525" marT="9525" marB="0" anchor="ctr">
                    <a:solidFill>
                      <a:schemeClr val="bg1">
                        <a:lumMod val="85000"/>
                      </a:schemeClr>
                    </a:solidFill>
                  </a:tcPr>
                </a:tc>
              </a:tr>
              <a:tr h="477160">
                <a:tc vMerge="1">
                  <a:txBody>
                    <a:bodyPr/>
                    <a:lstStyle/>
                    <a:p>
                      <a:endParaRPr lang="zh-CN" altLang="en-US" dirty="0">
                        <a:solidFill>
                          <a:schemeClr val="tx1"/>
                        </a:solidFill>
                      </a:endParaRPr>
                    </a:p>
                  </a:txBody>
                  <a:tcPr>
                    <a:solidFill>
                      <a:schemeClr val="bg1">
                        <a:lumMod val="85000"/>
                      </a:schemeClr>
                    </a:solidFill>
                  </a:tcPr>
                </a:tc>
                <a:tc>
                  <a:txBody>
                    <a:bodyPr/>
                    <a:lstStyle/>
                    <a:p>
                      <a:pPr algn="ctr"/>
                      <a:r>
                        <a:rPr lang="zh-CN" altLang="en-US" sz="1800" b="0" dirty="0" smtClean="0">
                          <a:solidFill>
                            <a:schemeClr val="tx1"/>
                          </a:solidFill>
                          <a:latin typeface="微软雅黑" panose="020B0503020204020204" pitchFamily="34" charset="-122"/>
                          <a:ea typeface="微软雅黑" panose="020B0503020204020204" pitchFamily="34" charset="-122"/>
                        </a:rPr>
                        <a:t>运动</a:t>
                      </a:r>
                      <a:endParaRPr lang="zh-CN" altLang="en-US" sz="1800" b="0" dirty="0">
                        <a:solidFill>
                          <a:schemeClr val="tx1"/>
                        </a:solidFill>
                        <a:latin typeface="微软雅黑" panose="020B0503020204020204" pitchFamily="34" charset="-122"/>
                        <a:ea typeface="微软雅黑" panose="020B0503020204020204" pitchFamily="34" charset="-122"/>
                      </a:endParaRPr>
                    </a:p>
                  </a:txBody>
                  <a:tcPr anchor="ctr">
                    <a:solidFill>
                      <a:schemeClr val="bg1">
                        <a:lumMod val="85000"/>
                      </a:schemeClr>
                    </a:solidFill>
                  </a:tcPr>
                </a:tc>
                <a:tc>
                  <a:txBody>
                    <a:bodyPr/>
                    <a:lstStyle/>
                    <a:p>
                      <a:pPr algn="ctr"/>
                      <a:r>
                        <a:rPr lang="en-US" altLang="zh-CN" sz="1800" b="0" dirty="0" smtClean="0">
                          <a:solidFill>
                            <a:schemeClr val="tx1"/>
                          </a:solidFill>
                          <a:latin typeface="微软雅黑" panose="020B0503020204020204" pitchFamily="34" charset="-122"/>
                          <a:ea typeface="微软雅黑" panose="020B0503020204020204" pitchFamily="34" charset="-122"/>
                        </a:rPr>
                        <a:t>38.5</a:t>
                      </a:r>
                      <a:endParaRPr lang="zh-CN" altLang="en-US" sz="1800" b="0" dirty="0">
                        <a:solidFill>
                          <a:schemeClr val="tx1"/>
                        </a:solidFill>
                        <a:latin typeface="微软雅黑" panose="020B0503020204020204" pitchFamily="34" charset="-122"/>
                        <a:ea typeface="微软雅黑" panose="020B0503020204020204" pitchFamily="34" charset="-122"/>
                      </a:endParaRPr>
                    </a:p>
                  </a:txBody>
                  <a:tcPr anchor="ctr">
                    <a:solidFill>
                      <a:schemeClr val="bg1">
                        <a:lumMod val="85000"/>
                      </a:schemeClr>
                    </a:solidFill>
                  </a:tcPr>
                </a:tc>
                <a:tc>
                  <a:txBody>
                    <a:bodyPr/>
                    <a:lstStyle/>
                    <a:p>
                      <a:pPr algn="ctr"/>
                      <a:r>
                        <a:rPr lang="en-US" altLang="zh-CN" sz="1800" b="0" dirty="0" smtClean="0">
                          <a:solidFill>
                            <a:schemeClr val="tx1"/>
                          </a:solidFill>
                          <a:latin typeface="微软雅黑" panose="020B0503020204020204" pitchFamily="34" charset="-122"/>
                          <a:ea typeface="微软雅黑" panose="020B0503020204020204" pitchFamily="34" charset="-122"/>
                        </a:rPr>
                        <a:t>1230</a:t>
                      </a:r>
                      <a:endParaRPr lang="zh-CN" altLang="en-US" sz="1800" b="0" dirty="0">
                        <a:solidFill>
                          <a:schemeClr val="tx1"/>
                        </a:solidFill>
                        <a:latin typeface="微软雅黑" panose="020B0503020204020204" pitchFamily="34" charset="-122"/>
                        <a:ea typeface="微软雅黑" panose="020B0503020204020204" pitchFamily="34" charset="-122"/>
                      </a:endParaRPr>
                    </a:p>
                  </a:txBody>
                  <a:tcPr anchor="ctr">
                    <a:solidFill>
                      <a:schemeClr val="bg1">
                        <a:lumMod val="85000"/>
                      </a:schemeClr>
                    </a:solidFill>
                  </a:tcPr>
                </a:tc>
                <a:tc>
                  <a:txBody>
                    <a:bodyPr/>
                    <a:lstStyle/>
                    <a:p>
                      <a:pPr algn="ctr"/>
                      <a:r>
                        <a:rPr lang="en-US" altLang="zh-CN" sz="1800" b="0" dirty="0" smtClean="0">
                          <a:solidFill>
                            <a:schemeClr val="tx1"/>
                          </a:solidFill>
                          <a:latin typeface="微软雅黑" panose="020B0503020204020204" pitchFamily="34" charset="-122"/>
                          <a:ea typeface="微软雅黑" panose="020B0503020204020204" pitchFamily="34" charset="-122"/>
                        </a:rPr>
                        <a:t>780</a:t>
                      </a:r>
                      <a:endParaRPr lang="zh-CN" altLang="en-US" sz="1800" b="0" dirty="0">
                        <a:solidFill>
                          <a:schemeClr val="tx1"/>
                        </a:solidFill>
                        <a:latin typeface="微软雅黑" panose="020B0503020204020204" pitchFamily="34" charset="-122"/>
                        <a:ea typeface="微软雅黑" panose="020B0503020204020204" pitchFamily="34" charset="-122"/>
                      </a:endParaRPr>
                    </a:p>
                  </a:txBody>
                  <a:tcPr anchor="ctr">
                    <a:solidFill>
                      <a:schemeClr val="bg1">
                        <a:lumMod val="85000"/>
                      </a:schemeClr>
                    </a:solidFill>
                  </a:tcPr>
                </a:tc>
                <a:tc>
                  <a:txBody>
                    <a:bodyPr/>
                    <a:lstStyle/>
                    <a:p>
                      <a:pPr algn="ctr" fontAlgn="ctr"/>
                      <a:r>
                        <a:rPr lang="en-US" altLang="zh-CN" sz="1800" b="0" i="0" u="none" strike="noStrike" dirty="0" smtClean="0">
                          <a:solidFill>
                            <a:srgbClr val="000000"/>
                          </a:solidFill>
                          <a:effectLst/>
                          <a:latin typeface="微软雅黑" panose="020B0503020204020204" pitchFamily="34" charset="-122"/>
                          <a:ea typeface="微软雅黑" panose="020B0503020204020204" pitchFamily="34" charset="-122"/>
                        </a:rPr>
                        <a:t>36.6%</a:t>
                      </a:r>
                      <a:endParaRPr lang="en-US" altLang="zh-CN" sz="18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solidFill>
                      <a:schemeClr val="bg1">
                        <a:lumMod val="85000"/>
                      </a:schemeClr>
                    </a:solidFill>
                  </a:tcPr>
                </a:tc>
              </a:tr>
              <a:tr h="477160">
                <a:tc rowSpan="3">
                  <a:txBody>
                    <a:bodyPr/>
                    <a:lstStyle/>
                    <a:p>
                      <a:pPr algn="ctr"/>
                      <a:r>
                        <a:rPr lang="en-US" altLang="zh-CN" sz="1800" b="0" dirty="0" smtClean="0">
                          <a:solidFill>
                            <a:schemeClr val="tx1"/>
                          </a:solidFill>
                          <a:latin typeface="微软雅黑" panose="020B0503020204020204" pitchFamily="34" charset="-122"/>
                          <a:ea typeface="微软雅黑" panose="020B0503020204020204" pitchFamily="34" charset="-122"/>
                        </a:rPr>
                        <a:t>720P-24fps</a:t>
                      </a:r>
                      <a:endParaRPr lang="zh-CN" altLang="en-US" sz="1800" b="0" dirty="0">
                        <a:solidFill>
                          <a:schemeClr val="tx1"/>
                        </a:solidFill>
                        <a:latin typeface="微软雅黑" panose="020B0503020204020204" pitchFamily="34" charset="-122"/>
                        <a:ea typeface="微软雅黑" panose="020B0503020204020204" pitchFamily="34" charset="-122"/>
                      </a:endParaRPr>
                    </a:p>
                  </a:txBody>
                  <a:tcPr anchor="ctr">
                    <a:solidFill>
                      <a:schemeClr val="bg1">
                        <a:lumMod val="85000"/>
                      </a:schemeClr>
                    </a:solidFill>
                  </a:tcPr>
                </a:tc>
                <a:tc>
                  <a:txBody>
                    <a:bodyPr/>
                    <a:lstStyle/>
                    <a:p>
                      <a:pPr algn="ctr"/>
                      <a:r>
                        <a:rPr lang="zh-CN" altLang="en-US" sz="1800" b="0" dirty="0" smtClean="0">
                          <a:solidFill>
                            <a:schemeClr val="tx1"/>
                          </a:solidFill>
                          <a:latin typeface="微软雅黑" panose="020B0503020204020204" pitchFamily="34" charset="-122"/>
                          <a:ea typeface="微软雅黑" panose="020B0503020204020204" pitchFamily="34" charset="-122"/>
                        </a:rPr>
                        <a:t>简单</a:t>
                      </a:r>
                      <a:endParaRPr lang="zh-CN" altLang="en-US" sz="1800" b="0" dirty="0">
                        <a:solidFill>
                          <a:schemeClr val="tx1"/>
                        </a:solidFill>
                        <a:latin typeface="微软雅黑" panose="020B0503020204020204" pitchFamily="34" charset="-122"/>
                        <a:ea typeface="微软雅黑" panose="020B0503020204020204" pitchFamily="34" charset="-122"/>
                      </a:endParaRPr>
                    </a:p>
                  </a:txBody>
                  <a:tcPr anchor="ctr">
                    <a:solidFill>
                      <a:schemeClr val="bg1">
                        <a:lumMod val="85000"/>
                      </a:schemeClr>
                    </a:solidFill>
                  </a:tcPr>
                </a:tc>
                <a:tc>
                  <a:txBody>
                    <a:bodyPr/>
                    <a:lstStyle/>
                    <a:p>
                      <a:pPr algn="ctr"/>
                      <a:r>
                        <a:rPr lang="en-US" altLang="zh-CN" sz="1800" b="0" dirty="0" smtClean="0">
                          <a:solidFill>
                            <a:schemeClr val="tx1"/>
                          </a:solidFill>
                          <a:latin typeface="微软雅黑" panose="020B0503020204020204" pitchFamily="34" charset="-122"/>
                          <a:ea typeface="微软雅黑" panose="020B0503020204020204" pitchFamily="34" charset="-122"/>
                        </a:rPr>
                        <a:t>42.5</a:t>
                      </a:r>
                      <a:endParaRPr lang="zh-CN" altLang="en-US" sz="1800" b="0" dirty="0">
                        <a:solidFill>
                          <a:schemeClr val="tx1"/>
                        </a:solidFill>
                        <a:latin typeface="微软雅黑" panose="020B0503020204020204" pitchFamily="34" charset="-122"/>
                        <a:ea typeface="微软雅黑" panose="020B0503020204020204" pitchFamily="34" charset="-122"/>
                      </a:endParaRPr>
                    </a:p>
                  </a:txBody>
                  <a:tcPr anchor="ctr">
                    <a:solidFill>
                      <a:schemeClr val="bg1">
                        <a:lumMod val="85000"/>
                      </a:schemeClr>
                    </a:solidFill>
                  </a:tcPr>
                </a:tc>
                <a:tc>
                  <a:txBody>
                    <a:bodyPr/>
                    <a:lstStyle/>
                    <a:p>
                      <a:pPr algn="ctr"/>
                      <a:r>
                        <a:rPr lang="en-US" altLang="zh-CN" sz="1800" b="0" dirty="0" smtClean="0">
                          <a:solidFill>
                            <a:schemeClr val="tx1"/>
                          </a:solidFill>
                          <a:latin typeface="微软雅黑" panose="020B0503020204020204" pitchFamily="34" charset="-122"/>
                          <a:ea typeface="微软雅黑" panose="020B0503020204020204" pitchFamily="34" charset="-122"/>
                        </a:rPr>
                        <a:t>835</a:t>
                      </a:r>
                      <a:endParaRPr lang="zh-CN" altLang="en-US" sz="1800" b="0" dirty="0">
                        <a:solidFill>
                          <a:schemeClr val="tx1"/>
                        </a:solidFill>
                        <a:latin typeface="微软雅黑" panose="020B0503020204020204" pitchFamily="34" charset="-122"/>
                        <a:ea typeface="微软雅黑" panose="020B0503020204020204" pitchFamily="34" charset="-122"/>
                      </a:endParaRPr>
                    </a:p>
                  </a:txBody>
                  <a:tcPr anchor="ctr">
                    <a:solidFill>
                      <a:schemeClr val="bg1">
                        <a:lumMod val="85000"/>
                      </a:schemeClr>
                    </a:solidFill>
                  </a:tcPr>
                </a:tc>
                <a:tc>
                  <a:txBody>
                    <a:bodyPr/>
                    <a:lstStyle/>
                    <a:p>
                      <a:pPr algn="ctr"/>
                      <a:r>
                        <a:rPr lang="en-US" altLang="zh-CN" sz="1800" b="0" dirty="0" smtClean="0">
                          <a:solidFill>
                            <a:schemeClr val="tx1"/>
                          </a:solidFill>
                          <a:latin typeface="微软雅黑" panose="020B0503020204020204" pitchFamily="34" charset="-122"/>
                          <a:ea typeface="微软雅黑" panose="020B0503020204020204" pitchFamily="34" charset="-122"/>
                        </a:rPr>
                        <a:t>537</a:t>
                      </a:r>
                      <a:endParaRPr lang="zh-CN" altLang="en-US" sz="1800" b="0" dirty="0">
                        <a:solidFill>
                          <a:schemeClr val="tx1"/>
                        </a:solidFill>
                        <a:latin typeface="微软雅黑" panose="020B0503020204020204" pitchFamily="34" charset="-122"/>
                        <a:ea typeface="微软雅黑" panose="020B0503020204020204" pitchFamily="34" charset="-122"/>
                      </a:endParaRPr>
                    </a:p>
                  </a:txBody>
                  <a:tcPr anchor="ctr">
                    <a:solidFill>
                      <a:schemeClr val="bg1">
                        <a:lumMod val="85000"/>
                      </a:schemeClr>
                    </a:solidFill>
                  </a:tcPr>
                </a:tc>
                <a:tc>
                  <a:txBody>
                    <a:bodyPr/>
                    <a:lstStyle/>
                    <a:p>
                      <a:pPr algn="ctr" fontAlgn="ctr"/>
                      <a:r>
                        <a:rPr lang="en-US" altLang="zh-CN" sz="1800" b="0" i="0" u="none" strike="noStrike" dirty="0">
                          <a:solidFill>
                            <a:srgbClr val="000000"/>
                          </a:solidFill>
                          <a:effectLst/>
                          <a:latin typeface="微软雅黑" panose="020B0503020204020204" pitchFamily="34" charset="-122"/>
                          <a:ea typeface="微软雅黑" panose="020B0503020204020204" pitchFamily="34" charset="-122"/>
                        </a:rPr>
                        <a:t>35.7%</a:t>
                      </a:r>
                    </a:p>
                  </a:txBody>
                  <a:tcPr marL="9525" marR="9525" marT="9525" marB="0" anchor="ctr">
                    <a:solidFill>
                      <a:schemeClr val="bg1">
                        <a:lumMod val="85000"/>
                      </a:schemeClr>
                    </a:solidFill>
                  </a:tcPr>
                </a:tc>
              </a:tr>
              <a:tr h="477160">
                <a:tc vMerge="1">
                  <a:txBody>
                    <a:bodyPr/>
                    <a:lstStyle/>
                    <a:p>
                      <a:endParaRPr lang="zh-CN" altLang="en-US" dirty="0">
                        <a:solidFill>
                          <a:schemeClr val="tx1"/>
                        </a:solidFill>
                      </a:endParaRPr>
                    </a:p>
                  </a:txBody>
                  <a:tcPr>
                    <a:solidFill>
                      <a:schemeClr val="bg1">
                        <a:lumMod val="85000"/>
                      </a:schemeClr>
                    </a:solidFill>
                  </a:tcPr>
                </a:tc>
                <a:tc>
                  <a:txBody>
                    <a:bodyPr/>
                    <a:lstStyle/>
                    <a:p>
                      <a:pPr algn="ctr"/>
                      <a:r>
                        <a:rPr lang="zh-CN" altLang="en-US" sz="1800" b="0" dirty="0" smtClean="0">
                          <a:solidFill>
                            <a:schemeClr val="tx1"/>
                          </a:solidFill>
                          <a:latin typeface="微软雅黑" panose="020B0503020204020204" pitchFamily="34" charset="-122"/>
                          <a:ea typeface="微软雅黑" panose="020B0503020204020204" pitchFamily="34" charset="-122"/>
                        </a:rPr>
                        <a:t>风景</a:t>
                      </a:r>
                      <a:endParaRPr lang="zh-CN" altLang="en-US" sz="1800" b="0" dirty="0">
                        <a:solidFill>
                          <a:schemeClr val="tx1"/>
                        </a:solidFill>
                        <a:latin typeface="微软雅黑" panose="020B0503020204020204" pitchFamily="34" charset="-122"/>
                        <a:ea typeface="微软雅黑" panose="020B0503020204020204" pitchFamily="34" charset="-122"/>
                      </a:endParaRPr>
                    </a:p>
                  </a:txBody>
                  <a:tcPr anchor="ctr">
                    <a:solidFill>
                      <a:schemeClr val="bg1">
                        <a:lumMod val="85000"/>
                      </a:schemeClr>
                    </a:solidFill>
                  </a:tcPr>
                </a:tc>
                <a:tc>
                  <a:txBody>
                    <a:bodyPr/>
                    <a:lstStyle/>
                    <a:p>
                      <a:pPr algn="ctr"/>
                      <a:r>
                        <a:rPr lang="en-US" altLang="zh-CN" sz="1800" b="0" dirty="0" smtClean="0">
                          <a:solidFill>
                            <a:schemeClr val="tx1"/>
                          </a:solidFill>
                          <a:latin typeface="微软雅黑" panose="020B0503020204020204" pitchFamily="34" charset="-122"/>
                          <a:ea typeface="微软雅黑" panose="020B0503020204020204" pitchFamily="34" charset="-122"/>
                        </a:rPr>
                        <a:t>45.4</a:t>
                      </a:r>
                      <a:endParaRPr lang="zh-CN" altLang="en-US" sz="1800" b="0" dirty="0">
                        <a:solidFill>
                          <a:schemeClr val="tx1"/>
                        </a:solidFill>
                        <a:latin typeface="微软雅黑" panose="020B0503020204020204" pitchFamily="34" charset="-122"/>
                        <a:ea typeface="微软雅黑" panose="020B0503020204020204" pitchFamily="34" charset="-122"/>
                      </a:endParaRPr>
                    </a:p>
                  </a:txBody>
                  <a:tcPr anchor="ctr">
                    <a:solidFill>
                      <a:schemeClr val="bg1">
                        <a:lumMod val="85000"/>
                      </a:schemeClr>
                    </a:solidFill>
                  </a:tcPr>
                </a:tc>
                <a:tc>
                  <a:txBody>
                    <a:bodyPr/>
                    <a:lstStyle/>
                    <a:p>
                      <a:pPr algn="ctr"/>
                      <a:r>
                        <a:rPr lang="en-US" altLang="zh-CN" sz="1800" b="0" dirty="0" smtClean="0">
                          <a:solidFill>
                            <a:schemeClr val="tx1"/>
                          </a:solidFill>
                          <a:latin typeface="微软雅黑" panose="020B0503020204020204" pitchFamily="34" charset="-122"/>
                          <a:ea typeface="微软雅黑" panose="020B0503020204020204" pitchFamily="34" charset="-122"/>
                        </a:rPr>
                        <a:t>2070</a:t>
                      </a:r>
                      <a:endParaRPr lang="zh-CN" altLang="en-US" sz="1800" b="0" dirty="0">
                        <a:solidFill>
                          <a:schemeClr val="tx1"/>
                        </a:solidFill>
                        <a:latin typeface="微软雅黑" panose="020B0503020204020204" pitchFamily="34" charset="-122"/>
                        <a:ea typeface="微软雅黑" panose="020B0503020204020204" pitchFamily="34" charset="-122"/>
                      </a:endParaRPr>
                    </a:p>
                  </a:txBody>
                  <a:tcPr anchor="ctr">
                    <a:solidFill>
                      <a:schemeClr val="bg1">
                        <a:lumMod val="85000"/>
                      </a:schemeClr>
                    </a:solidFill>
                  </a:tcPr>
                </a:tc>
                <a:tc>
                  <a:txBody>
                    <a:bodyPr/>
                    <a:lstStyle/>
                    <a:p>
                      <a:pPr algn="ctr"/>
                      <a:r>
                        <a:rPr lang="en-US" altLang="zh-CN" sz="1800" b="0" dirty="0" smtClean="0">
                          <a:solidFill>
                            <a:schemeClr val="tx1"/>
                          </a:solidFill>
                          <a:latin typeface="微软雅黑" panose="020B0503020204020204" pitchFamily="34" charset="-122"/>
                          <a:ea typeface="微软雅黑" panose="020B0503020204020204" pitchFamily="34" charset="-122"/>
                        </a:rPr>
                        <a:t>135</a:t>
                      </a:r>
                      <a:endParaRPr lang="zh-CN" altLang="en-US" sz="1800" b="0" dirty="0">
                        <a:solidFill>
                          <a:schemeClr val="tx1"/>
                        </a:solidFill>
                        <a:latin typeface="微软雅黑" panose="020B0503020204020204" pitchFamily="34" charset="-122"/>
                        <a:ea typeface="微软雅黑" panose="020B0503020204020204" pitchFamily="34" charset="-122"/>
                      </a:endParaRPr>
                    </a:p>
                  </a:txBody>
                  <a:tcPr anchor="ctr">
                    <a:solidFill>
                      <a:schemeClr val="bg1">
                        <a:lumMod val="85000"/>
                      </a:schemeClr>
                    </a:solidFill>
                  </a:tcPr>
                </a:tc>
                <a:tc>
                  <a:txBody>
                    <a:bodyPr/>
                    <a:lstStyle/>
                    <a:p>
                      <a:pPr algn="ctr" fontAlgn="ctr"/>
                      <a:r>
                        <a:rPr lang="en-US" altLang="zh-CN" sz="1800" b="0" i="0" u="none" strike="noStrike" dirty="0">
                          <a:solidFill>
                            <a:srgbClr val="000000"/>
                          </a:solidFill>
                          <a:effectLst/>
                          <a:latin typeface="微软雅黑" panose="020B0503020204020204" pitchFamily="34" charset="-122"/>
                          <a:ea typeface="微软雅黑" panose="020B0503020204020204" pitchFamily="34" charset="-122"/>
                        </a:rPr>
                        <a:t>93.5%</a:t>
                      </a:r>
                    </a:p>
                  </a:txBody>
                  <a:tcPr marL="9525" marR="9525" marT="9525" marB="0" anchor="ctr">
                    <a:solidFill>
                      <a:schemeClr val="bg1">
                        <a:lumMod val="85000"/>
                      </a:schemeClr>
                    </a:solidFill>
                  </a:tcPr>
                </a:tc>
              </a:tr>
              <a:tr h="477160">
                <a:tc vMerge="1">
                  <a:txBody>
                    <a:bodyPr/>
                    <a:lstStyle/>
                    <a:p>
                      <a:endParaRPr lang="zh-CN" altLang="en-US" dirty="0">
                        <a:solidFill>
                          <a:schemeClr val="tx1"/>
                        </a:solidFill>
                      </a:endParaRPr>
                    </a:p>
                  </a:txBody>
                  <a:tcPr>
                    <a:solidFill>
                      <a:schemeClr val="bg1">
                        <a:lumMod val="85000"/>
                      </a:schemeClr>
                    </a:solidFill>
                  </a:tcPr>
                </a:tc>
                <a:tc>
                  <a:txBody>
                    <a:bodyPr/>
                    <a:lstStyle/>
                    <a:p>
                      <a:pPr algn="ctr"/>
                      <a:r>
                        <a:rPr lang="zh-CN" altLang="en-US" sz="1800" b="0" dirty="0" smtClean="0">
                          <a:solidFill>
                            <a:schemeClr val="tx1"/>
                          </a:solidFill>
                          <a:latin typeface="微软雅黑" panose="020B0503020204020204" pitchFamily="34" charset="-122"/>
                          <a:ea typeface="微软雅黑" panose="020B0503020204020204" pitchFamily="34" charset="-122"/>
                        </a:rPr>
                        <a:t>运动</a:t>
                      </a:r>
                      <a:endParaRPr lang="zh-CN" altLang="en-US" sz="1800" b="0" dirty="0">
                        <a:solidFill>
                          <a:schemeClr val="tx1"/>
                        </a:solidFill>
                        <a:latin typeface="微软雅黑" panose="020B0503020204020204" pitchFamily="34" charset="-122"/>
                        <a:ea typeface="微软雅黑" panose="020B0503020204020204" pitchFamily="34" charset="-122"/>
                      </a:endParaRPr>
                    </a:p>
                  </a:txBody>
                  <a:tcPr anchor="ctr">
                    <a:solidFill>
                      <a:schemeClr val="bg1">
                        <a:lumMod val="85000"/>
                      </a:schemeClr>
                    </a:solidFill>
                  </a:tcPr>
                </a:tc>
                <a:tc>
                  <a:txBody>
                    <a:bodyPr/>
                    <a:lstStyle/>
                    <a:p>
                      <a:pPr algn="ctr"/>
                      <a:r>
                        <a:rPr lang="en-US" altLang="zh-CN" sz="1800" b="0" dirty="0" smtClean="0">
                          <a:solidFill>
                            <a:schemeClr val="tx1"/>
                          </a:solidFill>
                          <a:latin typeface="微软雅黑" panose="020B0503020204020204" pitchFamily="34" charset="-122"/>
                          <a:ea typeface="微软雅黑" panose="020B0503020204020204" pitchFamily="34" charset="-122"/>
                        </a:rPr>
                        <a:t>39.5</a:t>
                      </a:r>
                      <a:endParaRPr lang="zh-CN" altLang="en-US" sz="1800" b="0" dirty="0">
                        <a:solidFill>
                          <a:schemeClr val="tx1"/>
                        </a:solidFill>
                        <a:latin typeface="微软雅黑" panose="020B0503020204020204" pitchFamily="34" charset="-122"/>
                        <a:ea typeface="微软雅黑" panose="020B0503020204020204" pitchFamily="34" charset="-122"/>
                      </a:endParaRPr>
                    </a:p>
                  </a:txBody>
                  <a:tcPr anchor="ctr">
                    <a:solidFill>
                      <a:schemeClr val="bg1">
                        <a:lumMod val="85000"/>
                      </a:schemeClr>
                    </a:solidFill>
                  </a:tcPr>
                </a:tc>
                <a:tc>
                  <a:txBody>
                    <a:bodyPr/>
                    <a:lstStyle/>
                    <a:p>
                      <a:pPr algn="ctr"/>
                      <a:r>
                        <a:rPr lang="en-US" altLang="zh-CN" sz="1800" b="0" dirty="0" smtClean="0">
                          <a:solidFill>
                            <a:schemeClr val="tx1"/>
                          </a:solidFill>
                          <a:latin typeface="微软雅黑" panose="020B0503020204020204" pitchFamily="34" charset="-122"/>
                          <a:ea typeface="微软雅黑" panose="020B0503020204020204" pitchFamily="34" charset="-122"/>
                        </a:rPr>
                        <a:t>2252</a:t>
                      </a:r>
                      <a:endParaRPr lang="zh-CN" altLang="en-US" sz="1800" b="0" dirty="0">
                        <a:solidFill>
                          <a:schemeClr val="tx1"/>
                        </a:solidFill>
                        <a:latin typeface="微软雅黑" panose="020B0503020204020204" pitchFamily="34" charset="-122"/>
                        <a:ea typeface="微软雅黑" panose="020B0503020204020204" pitchFamily="34" charset="-122"/>
                      </a:endParaRPr>
                    </a:p>
                  </a:txBody>
                  <a:tcPr anchor="ctr">
                    <a:solidFill>
                      <a:schemeClr val="bg1">
                        <a:lumMod val="85000"/>
                      </a:schemeClr>
                    </a:solidFill>
                  </a:tcPr>
                </a:tc>
                <a:tc>
                  <a:txBody>
                    <a:bodyPr/>
                    <a:lstStyle/>
                    <a:p>
                      <a:pPr algn="ctr"/>
                      <a:r>
                        <a:rPr lang="en-US" altLang="zh-CN" sz="1800" b="0" dirty="0" smtClean="0">
                          <a:solidFill>
                            <a:schemeClr val="tx1"/>
                          </a:solidFill>
                          <a:latin typeface="微软雅黑" panose="020B0503020204020204" pitchFamily="34" charset="-122"/>
                          <a:ea typeface="微软雅黑" panose="020B0503020204020204" pitchFamily="34" charset="-122"/>
                        </a:rPr>
                        <a:t>1442</a:t>
                      </a:r>
                      <a:endParaRPr lang="zh-CN" altLang="en-US" sz="1800" b="0" dirty="0">
                        <a:solidFill>
                          <a:schemeClr val="tx1"/>
                        </a:solidFill>
                        <a:latin typeface="微软雅黑" panose="020B0503020204020204" pitchFamily="34" charset="-122"/>
                        <a:ea typeface="微软雅黑" panose="020B0503020204020204" pitchFamily="34" charset="-122"/>
                      </a:endParaRPr>
                    </a:p>
                  </a:txBody>
                  <a:tcPr anchor="ctr">
                    <a:solidFill>
                      <a:schemeClr val="bg1">
                        <a:lumMod val="85000"/>
                      </a:schemeClr>
                    </a:solidFill>
                  </a:tcPr>
                </a:tc>
                <a:tc>
                  <a:txBody>
                    <a:bodyPr/>
                    <a:lstStyle/>
                    <a:p>
                      <a:pPr algn="ctr" fontAlgn="ctr"/>
                      <a:r>
                        <a:rPr lang="en-US" altLang="zh-CN" sz="1800" b="0" i="0" u="none" strike="noStrike" dirty="0">
                          <a:solidFill>
                            <a:srgbClr val="000000"/>
                          </a:solidFill>
                          <a:effectLst/>
                          <a:latin typeface="微软雅黑" panose="020B0503020204020204" pitchFamily="34" charset="-122"/>
                          <a:ea typeface="微软雅黑" panose="020B0503020204020204" pitchFamily="34" charset="-122"/>
                        </a:rPr>
                        <a:t>36.0%</a:t>
                      </a:r>
                    </a:p>
                  </a:txBody>
                  <a:tcPr marL="9525" marR="9525" marT="9525" marB="0" anchor="ctr">
                    <a:solidFill>
                      <a:schemeClr val="bg1">
                        <a:lumMod val="85000"/>
                      </a:schemeClr>
                    </a:solidFill>
                  </a:tcPr>
                </a:tc>
              </a:tr>
            </a:tbl>
          </a:graphicData>
        </a:graphic>
      </p:graphicFrame>
      <p:sp>
        <p:nvSpPr>
          <p:cNvPr id="5" name="矩形 4"/>
          <p:cNvSpPr/>
          <p:nvPr/>
        </p:nvSpPr>
        <p:spPr>
          <a:xfrm>
            <a:off x="251520" y="1249015"/>
            <a:ext cx="8496944" cy="646331"/>
          </a:xfrm>
          <a:prstGeom prst="rect">
            <a:avLst/>
          </a:prstGeom>
        </p:spPr>
        <p:txBody>
          <a:bodyPr wrap="square">
            <a:spAutoFit/>
          </a:bodyPr>
          <a:lstStyle/>
          <a:p>
            <a:pPr algn="l"/>
            <a:r>
              <a:rPr lang="zh-CN" altLang="en-US" sz="1800" b="0" dirty="0">
                <a:latin typeface="微软雅黑" panose="020B0503020204020204" pitchFamily="34" charset="-122"/>
                <a:ea typeface="微软雅黑" panose="020B0503020204020204" pitchFamily="34" charset="-122"/>
              </a:rPr>
              <a:t>分别采用不同的编码技术编</a:t>
            </a:r>
            <a:r>
              <a:rPr lang="zh-CN" altLang="en-US" sz="1800" b="0" dirty="0" smtClean="0">
                <a:latin typeface="微软雅黑" panose="020B0503020204020204" pitchFamily="34" charset="-122"/>
                <a:ea typeface="微软雅黑" panose="020B0503020204020204" pitchFamily="34" charset="-122"/>
              </a:rPr>
              <a:t>出</a:t>
            </a:r>
            <a:r>
              <a:rPr lang="en-US" altLang="zh-CN" sz="1800" b="0" dirty="0" smtClean="0">
                <a:latin typeface="微软雅黑" panose="020B0503020204020204" pitchFamily="34" charset="-122"/>
                <a:ea typeface="微软雅黑" panose="020B0503020204020204" pitchFamily="34" charset="-122"/>
              </a:rPr>
              <a:t>D1</a:t>
            </a:r>
            <a:r>
              <a:rPr lang="zh-CN" altLang="en-US" sz="1800" b="0" dirty="0" smtClean="0">
                <a:latin typeface="微软雅黑" panose="020B0503020204020204" pitchFamily="34" charset="-122"/>
                <a:ea typeface="微软雅黑" panose="020B0503020204020204" pitchFamily="34" charset="-122"/>
              </a:rPr>
              <a:t>和</a:t>
            </a:r>
            <a:r>
              <a:rPr lang="en-US" altLang="zh-CN" sz="1800" b="0" dirty="0" smtClean="0">
                <a:latin typeface="微软雅黑" panose="020B0503020204020204" pitchFamily="34" charset="-122"/>
                <a:ea typeface="微软雅黑" panose="020B0503020204020204" pitchFamily="34" charset="-122"/>
              </a:rPr>
              <a:t>720P</a:t>
            </a:r>
            <a:r>
              <a:rPr lang="zh-CN" altLang="en-US" sz="1800" b="0" dirty="0" smtClean="0">
                <a:latin typeface="微软雅黑" panose="020B0503020204020204" pitchFamily="34" charset="-122"/>
                <a:ea typeface="微软雅黑" panose="020B0503020204020204" pitchFamily="34" charset="-122"/>
              </a:rPr>
              <a:t>的</a:t>
            </a:r>
            <a:r>
              <a:rPr lang="zh-CN" altLang="en-US" sz="1800" b="0" dirty="0">
                <a:latin typeface="微软雅黑" panose="020B0503020204020204" pitchFamily="34" charset="-122"/>
                <a:ea typeface="微软雅黑" panose="020B0503020204020204" pitchFamily="34" charset="-122"/>
              </a:rPr>
              <a:t>视频</a:t>
            </a:r>
            <a:r>
              <a:rPr lang="zh-CN" altLang="en-US" sz="1800" b="0" dirty="0" smtClean="0">
                <a:latin typeface="微软雅黑" panose="020B0503020204020204" pitchFamily="34" charset="-122"/>
                <a:ea typeface="微软雅黑" panose="020B0503020204020204" pitchFamily="34" charset="-122"/>
              </a:rPr>
              <a:t>，在</a:t>
            </a:r>
            <a:r>
              <a:rPr lang="zh-CN" altLang="en-US" sz="1800" b="0" dirty="0">
                <a:latin typeface="微软雅黑" panose="020B0503020204020204" pitchFamily="34" charset="-122"/>
                <a:ea typeface="微软雅黑" panose="020B0503020204020204" pitchFamily="34" charset="-122"/>
              </a:rPr>
              <a:t>同等</a:t>
            </a:r>
            <a:r>
              <a:rPr lang="zh-CN" altLang="en-US" sz="1800" b="0" dirty="0" smtClean="0">
                <a:latin typeface="微软雅黑" panose="020B0503020204020204" pitchFamily="34" charset="-122"/>
                <a:ea typeface="微软雅黑" panose="020B0503020204020204" pitchFamily="34" charset="-122"/>
              </a:rPr>
              <a:t>分辨率下</a:t>
            </a:r>
            <a:r>
              <a:rPr lang="zh-CN" altLang="en-US" sz="1800" b="0" dirty="0">
                <a:latin typeface="微软雅黑" panose="020B0503020204020204" pitchFamily="34" charset="-122"/>
                <a:ea typeface="微软雅黑" panose="020B0503020204020204" pitchFamily="34" charset="-122"/>
              </a:rPr>
              <a:t>每种编码</a:t>
            </a:r>
            <a:r>
              <a:rPr lang="zh-CN" altLang="en-US" sz="1800" b="0" dirty="0" smtClean="0">
                <a:latin typeface="微软雅黑" panose="020B0503020204020204" pitchFamily="34" charset="-122"/>
                <a:ea typeface="微软雅黑" panose="020B0503020204020204" pitchFamily="34" charset="-122"/>
              </a:rPr>
              <a:t>技术码率</a:t>
            </a:r>
            <a:r>
              <a:rPr lang="zh-CN" altLang="en-US" sz="1800" b="0" dirty="0">
                <a:latin typeface="微软雅黑" panose="020B0503020204020204" pitchFamily="34" charset="-122"/>
                <a:ea typeface="微软雅黑" panose="020B0503020204020204" pitchFamily="34" charset="-122"/>
              </a:rPr>
              <a:t>对比如下表所示：</a:t>
            </a:r>
          </a:p>
        </p:txBody>
      </p:sp>
      <p:sp>
        <p:nvSpPr>
          <p:cNvPr id="6" name="灯片编号占位符 1"/>
          <p:cNvSpPr>
            <a:spLocks noGrp="1"/>
          </p:cNvSpPr>
          <p:nvPr>
            <p:ph type="sldNum" sz="quarter" idx="11"/>
          </p:nvPr>
        </p:nvSpPr>
        <p:spPr>
          <a:xfrm>
            <a:off x="6553200" y="6248400"/>
            <a:ext cx="1905000" cy="457200"/>
          </a:xfrm>
        </p:spPr>
        <p:txBody>
          <a:bodyPr/>
          <a:lstStyle/>
          <a:p>
            <a:fld id="{080877BF-6D31-4E48-B933-90223EB641D9}" type="slidenum">
              <a:rPr lang="en-US" altLang="zh-CN" sz="1400" smtClean="0"/>
              <a:pPr/>
              <a:t>82</a:t>
            </a:fld>
            <a:endParaRPr lang="en-US" altLang="zh-CN" sz="1400"/>
          </a:p>
        </p:txBody>
      </p:sp>
    </p:spTree>
    <p:extLst>
      <p:ext uri="{BB962C8B-B14F-4D97-AF65-F5344CB8AC3E}">
        <p14:creationId xmlns:p14="http://schemas.microsoft.com/office/powerpoint/2010/main" val="1778548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en-US" altLang="zh-CN" sz="3600" b="1" kern="1200" dirty="0">
                <a:solidFill>
                  <a:srgbClr val="0184B7"/>
                </a:solidFill>
                <a:latin typeface="Arial" pitchFamily="34" charset="0"/>
                <a:ea typeface="宋体" pitchFamily="2" charset="-122"/>
              </a:rPr>
              <a:t>H.265</a:t>
            </a:r>
            <a:r>
              <a:rPr lang="zh-CN" altLang="en-US" sz="3600" b="1" kern="1200" dirty="0">
                <a:solidFill>
                  <a:srgbClr val="0184B7"/>
                </a:solidFill>
                <a:latin typeface="Arial" pitchFamily="34" charset="0"/>
                <a:ea typeface="宋体" pitchFamily="2" charset="-122"/>
              </a:rPr>
              <a:t>编码能力对比</a:t>
            </a:r>
            <a:endParaRPr lang="zh-CN" altLang="en-US" sz="3600" b="1" kern="1200" dirty="0">
              <a:solidFill>
                <a:srgbClr val="0184B7"/>
              </a:solidFill>
              <a:latin typeface="Arial" pitchFamily="34" charset="0"/>
              <a:ea typeface="宋体" pitchFamily="2" charset="-122"/>
              <a:cs typeface="+mn-cs"/>
            </a:endParaRPr>
          </a:p>
        </p:txBody>
      </p:sp>
      <p:sp>
        <p:nvSpPr>
          <p:cNvPr id="4" name="灯片编号占位符 3"/>
          <p:cNvSpPr>
            <a:spLocks noGrp="1"/>
          </p:cNvSpPr>
          <p:nvPr>
            <p:ph type="sldNum" sz="quarter" idx="11"/>
          </p:nvPr>
        </p:nvSpPr>
        <p:spPr>
          <a:xfrm>
            <a:off x="6553200" y="6248400"/>
            <a:ext cx="1905000" cy="457200"/>
          </a:xfrm>
        </p:spPr>
        <p:txBody>
          <a:bodyPr/>
          <a:lstStyle/>
          <a:p>
            <a:fld id="{080877BF-6D31-4E48-B933-90223EB641D9}" type="slidenum">
              <a:rPr lang="en-US" altLang="zh-CN" smtClean="0"/>
              <a:pPr/>
              <a:t>83</a:t>
            </a:fld>
            <a:endParaRPr lang="en-US" altLang="zh-CN"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348880"/>
            <a:ext cx="7272808" cy="3906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矩形 5"/>
          <p:cNvSpPr/>
          <p:nvPr/>
        </p:nvSpPr>
        <p:spPr>
          <a:xfrm>
            <a:off x="611560" y="1281534"/>
            <a:ext cx="7632848" cy="923330"/>
          </a:xfrm>
          <a:prstGeom prst="rect">
            <a:avLst/>
          </a:prstGeom>
        </p:spPr>
        <p:txBody>
          <a:bodyPr wrap="square">
            <a:spAutoFit/>
          </a:bodyPr>
          <a:lstStyle/>
          <a:p>
            <a:pPr marL="285750" indent="-285750" algn="l">
              <a:lnSpc>
                <a:spcPct val="150000"/>
              </a:lnSpc>
              <a:buFont typeface="Wingdings" panose="05000000000000000000" pitchFamily="2" charset="2"/>
              <a:buChar char="l"/>
            </a:pPr>
            <a:r>
              <a:rPr lang="zh-CN" altLang="en-US" sz="1800" b="0" dirty="0" smtClean="0">
                <a:latin typeface="微软雅黑" panose="020B0503020204020204" pitchFamily="34" charset="-122"/>
                <a:ea typeface="微软雅黑" panose="020B0503020204020204" pitchFamily="34" charset="-122"/>
              </a:rPr>
              <a:t>相同质量情况下，</a:t>
            </a:r>
            <a:r>
              <a:rPr lang="en-US" altLang="zh-CN" sz="1800" b="0" dirty="0" smtClean="0">
                <a:latin typeface="微软雅黑" panose="020B0503020204020204" pitchFamily="34" charset="-122"/>
                <a:ea typeface="微软雅黑" panose="020B0503020204020204" pitchFamily="34" charset="-122"/>
              </a:rPr>
              <a:t>H.265</a:t>
            </a:r>
            <a:r>
              <a:rPr lang="zh-CN" altLang="en-US" sz="1800" b="0" dirty="0" smtClean="0">
                <a:latin typeface="微软雅黑" panose="020B0503020204020204" pitchFamily="34" charset="-122"/>
                <a:ea typeface="微软雅黑" panose="020B0503020204020204" pitchFamily="34" charset="-122"/>
              </a:rPr>
              <a:t>编码比</a:t>
            </a:r>
            <a:r>
              <a:rPr lang="en-US" altLang="zh-CN" sz="1800" b="0" dirty="0" smtClean="0">
                <a:latin typeface="微软雅黑" panose="020B0503020204020204" pitchFamily="34" charset="-122"/>
                <a:ea typeface="微软雅黑" panose="020B0503020204020204" pitchFamily="34" charset="-122"/>
              </a:rPr>
              <a:t>H.264</a:t>
            </a:r>
            <a:r>
              <a:rPr lang="zh-CN" altLang="en-US" sz="1800" b="0" dirty="0" smtClean="0">
                <a:latin typeface="微软雅黑" panose="020B0503020204020204" pitchFamily="34" charset="-122"/>
                <a:ea typeface="微软雅黑" panose="020B0503020204020204" pitchFamily="34" charset="-122"/>
              </a:rPr>
              <a:t>编码的码率减少</a:t>
            </a:r>
            <a:r>
              <a:rPr lang="en-US" altLang="zh-CN" sz="1800" b="0" dirty="0" smtClean="0">
                <a:latin typeface="微软雅黑" panose="020B0503020204020204" pitchFamily="34" charset="-122"/>
                <a:ea typeface="微软雅黑" panose="020B0503020204020204" pitchFamily="34" charset="-122"/>
              </a:rPr>
              <a:t>25%</a:t>
            </a:r>
            <a:r>
              <a:rPr lang="zh-CN" altLang="en-US" sz="1800" b="0" dirty="0" smtClean="0">
                <a:latin typeface="微软雅黑" panose="020B0503020204020204" pitchFamily="34" charset="-122"/>
                <a:ea typeface="微软雅黑" panose="020B0503020204020204" pitchFamily="34" charset="-122"/>
              </a:rPr>
              <a:t>～</a:t>
            </a:r>
            <a:r>
              <a:rPr lang="en-US" altLang="zh-CN" sz="1800" b="0" dirty="0" smtClean="0">
                <a:latin typeface="微软雅黑" panose="020B0503020204020204" pitchFamily="34" charset="-122"/>
                <a:ea typeface="微软雅黑" panose="020B0503020204020204" pitchFamily="34" charset="-122"/>
              </a:rPr>
              <a:t>35%</a:t>
            </a:r>
            <a:r>
              <a:rPr lang="zh-CN" altLang="en-US" sz="1800" b="0" dirty="0" smtClean="0">
                <a:latin typeface="微软雅黑" panose="020B0503020204020204" pitchFamily="34" charset="-122"/>
                <a:ea typeface="微软雅黑" panose="020B0503020204020204" pitchFamily="34" charset="-122"/>
              </a:rPr>
              <a:t>。</a:t>
            </a:r>
            <a:endParaRPr lang="en-US" altLang="zh-CN" sz="1800" b="0" dirty="0" smtClean="0">
              <a:latin typeface="微软雅黑" panose="020B0503020204020204" pitchFamily="34" charset="-122"/>
              <a:ea typeface="微软雅黑" panose="020B0503020204020204" pitchFamily="34" charset="-122"/>
            </a:endParaRPr>
          </a:p>
          <a:p>
            <a:pPr marL="285750" indent="-285750" algn="l">
              <a:lnSpc>
                <a:spcPct val="150000"/>
              </a:lnSpc>
              <a:buFont typeface="Wingdings" panose="05000000000000000000" pitchFamily="2" charset="2"/>
              <a:buChar char="l"/>
            </a:pPr>
            <a:r>
              <a:rPr lang="zh-CN" altLang="en-US" sz="1800" b="0" dirty="0" smtClean="0">
                <a:latin typeface="微软雅黑" panose="020B0503020204020204" pitchFamily="34" charset="-122"/>
                <a:ea typeface="微软雅黑" panose="020B0503020204020204" pitchFamily="34" charset="-122"/>
              </a:rPr>
              <a:t>质量越高，编码后的码率差别越大。</a:t>
            </a:r>
            <a:endParaRPr lang="zh-CN" altLang="en-US" sz="1800" b="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52444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en-US" altLang="zh-CN" sz="3600" b="1" kern="1200" dirty="0">
                <a:solidFill>
                  <a:srgbClr val="0184B7"/>
                </a:solidFill>
                <a:latin typeface="Arial" pitchFamily="34" charset="0"/>
                <a:ea typeface="宋体" pitchFamily="2" charset="-122"/>
              </a:rPr>
              <a:t>H.265</a:t>
            </a:r>
            <a:r>
              <a:rPr lang="zh-CN" altLang="en-US" sz="3600" b="1" kern="1200" dirty="0">
                <a:solidFill>
                  <a:srgbClr val="0184B7"/>
                </a:solidFill>
                <a:latin typeface="Arial" pitchFamily="34" charset="0"/>
                <a:ea typeface="宋体" pitchFamily="2" charset="-122"/>
              </a:rPr>
              <a:t>编码能力对比</a:t>
            </a:r>
            <a:endParaRPr lang="zh-CN" altLang="en-US" sz="3600" b="1" kern="1200" dirty="0">
              <a:solidFill>
                <a:srgbClr val="0184B7"/>
              </a:solidFill>
              <a:latin typeface="Arial" pitchFamily="34" charset="0"/>
              <a:ea typeface="宋体" pitchFamily="2" charset="-122"/>
              <a:cs typeface="+mn-cs"/>
            </a:endParaRPr>
          </a:p>
        </p:txBody>
      </p:sp>
      <p:sp>
        <p:nvSpPr>
          <p:cNvPr id="4" name="灯片编号占位符 3"/>
          <p:cNvSpPr>
            <a:spLocks noGrp="1"/>
          </p:cNvSpPr>
          <p:nvPr>
            <p:ph type="sldNum" sz="quarter" idx="11"/>
          </p:nvPr>
        </p:nvSpPr>
        <p:spPr>
          <a:xfrm>
            <a:off x="6553200" y="6248400"/>
            <a:ext cx="1905000" cy="457200"/>
          </a:xfrm>
        </p:spPr>
        <p:txBody>
          <a:bodyPr/>
          <a:lstStyle/>
          <a:p>
            <a:fld id="{080877BF-6D31-4E48-B933-90223EB641D9}" type="slidenum">
              <a:rPr lang="en-US" altLang="zh-CN" smtClean="0"/>
              <a:pPr/>
              <a:t>84</a:t>
            </a:fld>
            <a:endParaRPr lang="en-US" altLang="zh-CN"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6825" y="1498054"/>
            <a:ext cx="6610350" cy="466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349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en-US" altLang="zh-CN" sz="3600" b="1" kern="1200" dirty="0">
                <a:solidFill>
                  <a:srgbClr val="0184B7"/>
                </a:solidFill>
                <a:latin typeface="Arial" pitchFamily="34" charset="0"/>
                <a:ea typeface="宋体" pitchFamily="2" charset="-122"/>
              </a:rPr>
              <a:t>H.265</a:t>
            </a:r>
            <a:r>
              <a:rPr lang="zh-CN" altLang="en-US" sz="3600" b="1" kern="1200" dirty="0">
                <a:solidFill>
                  <a:srgbClr val="0184B7"/>
                </a:solidFill>
                <a:latin typeface="Arial" pitchFamily="34" charset="0"/>
                <a:ea typeface="宋体" pitchFamily="2" charset="-122"/>
              </a:rPr>
              <a:t>编码能力对比</a:t>
            </a:r>
            <a:endParaRPr lang="zh-CN" altLang="en-US" sz="3600" b="1" kern="1200" dirty="0">
              <a:solidFill>
                <a:srgbClr val="0184B7"/>
              </a:solidFill>
              <a:latin typeface="Arial" pitchFamily="34" charset="0"/>
              <a:ea typeface="宋体" pitchFamily="2" charset="-122"/>
              <a:cs typeface="+mn-cs"/>
            </a:endParaRPr>
          </a:p>
        </p:txBody>
      </p:sp>
      <p:graphicFrame>
        <p:nvGraphicFramePr>
          <p:cNvPr id="3" name="表格 2"/>
          <p:cNvGraphicFramePr>
            <a:graphicFrameLocks noGrp="1"/>
          </p:cNvGraphicFramePr>
          <p:nvPr>
            <p:extLst>
              <p:ext uri="{D42A27DB-BD31-4B8C-83A1-F6EECF244321}">
                <p14:modId xmlns:p14="http://schemas.microsoft.com/office/powerpoint/2010/main" val="3193635938"/>
              </p:ext>
            </p:extLst>
          </p:nvPr>
        </p:nvGraphicFramePr>
        <p:xfrm>
          <a:off x="323528" y="1916832"/>
          <a:ext cx="8280920" cy="4138449"/>
        </p:xfrm>
        <a:graphic>
          <a:graphicData uri="http://schemas.openxmlformats.org/drawingml/2006/table">
            <a:tbl>
              <a:tblPr firstRow="1" bandRow="1">
                <a:tableStyleId>{5C22544A-7EE6-4342-B048-85BDC9FD1C3A}</a:tableStyleId>
              </a:tblPr>
              <a:tblGrid>
                <a:gridCol w="1656184"/>
                <a:gridCol w="1656184"/>
                <a:gridCol w="1656184"/>
                <a:gridCol w="1656184"/>
                <a:gridCol w="1656184"/>
              </a:tblGrid>
              <a:tr h="604470">
                <a:tc rowSpan="2">
                  <a:txBody>
                    <a:bodyPr/>
                    <a:lstStyle/>
                    <a:p>
                      <a:pPr algn="ctr"/>
                      <a:r>
                        <a:rPr lang="zh-CN" altLang="en-US" sz="1800" b="0" dirty="0" smtClean="0">
                          <a:solidFill>
                            <a:schemeClr val="tx1"/>
                          </a:solidFill>
                          <a:latin typeface="微软雅黑" panose="020B0503020204020204" pitchFamily="34" charset="-122"/>
                          <a:ea typeface="微软雅黑" panose="020B0503020204020204" pitchFamily="34" charset="-122"/>
                        </a:rPr>
                        <a:t>编码标准</a:t>
                      </a:r>
                      <a:endParaRPr lang="zh-CN" altLang="en-US" sz="1800" b="0" dirty="0">
                        <a:solidFill>
                          <a:schemeClr val="tx1"/>
                        </a:solidFill>
                        <a:latin typeface="微软雅黑" panose="020B0503020204020204" pitchFamily="34" charset="-122"/>
                        <a:ea typeface="微软雅黑" panose="020B0503020204020204" pitchFamily="34" charset="-122"/>
                      </a:endParaRPr>
                    </a:p>
                  </a:txBody>
                  <a:tcPr anchor="ctr">
                    <a:solidFill>
                      <a:schemeClr val="bg1">
                        <a:lumMod val="85000"/>
                      </a:schemeClr>
                    </a:solidFill>
                  </a:tcPr>
                </a:tc>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800" b="0" dirty="0" smtClean="0">
                          <a:solidFill>
                            <a:schemeClr val="tx1"/>
                          </a:solidFill>
                          <a:latin typeface="微软雅黑" panose="020B0503020204020204" pitchFamily="34" charset="-122"/>
                          <a:ea typeface="微软雅黑" panose="020B0503020204020204" pitchFamily="34" charset="-122"/>
                        </a:rPr>
                        <a:t>码率降低的平均值</a:t>
                      </a:r>
                    </a:p>
                  </a:txBody>
                  <a:tcPr anchor="ctr">
                    <a:solidFill>
                      <a:schemeClr val="bg1">
                        <a:lumMod val="85000"/>
                      </a:schemeClr>
                    </a:solidFill>
                  </a:tcPr>
                </a:tc>
                <a:tc hMerge="1">
                  <a:txBody>
                    <a:bodyPr/>
                    <a:lstStyle/>
                    <a:p>
                      <a:pPr algn="ctr"/>
                      <a:endParaRPr lang="zh-CN" altLang="en-US" sz="1800" b="0" dirty="0">
                        <a:solidFill>
                          <a:schemeClr val="tx1"/>
                        </a:solidFill>
                        <a:latin typeface="微软雅黑" panose="020B0503020204020204" pitchFamily="34" charset="-122"/>
                        <a:ea typeface="微软雅黑" panose="020B0503020204020204" pitchFamily="34" charset="-122"/>
                      </a:endParaRPr>
                    </a:p>
                  </a:txBody>
                  <a:tcPr anchor="ctr">
                    <a:solidFill>
                      <a:schemeClr val="bg1">
                        <a:lumMod val="85000"/>
                      </a:schemeClr>
                    </a:solidFill>
                  </a:tcPr>
                </a:tc>
                <a:tc hMerge="1">
                  <a:txBody>
                    <a:bodyPr/>
                    <a:lstStyle/>
                    <a:p>
                      <a:pPr algn="ctr"/>
                      <a:endParaRPr lang="zh-CN" altLang="en-US" sz="1800" b="0" dirty="0">
                        <a:solidFill>
                          <a:schemeClr val="tx1"/>
                        </a:solidFill>
                        <a:latin typeface="微软雅黑" panose="020B0503020204020204" pitchFamily="34" charset="-122"/>
                        <a:ea typeface="微软雅黑" panose="020B0503020204020204" pitchFamily="34" charset="-122"/>
                      </a:endParaRPr>
                    </a:p>
                  </a:txBody>
                  <a:tcPr anchor="ctr">
                    <a:solidFill>
                      <a:schemeClr val="bg1">
                        <a:lumMod val="85000"/>
                      </a:schemeClr>
                    </a:solidFill>
                  </a:tcPr>
                </a:tc>
                <a:tc hMerge="1">
                  <a:txBody>
                    <a:bodyPr/>
                    <a:lstStyle/>
                    <a:p>
                      <a:endParaRPr lang="zh-CN" altLang="en-US" dirty="0">
                        <a:solidFill>
                          <a:schemeClr val="tx1"/>
                        </a:solidFill>
                      </a:endParaRPr>
                    </a:p>
                  </a:txBody>
                  <a:tcPr>
                    <a:solidFill>
                      <a:schemeClr val="bg1">
                        <a:lumMod val="85000"/>
                      </a:schemeClr>
                    </a:solidFill>
                  </a:tcPr>
                </a:tc>
              </a:tr>
              <a:tr h="1031084">
                <a:tc vMerge="1">
                  <a:txBody>
                    <a:bodyPr/>
                    <a:lstStyle/>
                    <a:p>
                      <a:endParaRPr lang="zh-CN" altLang="en-US" dirty="0">
                        <a:solidFill>
                          <a:schemeClr val="tx1"/>
                        </a:solidFill>
                      </a:endParaRPr>
                    </a:p>
                  </a:txBody>
                  <a:tcPr>
                    <a:solidFill>
                      <a:schemeClr val="bg1">
                        <a:lumMod val="85000"/>
                      </a:schemeClr>
                    </a:solidFill>
                  </a:tcPr>
                </a:tc>
                <a:tc>
                  <a:txBody>
                    <a:bodyPr/>
                    <a:lstStyle/>
                    <a:p>
                      <a:pPr algn="ctr"/>
                      <a:r>
                        <a:rPr lang="en-US" altLang="zh-CN" sz="1800" b="0" dirty="0" smtClean="0">
                          <a:solidFill>
                            <a:schemeClr val="tx1"/>
                          </a:solidFill>
                          <a:latin typeface="微软雅黑" panose="020B0503020204020204" pitchFamily="34" charset="-122"/>
                          <a:ea typeface="微软雅黑" panose="020B0503020204020204" pitchFamily="34" charset="-122"/>
                        </a:rPr>
                        <a:t>H.264/MPEG-4</a:t>
                      </a:r>
                      <a:r>
                        <a:rPr lang="en-US" altLang="zh-CN" sz="1800" b="0" baseline="0" dirty="0" smtClean="0">
                          <a:solidFill>
                            <a:schemeClr val="tx1"/>
                          </a:solidFill>
                          <a:latin typeface="微软雅黑" panose="020B0503020204020204" pitchFamily="34" charset="-122"/>
                          <a:ea typeface="微软雅黑" panose="020B0503020204020204" pitchFamily="34" charset="-122"/>
                        </a:rPr>
                        <a:t> AVC HP</a:t>
                      </a:r>
                      <a:endParaRPr lang="zh-CN" altLang="en-US" sz="1800" b="0" dirty="0" smtClean="0">
                        <a:solidFill>
                          <a:schemeClr val="tx1"/>
                        </a:solidFill>
                        <a:latin typeface="微软雅黑" panose="020B0503020204020204" pitchFamily="34" charset="-122"/>
                        <a:ea typeface="微软雅黑" panose="020B0503020204020204" pitchFamily="34" charset="-122"/>
                      </a:endParaRPr>
                    </a:p>
                  </a:txBody>
                  <a:tcPr anchor="ctr">
                    <a:solidFill>
                      <a:schemeClr val="bg1">
                        <a:lumMod val="85000"/>
                      </a:schemeClr>
                    </a:solidFill>
                  </a:tcPr>
                </a:tc>
                <a:tc>
                  <a:txBody>
                    <a:bodyPr/>
                    <a:lstStyle/>
                    <a:p>
                      <a:r>
                        <a:rPr lang="en-US" altLang="zh-CN" sz="1800" dirty="0" smtClean="0">
                          <a:solidFill>
                            <a:schemeClr val="tx1"/>
                          </a:solidFill>
                          <a:latin typeface="微软雅黑" panose="020B0503020204020204" pitchFamily="34" charset="-122"/>
                          <a:ea typeface="微软雅黑" panose="020B0503020204020204" pitchFamily="34" charset="-122"/>
                        </a:rPr>
                        <a:t>MPEG-4</a:t>
                      </a:r>
                      <a:r>
                        <a:rPr lang="en-US" altLang="zh-CN" sz="1800" baseline="0" dirty="0" smtClean="0">
                          <a:solidFill>
                            <a:schemeClr val="tx1"/>
                          </a:solidFill>
                          <a:latin typeface="微软雅黑" panose="020B0503020204020204" pitchFamily="34" charset="-122"/>
                          <a:ea typeface="微软雅黑" panose="020B0503020204020204" pitchFamily="34" charset="-122"/>
                        </a:rPr>
                        <a:t> ASP</a:t>
                      </a:r>
                      <a:endParaRPr lang="zh-CN" altLang="en-US" sz="1800" dirty="0">
                        <a:solidFill>
                          <a:schemeClr val="tx1"/>
                        </a:solidFill>
                        <a:latin typeface="微软雅黑" panose="020B0503020204020204" pitchFamily="34" charset="-122"/>
                        <a:ea typeface="微软雅黑" panose="020B0503020204020204" pitchFamily="34" charset="-122"/>
                      </a:endParaRPr>
                    </a:p>
                  </a:txBody>
                  <a:tcPr anchor="ctr">
                    <a:solidFill>
                      <a:schemeClr val="bg1">
                        <a:lumMod val="85000"/>
                      </a:schemeClr>
                    </a:solidFill>
                  </a:tcPr>
                </a:tc>
                <a:tc>
                  <a:txBody>
                    <a:bodyPr/>
                    <a:lstStyle/>
                    <a:p>
                      <a:pPr algn="ctr"/>
                      <a:r>
                        <a:rPr lang="en-US" altLang="zh-CN" sz="1800" b="0" dirty="0" smtClean="0">
                          <a:solidFill>
                            <a:schemeClr val="tx1"/>
                          </a:solidFill>
                          <a:latin typeface="微软雅黑" panose="020B0503020204020204" pitchFamily="34" charset="-122"/>
                          <a:ea typeface="微软雅黑" panose="020B0503020204020204" pitchFamily="34" charset="-122"/>
                        </a:rPr>
                        <a:t>H.263</a:t>
                      </a:r>
                      <a:r>
                        <a:rPr lang="en-US" altLang="zh-CN" sz="1800" b="0" baseline="0" dirty="0" smtClean="0">
                          <a:solidFill>
                            <a:schemeClr val="tx1"/>
                          </a:solidFill>
                          <a:latin typeface="微软雅黑" panose="020B0503020204020204" pitchFamily="34" charset="-122"/>
                          <a:ea typeface="微软雅黑" panose="020B0503020204020204" pitchFamily="34" charset="-122"/>
                        </a:rPr>
                        <a:t> HLP</a:t>
                      </a:r>
                      <a:endParaRPr lang="zh-CN" altLang="en-US" sz="1800" b="0" dirty="0" smtClean="0">
                        <a:solidFill>
                          <a:schemeClr val="tx1"/>
                        </a:solidFill>
                        <a:latin typeface="微软雅黑" panose="020B0503020204020204" pitchFamily="34" charset="-122"/>
                        <a:ea typeface="微软雅黑" panose="020B0503020204020204" pitchFamily="34" charset="-122"/>
                      </a:endParaRPr>
                    </a:p>
                  </a:txBody>
                  <a:tcPr anchor="ctr">
                    <a:solidFill>
                      <a:schemeClr val="bg1">
                        <a:lumMod val="85000"/>
                      </a:schemeClr>
                    </a:solidFill>
                  </a:tcPr>
                </a:tc>
                <a:tc>
                  <a:txBody>
                    <a:bodyPr/>
                    <a:lstStyle/>
                    <a:p>
                      <a:pPr algn="ctr"/>
                      <a:r>
                        <a:rPr lang="en-US" altLang="zh-CN" sz="1800" b="0" dirty="0" smtClean="0">
                          <a:solidFill>
                            <a:schemeClr val="tx1"/>
                          </a:solidFill>
                          <a:latin typeface="微软雅黑" panose="020B0503020204020204" pitchFamily="34" charset="-122"/>
                          <a:ea typeface="微软雅黑" panose="020B0503020204020204" pitchFamily="34" charset="-122"/>
                        </a:rPr>
                        <a:t>H.262/MPEG-2</a:t>
                      </a:r>
                      <a:r>
                        <a:rPr lang="en-US" altLang="zh-CN" sz="1800" b="0" baseline="0" dirty="0" smtClean="0">
                          <a:solidFill>
                            <a:schemeClr val="tx1"/>
                          </a:solidFill>
                          <a:latin typeface="微软雅黑" panose="020B0503020204020204" pitchFamily="34" charset="-122"/>
                          <a:ea typeface="微软雅黑" panose="020B0503020204020204" pitchFamily="34" charset="-122"/>
                        </a:rPr>
                        <a:t> MP</a:t>
                      </a:r>
                      <a:endParaRPr lang="zh-CN" altLang="en-US" sz="1800" b="0" dirty="0">
                        <a:solidFill>
                          <a:schemeClr val="tx1"/>
                        </a:solidFill>
                        <a:latin typeface="微软雅黑" panose="020B0503020204020204" pitchFamily="34" charset="-122"/>
                        <a:ea typeface="微软雅黑" panose="020B0503020204020204" pitchFamily="34" charset="-122"/>
                      </a:endParaRPr>
                    </a:p>
                  </a:txBody>
                  <a:tcPr anchor="ctr">
                    <a:solidFill>
                      <a:schemeClr val="bg1">
                        <a:lumMod val="85000"/>
                      </a:schemeClr>
                    </a:solidFill>
                  </a:tcPr>
                </a:tc>
              </a:tr>
              <a:tr h="538049">
                <a:tc>
                  <a:txBody>
                    <a:bodyPr/>
                    <a:lstStyle/>
                    <a:p>
                      <a:pPr algn="ctr"/>
                      <a:r>
                        <a:rPr lang="en-US" altLang="zh-CN" sz="1800" b="0" dirty="0" smtClean="0">
                          <a:solidFill>
                            <a:schemeClr val="tx1"/>
                          </a:solidFill>
                          <a:latin typeface="微软雅黑" panose="020B0503020204020204" pitchFamily="34" charset="-122"/>
                          <a:ea typeface="微软雅黑" panose="020B0503020204020204" pitchFamily="34" charset="-122"/>
                        </a:rPr>
                        <a:t>HEVC MP</a:t>
                      </a:r>
                      <a:endParaRPr lang="zh-CN" altLang="en-US" sz="1800" b="0" dirty="0">
                        <a:solidFill>
                          <a:schemeClr val="tx1"/>
                        </a:solidFill>
                        <a:latin typeface="微软雅黑" panose="020B0503020204020204" pitchFamily="34" charset="-122"/>
                        <a:ea typeface="微软雅黑" panose="020B0503020204020204" pitchFamily="34" charset="-122"/>
                      </a:endParaRPr>
                    </a:p>
                  </a:txBody>
                  <a:tcPr anchor="ctr">
                    <a:solidFill>
                      <a:schemeClr val="bg1">
                        <a:lumMod val="85000"/>
                      </a:schemeClr>
                    </a:solidFill>
                  </a:tcPr>
                </a:tc>
                <a:tc>
                  <a:txBody>
                    <a:bodyPr/>
                    <a:lstStyle/>
                    <a:p>
                      <a:pPr algn="ctr"/>
                      <a:r>
                        <a:rPr lang="en-US" altLang="zh-CN" sz="1800" b="0" dirty="0" smtClean="0">
                          <a:solidFill>
                            <a:schemeClr val="tx1"/>
                          </a:solidFill>
                          <a:latin typeface="微软雅黑" panose="020B0503020204020204" pitchFamily="34" charset="-122"/>
                          <a:ea typeface="微软雅黑" panose="020B0503020204020204" pitchFamily="34" charset="-122"/>
                        </a:rPr>
                        <a:t>35.4%</a:t>
                      </a:r>
                      <a:endParaRPr lang="zh-CN" altLang="en-US" sz="1800" b="0" dirty="0">
                        <a:solidFill>
                          <a:schemeClr val="tx1"/>
                        </a:solidFill>
                        <a:latin typeface="微软雅黑" panose="020B0503020204020204" pitchFamily="34" charset="-122"/>
                        <a:ea typeface="微软雅黑" panose="020B0503020204020204" pitchFamily="34" charset="-122"/>
                      </a:endParaRPr>
                    </a:p>
                  </a:txBody>
                  <a:tcPr anchor="ctr">
                    <a:solidFill>
                      <a:schemeClr val="bg1">
                        <a:lumMod val="85000"/>
                      </a:schemeClr>
                    </a:solidFill>
                  </a:tcPr>
                </a:tc>
                <a:tc>
                  <a:txBody>
                    <a:bodyPr/>
                    <a:lstStyle/>
                    <a:p>
                      <a:pPr algn="ctr"/>
                      <a:r>
                        <a:rPr lang="en-US" altLang="zh-CN" sz="1800" b="0" dirty="0" smtClean="0">
                          <a:solidFill>
                            <a:schemeClr val="tx1"/>
                          </a:solidFill>
                          <a:latin typeface="微软雅黑" panose="020B0503020204020204" pitchFamily="34" charset="-122"/>
                          <a:ea typeface="微软雅黑" panose="020B0503020204020204" pitchFamily="34" charset="-122"/>
                        </a:rPr>
                        <a:t>63.7%</a:t>
                      </a:r>
                      <a:endParaRPr lang="zh-CN" altLang="en-US" sz="1800" b="0" dirty="0">
                        <a:solidFill>
                          <a:schemeClr val="tx1"/>
                        </a:solidFill>
                        <a:latin typeface="微软雅黑" panose="020B0503020204020204" pitchFamily="34" charset="-122"/>
                        <a:ea typeface="微软雅黑" panose="020B0503020204020204" pitchFamily="34" charset="-122"/>
                      </a:endParaRPr>
                    </a:p>
                  </a:txBody>
                  <a:tcPr anchor="ctr">
                    <a:solidFill>
                      <a:schemeClr val="bg1">
                        <a:lumMod val="85000"/>
                      </a:schemeClr>
                    </a:solidFill>
                  </a:tcPr>
                </a:tc>
                <a:tc>
                  <a:txBody>
                    <a:bodyPr/>
                    <a:lstStyle/>
                    <a:p>
                      <a:pPr algn="ctr"/>
                      <a:r>
                        <a:rPr lang="en-US" altLang="zh-CN" sz="1800" b="0" dirty="0" smtClean="0">
                          <a:solidFill>
                            <a:schemeClr val="tx1"/>
                          </a:solidFill>
                          <a:latin typeface="微软雅黑" panose="020B0503020204020204" pitchFamily="34" charset="-122"/>
                          <a:ea typeface="微软雅黑" panose="020B0503020204020204" pitchFamily="34" charset="-122"/>
                        </a:rPr>
                        <a:t>65.1%</a:t>
                      </a:r>
                      <a:endParaRPr lang="zh-CN" altLang="en-US" sz="1800" b="0" dirty="0">
                        <a:solidFill>
                          <a:schemeClr val="tx1"/>
                        </a:solidFill>
                        <a:latin typeface="微软雅黑" panose="020B0503020204020204" pitchFamily="34" charset="-122"/>
                        <a:ea typeface="微软雅黑" panose="020B0503020204020204" pitchFamily="34" charset="-122"/>
                      </a:endParaRPr>
                    </a:p>
                  </a:txBody>
                  <a:tcPr anchor="ctr">
                    <a:solidFill>
                      <a:schemeClr val="bg1">
                        <a:lumMod val="85000"/>
                      </a:schemeClr>
                    </a:solidFill>
                  </a:tcPr>
                </a:tc>
                <a:tc>
                  <a:txBody>
                    <a:bodyPr/>
                    <a:lstStyle/>
                    <a:p>
                      <a:pPr algn="ctr"/>
                      <a:r>
                        <a:rPr lang="en-US" altLang="zh-CN" sz="1800" b="0" dirty="0" smtClean="0">
                          <a:solidFill>
                            <a:schemeClr val="tx1"/>
                          </a:solidFill>
                          <a:latin typeface="微软雅黑" panose="020B0503020204020204" pitchFamily="34" charset="-122"/>
                          <a:ea typeface="微软雅黑" panose="020B0503020204020204" pitchFamily="34" charset="-122"/>
                        </a:rPr>
                        <a:t>70.8%</a:t>
                      </a:r>
                      <a:endParaRPr lang="zh-CN" altLang="en-US" sz="1800" b="0" dirty="0">
                        <a:solidFill>
                          <a:schemeClr val="tx1"/>
                        </a:solidFill>
                        <a:latin typeface="微软雅黑" panose="020B0503020204020204" pitchFamily="34" charset="-122"/>
                        <a:ea typeface="微软雅黑" panose="020B0503020204020204" pitchFamily="34" charset="-122"/>
                      </a:endParaRPr>
                    </a:p>
                  </a:txBody>
                  <a:tcPr anchor="ctr">
                    <a:solidFill>
                      <a:schemeClr val="bg1">
                        <a:lumMod val="85000"/>
                      </a:schemeClr>
                    </a:solidFill>
                  </a:tcPr>
                </a:tc>
              </a:tr>
              <a:tr h="850733">
                <a:tc>
                  <a:txBody>
                    <a:bodyPr/>
                    <a:lstStyle/>
                    <a:p>
                      <a:pPr algn="ctr"/>
                      <a:r>
                        <a:rPr lang="en-US" altLang="zh-CN" sz="1800" b="0" dirty="0" smtClean="0">
                          <a:solidFill>
                            <a:schemeClr val="tx1"/>
                          </a:solidFill>
                          <a:latin typeface="微软雅黑" panose="020B0503020204020204" pitchFamily="34" charset="-122"/>
                          <a:ea typeface="微软雅黑" panose="020B0503020204020204" pitchFamily="34" charset="-122"/>
                        </a:rPr>
                        <a:t>H.264/MPEG-4</a:t>
                      </a:r>
                      <a:r>
                        <a:rPr lang="en-US" altLang="zh-CN" sz="1800" b="0" baseline="0" dirty="0" smtClean="0">
                          <a:solidFill>
                            <a:schemeClr val="tx1"/>
                          </a:solidFill>
                          <a:latin typeface="微软雅黑" panose="020B0503020204020204" pitchFamily="34" charset="-122"/>
                          <a:ea typeface="微软雅黑" panose="020B0503020204020204" pitchFamily="34" charset="-122"/>
                        </a:rPr>
                        <a:t> AVC HP</a:t>
                      </a:r>
                      <a:endParaRPr lang="zh-CN" altLang="en-US" sz="1800" b="0" dirty="0">
                        <a:solidFill>
                          <a:schemeClr val="tx1"/>
                        </a:solidFill>
                        <a:latin typeface="微软雅黑" panose="020B0503020204020204" pitchFamily="34" charset="-122"/>
                        <a:ea typeface="微软雅黑" panose="020B0503020204020204" pitchFamily="34" charset="-122"/>
                      </a:endParaRPr>
                    </a:p>
                  </a:txBody>
                  <a:tcPr anchor="ctr">
                    <a:solidFill>
                      <a:schemeClr val="bg1">
                        <a:lumMod val="85000"/>
                      </a:schemeClr>
                    </a:solidFill>
                  </a:tcPr>
                </a:tc>
                <a:tc>
                  <a:txBody>
                    <a:bodyPr/>
                    <a:lstStyle/>
                    <a:p>
                      <a:pPr algn="ctr"/>
                      <a:r>
                        <a:rPr lang="en-US" altLang="zh-CN" sz="1800" b="0" dirty="0" smtClean="0">
                          <a:solidFill>
                            <a:schemeClr val="tx1"/>
                          </a:solidFill>
                          <a:latin typeface="微软雅黑" panose="020B0503020204020204" pitchFamily="34" charset="-122"/>
                          <a:ea typeface="微软雅黑" panose="020B0503020204020204" pitchFamily="34" charset="-122"/>
                        </a:rPr>
                        <a:t>---</a:t>
                      </a:r>
                      <a:endParaRPr lang="zh-CN" altLang="en-US" sz="1800" b="0" dirty="0">
                        <a:solidFill>
                          <a:schemeClr val="tx1"/>
                        </a:solidFill>
                        <a:latin typeface="微软雅黑" panose="020B0503020204020204" pitchFamily="34" charset="-122"/>
                        <a:ea typeface="微软雅黑" panose="020B0503020204020204" pitchFamily="34" charset="-122"/>
                      </a:endParaRPr>
                    </a:p>
                  </a:txBody>
                  <a:tcPr anchor="ctr">
                    <a:solidFill>
                      <a:schemeClr val="bg1">
                        <a:lumMod val="85000"/>
                      </a:schemeClr>
                    </a:solidFill>
                  </a:tcPr>
                </a:tc>
                <a:tc>
                  <a:txBody>
                    <a:bodyPr/>
                    <a:lstStyle/>
                    <a:p>
                      <a:pPr algn="ctr"/>
                      <a:r>
                        <a:rPr lang="en-US" altLang="zh-CN" sz="1800" b="0" dirty="0" smtClean="0">
                          <a:solidFill>
                            <a:schemeClr val="tx1"/>
                          </a:solidFill>
                          <a:latin typeface="微软雅黑" panose="020B0503020204020204" pitchFamily="34" charset="-122"/>
                          <a:ea typeface="微软雅黑" panose="020B0503020204020204" pitchFamily="34" charset="-122"/>
                        </a:rPr>
                        <a:t>44.5%</a:t>
                      </a:r>
                      <a:endParaRPr lang="zh-CN" altLang="en-US" sz="1800" b="0" dirty="0">
                        <a:solidFill>
                          <a:schemeClr val="tx1"/>
                        </a:solidFill>
                        <a:latin typeface="微软雅黑" panose="020B0503020204020204" pitchFamily="34" charset="-122"/>
                        <a:ea typeface="微软雅黑" panose="020B0503020204020204" pitchFamily="34" charset="-122"/>
                      </a:endParaRPr>
                    </a:p>
                  </a:txBody>
                  <a:tcPr anchor="ctr">
                    <a:solidFill>
                      <a:schemeClr val="bg1">
                        <a:lumMod val="85000"/>
                      </a:schemeClr>
                    </a:solidFill>
                  </a:tcPr>
                </a:tc>
                <a:tc>
                  <a:txBody>
                    <a:bodyPr/>
                    <a:lstStyle/>
                    <a:p>
                      <a:pPr algn="ctr"/>
                      <a:r>
                        <a:rPr lang="en-US" altLang="zh-CN" sz="1800" b="0" dirty="0" smtClean="0">
                          <a:solidFill>
                            <a:schemeClr val="tx1"/>
                          </a:solidFill>
                          <a:latin typeface="微软雅黑" panose="020B0503020204020204" pitchFamily="34" charset="-122"/>
                          <a:ea typeface="微软雅黑" panose="020B0503020204020204" pitchFamily="34" charset="-122"/>
                        </a:rPr>
                        <a:t>46.6%</a:t>
                      </a:r>
                      <a:endParaRPr lang="zh-CN" altLang="en-US" sz="1800" b="0" dirty="0">
                        <a:solidFill>
                          <a:schemeClr val="tx1"/>
                        </a:solidFill>
                        <a:latin typeface="微软雅黑" panose="020B0503020204020204" pitchFamily="34" charset="-122"/>
                        <a:ea typeface="微软雅黑" panose="020B0503020204020204" pitchFamily="34" charset="-122"/>
                      </a:endParaRPr>
                    </a:p>
                  </a:txBody>
                  <a:tcPr anchor="ctr">
                    <a:solidFill>
                      <a:schemeClr val="bg1">
                        <a:lumMod val="85000"/>
                      </a:schemeClr>
                    </a:solidFill>
                  </a:tcPr>
                </a:tc>
                <a:tc>
                  <a:txBody>
                    <a:bodyPr/>
                    <a:lstStyle/>
                    <a:p>
                      <a:pPr algn="ctr"/>
                      <a:r>
                        <a:rPr lang="en-US" altLang="zh-CN" sz="1800" b="0" dirty="0" smtClean="0">
                          <a:solidFill>
                            <a:schemeClr val="tx1"/>
                          </a:solidFill>
                          <a:latin typeface="微软雅黑" panose="020B0503020204020204" pitchFamily="34" charset="-122"/>
                          <a:ea typeface="微软雅黑" panose="020B0503020204020204" pitchFamily="34" charset="-122"/>
                        </a:rPr>
                        <a:t>55.4%</a:t>
                      </a:r>
                      <a:endParaRPr lang="zh-CN" altLang="en-US" sz="1800" b="0" dirty="0">
                        <a:solidFill>
                          <a:schemeClr val="tx1"/>
                        </a:solidFill>
                        <a:latin typeface="微软雅黑" panose="020B0503020204020204" pitchFamily="34" charset="-122"/>
                        <a:ea typeface="微软雅黑" panose="020B0503020204020204" pitchFamily="34" charset="-122"/>
                      </a:endParaRPr>
                    </a:p>
                  </a:txBody>
                  <a:tcPr anchor="ctr">
                    <a:solidFill>
                      <a:schemeClr val="bg1">
                        <a:lumMod val="85000"/>
                      </a:schemeClr>
                    </a:solidFill>
                  </a:tcPr>
                </a:tc>
              </a:tr>
              <a:tr h="576064">
                <a:tc>
                  <a:txBody>
                    <a:bodyPr/>
                    <a:lstStyle/>
                    <a:p>
                      <a:pPr algn="ctr"/>
                      <a:r>
                        <a:rPr lang="en-US" altLang="zh-CN" sz="1800" b="0" dirty="0" smtClean="0">
                          <a:solidFill>
                            <a:schemeClr val="tx1"/>
                          </a:solidFill>
                          <a:latin typeface="微软雅黑" panose="020B0503020204020204" pitchFamily="34" charset="-122"/>
                          <a:ea typeface="微软雅黑" panose="020B0503020204020204" pitchFamily="34" charset="-122"/>
                        </a:rPr>
                        <a:t>MPEG-4 ASP</a:t>
                      </a:r>
                      <a:endParaRPr lang="zh-CN" altLang="en-US" sz="1800" b="0" dirty="0">
                        <a:solidFill>
                          <a:schemeClr val="tx1"/>
                        </a:solidFill>
                        <a:latin typeface="微软雅黑" panose="020B0503020204020204" pitchFamily="34" charset="-122"/>
                        <a:ea typeface="微软雅黑" panose="020B0503020204020204" pitchFamily="34" charset="-122"/>
                      </a:endParaRPr>
                    </a:p>
                  </a:txBody>
                  <a:tcPr anchor="ctr">
                    <a:solidFill>
                      <a:schemeClr val="bg1">
                        <a:lumMod val="85000"/>
                      </a:schemeClr>
                    </a:solidFill>
                  </a:tcPr>
                </a:tc>
                <a:tc>
                  <a:txBody>
                    <a:bodyPr/>
                    <a:lstStyle/>
                    <a:p>
                      <a:pPr algn="ctr"/>
                      <a:r>
                        <a:rPr lang="en-US" altLang="zh-CN" sz="1800" b="0" dirty="0" smtClean="0">
                          <a:solidFill>
                            <a:schemeClr val="tx1"/>
                          </a:solidFill>
                          <a:latin typeface="微软雅黑" panose="020B0503020204020204" pitchFamily="34" charset="-122"/>
                          <a:ea typeface="微软雅黑" panose="020B0503020204020204" pitchFamily="34" charset="-122"/>
                        </a:rPr>
                        <a:t>---</a:t>
                      </a:r>
                      <a:endParaRPr lang="zh-CN" altLang="en-US" sz="1800" b="0" dirty="0">
                        <a:solidFill>
                          <a:schemeClr val="tx1"/>
                        </a:solidFill>
                        <a:latin typeface="微软雅黑" panose="020B0503020204020204" pitchFamily="34" charset="-122"/>
                        <a:ea typeface="微软雅黑" panose="020B0503020204020204" pitchFamily="34" charset="-122"/>
                      </a:endParaRPr>
                    </a:p>
                  </a:txBody>
                  <a:tcPr anchor="ctr">
                    <a:solidFill>
                      <a:schemeClr val="bg1">
                        <a:lumMod val="85000"/>
                      </a:schemeClr>
                    </a:solidFill>
                  </a:tcPr>
                </a:tc>
                <a:tc>
                  <a:txBody>
                    <a:bodyPr/>
                    <a:lstStyle/>
                    <a:p>
                      <a:pPr algn="ctr"/>
                      <a:r>
                        <a:rPr lang="en-US" altLang="zh-CN" sz="1800" b="0" dirty="0" smtClean="0">
                          <a:solidFill>
                            <a:schemeClr val="tx1"/>
                          </a:solidFill>
                          <a:latin typeface="微软雅黑" panose="020B0503020204020204" pitchFamily="34" charset="-122"/>
                          <a:ea typeface="微软雅黑" panose="020B0503020204020204" pitchFamily="34" charset="-122"/>
                        </a:rPr>
                        <a:t>---</a:t>
                      </a:r>
                      <a:endParaRPr lang="zh-CN" altLang="en-US" sz="1800" b="0" dirty="0">
                        <a:solidFill>
                          <a:schemeClr val="tx1"/>
                        </a:solidFill>
                        <a:latin typeface="微软雅黑" panose="020B0503020204020204" pitchFamily="34" charset="-122"/>
                        <a:ea typeface="微软雅黑" panose="020B0503020204020204" pitchFamily="34" charset="-122"/>
                      </a:endParaRPr>
                    </a:p>
                  </a:txBody>
                  <a:tcPr anchor="ctr">
                    <a:solidFill>
                      <a:schemeClr val="bg1">
                        <a:lumMod val="85000"/>
                      </a:schemeClr>
                    </a:solidFill>
                  </a:tcPr>
                </a:tc>
                <a:tc>
                  <a:txBody>
                    <a:bodyPr/>
                    <a:lstStyle/>
                    <a:p>
                      <a:pPr algn="ctr"/>
                      <a:r>
                        <a:rPr lang="en-US" altLang="zh-CN" sz="1800" b="0" dirty="0" smtClean="0">
                          <a:solidFill>
                            <a:schemeClr val="tx1"/>
                          </a:solidFill>
                          <a:latin typeface="微软雅黑" panose="020B0503020204020204" pitchFamily="34" charset="-122"/>
                          <a:ea typeface="微软雅黑" panose="020B0503020204020204" pitchFamily="34" charset="-122"/>
                        </a:rPr>
                        <a:t>3.9</a:t>
                      </a:r>
                      <a:endParaRPr lang="zh-CN" altLang="en-US" sz="1800" b="0" dirty="0">
                        <a:solidFill>
                          <a:schemeClr val="tx1"/>
                        </a:solidFill>
                        <a:latin typeface="微软雅黑" panose="020B0503020204020204" pitchFamily="34" charset="-122"/>
                        <a:ea typeface="微软雅黑" panose="020B0503020204020204" pitchFamily="34" charset="-122"/>
                      </a:endParaRPr>
                    </a:p>
                  </a:txBody>
                  <a:tcPr anchor="ctr">
                    <a:solidFill>
                      <a:schemeClr val="bg1">
                        <a:lumMod val="85000"/>
                      </a:schemeClr>
                    </a:solidFill>
                  </a:tcPr>
                </a:tc>
                <a:tc>
                  <a:txBody>
                    <a:bodyPr/>
                    <a:lstStyle/>
                    <a:p>
                      <a:pPr algn="ctr"/>
                      <a:r>
                        <a:rPr lang="en-US" altLang="zh-CN" sz="1800" b="0" dirty="0" smtClean="0">
                          <a:solidFill>
                            <a:schemeClr val="tx1"/>
                          </a:solidFill>
                          <a:latin typeface="微软雅黑" panose="020B0503020204020204" pitchFamily="34" charset="-122"/>
                          <a:ea typeface="微软雅黑" panose="020B0503020204020204" pitchFamily="34" charset="-122"/>
                        </a:rPr>
                        <a:t>19.7%</a:t>
                      </a:r>
                      <a:endParaRPr lang="zh-CN" altLang="en-US" sz="1800" b="0" dirty="0">
                        <a:solidFill>
                          <a:schemeClr val="tx1"/>
                        </a:solidFill>
                        <a:latin typeface="微软雅黑" panose="020B0503020204020204" pitchFamily="34" charset="-122"/>
                        <a:ea typeface="微软雅黑" panose="020B0503020204020204" pitchFamily="34" charset="-122"/>
                      </a:endParaRPr>
                    </a:p>
                  </a:txBody>
                  <a:tcPr anchor="ctr">
                    <a:solidFill>
                      <a:schemeClr val="bg1">
                        <a:lumMod val="85000"/>
                      </a:schemeClr>
                    </a:solidFill>
                  </a:tcPr>
                </a:tc>
              </a:tr>
              <a:tr h="538049">
                <a:tc>
                  <a:txBody>
                    <a:bodyPr/>
                    <a:lstStyle/>
                    <a:p>
                      <a:pPr algn="ctr"/>
                      <a:r>
                        <a:rPr lang="en-US" altLang="zh-CN" sz="1800" b="0" dirty="0" smtClean="0">
                          <a:solidFill>
                            <a:schemeClr val="tx1"/>
                          </a:solidFill>
                          <a:latin typeface="微软雅黑" panose="020B0503020204020204" pitchFamily="34" charset="-122"/>
                          <a:ea typeface="微软雅黑" panose="020B0503020204020204" pitchFamily="34" charset="-122"/>
                        </a:rPr>
                        <a:t>H.263 HLP</a:t>
                      </a:r>
                      <a:endParaRPr lang="zh-CN" altLang="en-US" sz="1800" b="0" dirty="0">
                        <a:solidFill>
                          <a:schemeClr val="tx1"/>
                        </a:solidFill>
                        <a:latin typeface="微软雅黑" panose="020B0503020204020204" pitchFamily="34" charset="-122"/>
                        <a:ea typeface="微软雅黑" panose="020B0503020204020204" pitchFamily="34" charset="-122"/>
                      </a:endParaRPr>
                    </a:p>
                  </a:txBody>
                  <a:tcPr anchor="ctr">
                    <a:solidFill>
                      <a:schemeClr val="bg1">
                        <a:lumMod val="85000"/>
                      </a:schemeClr>
                    </a:solidFill>
                  </a:tcPr>
                </a:tc>
                <a:tc>
                  <a:txBody>
                    <a:bodyPr/>
                    <a:lstStyle/>
                    <a:p>
                      <a:pPr algn="ctr"/>
                      <a:r>
                        <a:rPr lang="en-US" altLang="zh-CN" sz="1800" b="0" dirty="0" smtClean="0">
                          <a:solidFill>
                            <a:schemeClr val="tx1"/>
                          </a:solidFill>
                          <a:latin typeface="微软雅黑" panose="020B0503020204020204" pitchFamily="34" charset="-122"/>
                          <a:ea typeface="微软雅黑" panose="020B0503020204020204" pitchFamily="34" charset="-122"/>
                        </a:rPr>
                        <a:t>---</a:t>
                      </a:r>
                      <a:endParaRPr lang="zh-CN" altLang="en-US" sz="1800" b="0" dirty="0">
                        <a:solidFill>
                          <a:schemeClr val="tx1"/>
                        </a:solidFill>
                        <a:latin typeface="微软雅黑" panose="020B0503020204020204" pitchFamily="34" charset="-122"/>
                        <a:ea typeface="微软雅黑" panose="020B0503020204020204" pitchFamily="34" charset="-122"/>
                      </a:endParaRPr>
                    </a:p>
                  </a:txBody>
                  <a:tcPr anchor="ctr">
                    <a:solidFill>
                      <a:schemeClr val="bg1">
                        <a:lumMod val="85000"/>
                      </a:schemeClr>
                    </a:solidFill>
                  </a:tcPr>
                </a:tc>
                <a:tc>
                  <a:txBody>
                    <a:bodyPr/>
                    <a:lstStyle/>
                    <a:p>
                      <a:pPr algn="ctr"/>
                      <a:r>
                        <a:rPr lang="en-US" altLang="zh-CN" sz="1800" b="0" dirty="0" smtClean="0">
                          <a:solidFill>
                            <a:schemeClr val="tx1"/>
                          </a:solidFill>
                          <a:latin typeface="微软雅黑" panose="020B0503020204020204" pitchFamily="34" charset="-122"/>
                          <a:ea typeface="微软雅黑" panose="020B0503020204020204" pitchFamily="34" charset="-122"/>
                        </a:rPr>
                        <a:t>---</a:t>
                      </a:r>
                      <a:endParaRPr lang="zh-CN" altLang="en-US" sz="1800" b="0" dirty="0">
                        <a:solidFill>
                          <a:schemeClr val="tx1"/>
                        </a:solidFill>
                        <a:latin typeface="微软雅黑" panose="020B0503020204020204" pitchFamily="34" charset="-122"/>
                        <a:ea typeface="微软雅黑" panose="020B0503020204020204" pitchFamily="34" charset="-122"/>
                      </a:endParaRPr>
                    </a:p>
                  </a:txBody>
                  <a:tcPr anchor="ctr">
                    <a:solidFill>
                      <a:schemeClr val="bg1">
                        <a:lumMod val="85000"/>
                      </a:schemeClr>
                    </a:solidFill>
                  </a:tcPr>
                </a:tc>
                <a:tc>
                  <a:txBody>
                    <a:bodyPr/>
                    <a:lstStyle/>
                    <a:p>
                      <a:pPr algn="ctr"/>
                      <a:r>
                        <a:rPr lang="en-US" altLang="zh-CN" sz="1800" b="0" dirty="0" smtClean="0">
                          <a:solidFill>
                            <a:schemeClr val="tx1"/>
                          </a:solidFill>
                          <a:latin typeface="微软雅黑" panose="020B0503020204020204" pitchFamily="34" charset="-122"/>
                          <a:ea typeface="微软雅黑" panose="020B0503020204020204" pitchFamily="34" charset="-122"/>
                        </a:rPr>
                        <a:t>---</a:t>
                      </a:r>
                      <a:endParaRPr lang="zh-CN" altLang="en-US" sz="1800" b="0" dirty="0">
                        <a:solidFill>
                          <a:schemeClr val="tx1"/>
                        </a:solidFill>
                        <a:latin typeface="微软雅黑" panose="020B0503020204020204" pitchFamily="34" charset="-122"/>
                        <a:ea typeface="微软雅黑" panose="020B0503020204020204" pitchFamily="34" charset="-122"/>
                      </a:endParaRPr>
                    </a:p>
                  </a:txBody>
                  <a:tcPr anchor="ctr">
                    <a:solidFill>
                      <a:schemeClr val="bg1">
                        <a:lumMod val="85000"/>
                      </a:schemeClr>
                    </a:solidFill>
                  </a:tcPr>
                </a:tc>
                <a:tc>
                  <a:txBody>
                    <a:bodyPr/>
                    <a:lstStyle/>
                    <a:p>
                      <a:pPr algn="ctr"/>
                      <a:r>
                        <a:rPr lang="en-US" altLang="zh-CN" sz="1800" b="0" dirty="0" smtClean="0">
                          <a:solidFill>
                            <a:schemeClr val="tx1"/>
                          </a:solidFill>
                          <a:latin typeface="微软雅黑" panose="020B0503020204020204" pitchFamily="34" charset="-122"/>
                          <a:ea typeface="微软雅黑" panose="020B0503020204020204" pitchFamily="34" charset="-122"/>
                        </a:rPr>
                        <a:t>16.2%</a:t>
                      </a:r>
                      <a:endParaRPr lang="zh-CN" altLang="en-US" sz="1800" b="0" dirty="0">
                        <a:solidFill>
                          <a:schemeClr val="tx1"/>
                        </a:solidFill>
                        <a:latin typeface="微软雅黑" panose="020B0503020204020204" pitchFamily="34" charset="-122"/>
                        <a:ea typeface="微软雅黑" panose="020B0503020204020204" pitchFamily="34" charset="-122"/>
                      </a:endParaRPr>
                    </a:p>
                  </a:txBody>
                  <a:tcPr anchor="ctr">
                    <a:solidFill>
                      <a:schemeClr val="bg1">
                        <a:lumMod val="85000"/>
                      </a:schemeClr>
                    </a:solidFill>
                  </a:tcPr>
                </a:tc>
              </a:tr>
            </a:tbl>
          </a:graphicData>
        </a:graphic>
      </p:graphicFrame>
      <p:sp>
        <p:nvSpPr>
          <p:cNvPr id="5" name="矩形 4"/>
          <p:cNvSpPr/>
          <p:nvPr/>
        </p:nvSpPr>
        <p:spPr>
          <a:xfrm>
            <a:off x="251520" y="1403484"/>
            <a:ext cx="8496944" cy="369332"/>
          </a:xfrm>
          <a:prstGeom prst="rect">
            <a:avLst/>
          </a:prstGeom>
        </p:spPr>
        <p:txBody>
          <a:bodyPr wrap="square">
            <a:spAutoFit/>
          </a:bodyPr>
          <a:lstStyle/>
          <a:p>
            <a:pPr algn="l"/>
            <a:r>
              <a:rPr lang="zh-CN" altLang="en-US" sz="1800" b="0" dirty="0" smtClean="0">
                <a:latin typeface="微软雅黑" panose="020B0503020204020204" pitchFamily="34" charset="-122"/>
                <a:ea typeface="微软雅黑" panose="020B0503020204020204" pitchFamily="34" charset="-122"/>
              </a:rPr>
              <a:t>相同</a:t>
            </a:r>
            <a:r>
              <a:rPr lang="en-US" altLang="zh-CN" sz="1800" b="0" dirty="0" smtClean="0">
                <a:latin typeface="微软雅黑" panose="020B0503020204020204" pitchFamily="34" charset="-122"/>
                <a:ea typeface="微软雅黑" panose="020B0503020204020204" pitchFamily="34" charset="-122"/>
              </a:rPr>
              <a:t>PSNR</a:t>
            </a:r>
            <a:r>
              <a:rPr lang="zh-CN" altLang="en-US" sz="1800" b="0" dirty="0" smtClean="0">
                <a:latin typeface="微软雅黑" panose="020B0503020204020204" pitchFamily="34" charset="-122"/>
                <a:ea typeface="微软雅黑" panose="020B0503020204020204" pitchFamily="34" charset="-122"/>
              </a:rPr>
              <a:t>时，几种不同视频编码标准的对比：</a:t>
            </a:r>
            <a:endParaRPr lang="zh-CN" altLang="en-US" sz="1800" b="0" dirty="0">
              <a:latin typeface="微软雅黑" panose="020B0503020204020204" pitchFamily="34" charset="-122"/>
              <a:ea typeface="微软雅黑" panose="020B0503020204020204" pitchFamily="34" charset="-122"/>
            </a:endParaRPr>
          </a:p>
        </p:txBody>
      </p:sp>
      <p:sp>
        <p:nvSpPr>
          <p:cNvPr id="6" name="灯片编号占位符 1"/>
          <p:cNvSpPr>
            <a:spLocks noGrp="1"/>
          </p:cNvSpPr>
          <p:nvPr>
            <p:ph type="sldNum" sz="quarter" idx="11"/>
          </p:nvPr>
        </p:nvSpPr>
        <p:spPr>
          <a:xfrm>
            <a:off x="6553200" y="6248400"/>
            <a:ext cx="1905000" cy="457200"/>
          </a:xfrm>
        </p:spPr>
        <p:txBody>
          <a:bodyPr/>
          <a:lstStyle/>
          <a:p>
            <a:fld id="{080877BF-6D31-4E48-B933-90223EB641D9}" type="slidenum">
              <a:rPr lang="en-US" altLang="zh-CN" sz="1400" smtClean="0"/>
              <a:pPr/>
              <a:t>85</a:t>
            </a:fld>
            <a:endParaRPr lang="en-US" altLang="zh-CN" sz="1400"/>
          </a:p>
        </p:txBody>
      </p:sp>
    </p:spTree>
    <p:extLst>
      <p:ext uri="{BB962C8B-B14F-4D97-AF65-F5344CB8AC3E}">
        <p14:creationId xmlns:p14="http://schemas.microsoft.com/office/powerpoint/2010/main" val="1015748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en-US" altLang="zh-CN" sz="3600" b="1" kern="1200" dirty="0">
                <a:solidFill>
                  <a:srgbClr val="0184B7"/>
                </a:solidFill>
                <a:latin typeface="Arial" pitchFamily="34" charset="0"/>
                <a:ea typeface="宋体" pitchFamily="2" charset="-122"/>
              </a:rPr>
              <a:t>H.265</a:t>
            </a:r>
            <a:r>
              <a:rPr lang="zh-CN" altLang="en-US" sz="3600" b="1" kern="1200" dirty="0">
                <a:solidFill>
                  <a:srgbClr val="0184B7"/>
                </a:solidFill>
                <a:latin typeface="Arial" pitchFamily="34" charset="0"/>
                <a:ea typeface="宋体" pitchFamily="2" charset="-122"/>
              </a:rPr>
              <a:t>编码能力对比</a:t>
            </a:r>
            <a:endParaRPr lang="zh-CN" altLang="en-US" sz="3600" b="1" kern="1200" dirty="0">
              <a:solidFill>
                <a:srgbClr val="0184B7"/>
              </a:solidFill>
              <a:latin typeface="Arial" pitchFamily="34" charset="0"/>
              <a:ea typeface="宋体" pitchFamily="2" charset="-122"/>
              <a:cs typeface="+mn-cs"/>
            </a:endParaRPr>
          </a:p>
        </p:txBody>
      </p:sp>
      <p:sp>
        <p:nvSpPr>
          <p:cNvPr id="4" name="灯片编号占位符 3"/>
          <p:cNvSpPr>
            <a:spLocks noGrp="1"/>
          </p:cNvSpPr>
          <p:nvPr>
            <p:ph type="sldNum" sz="quarter" idx="11"/>
          </p:nvPr>
        </p:nvSpPr>
        <p:spPr>
          <a:xfrm>
            <a:off x="6553200" y="6248400"/>
            <a:ext cx="1905000" cy="457200"/>
          </a:xfrm>
        </p:spPr>
        <p:txBody>
          <a:bodyPr/>
          <a:lstStyle/>
          <a:p>
            <a:fld id="{080877BF-6D31-4E48-B933-90223EB641D9}" type="slidenum">
              <a:rPr lang="en-US" altLang="zh-CN" smtClean="0"/>
              <a:pPr/>
              <a:t>86</a:t>
            </a:fld>
            <a:endParaRPr lang="en-US" altLang="zh-CN"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628800"/>
            <a:ext cx="8419035" cy="4550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71206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圆角矩形 13"/>
          <p:cNvSpPr/>
          <p:nvPr/>
        </p:nvSpPr>
        <p:spPr bwMode="auto">
          <a:xfrm>
            <a:off x="579727" y="3861048"/>
            <a:ext cx="6264696" cy="648072"/>
          </a:xfrm>
          <a:prstGeom prst="roundRect">
            <a:avLst/>
          </a:prstGeom>
          <a:solidFill>
            <a:srgbClr val="FFC000"/>
          </a:solidFill>
          <a:ln w="952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smtClean="0">
              <a:ln>
                <a:noFill/>
              </a:ln>
              <a:solidFill>
                <a:schemeClr val="tx1"/>
              </a:solidFill>
              <a:effectLst/>
              <a:latin typeface="Arial" charset="0"/>
              <a:ea typeface="宋体" pitchFamily="2" charset="-122"/>
            </a:endParaRPr>
          </a:p>
        </p:txBody>
      </p:sp>
      <p:sp>
        <p:nvSpPr>
          <p:cNvPr id="2" name="标题 1"/>
          <p:cNvSpPr>
            <a:spLocks noGrp="1"/>
          </p:cNvSpPr>
          <p:nvPr>
            <p:ph type="title"/>
          </p:nvPr>
        </p:nvSpPr>
        <p:spPr/>
        <p:txBody>
          <a:bodyPr/>
          <a:lstStyle/>
          <a:p>
            <a:r>
              <a:rPr lang="en-US" altLang="zh-CN" dirty="0" smtClean="0">
                <a:latin typeface="微软雅黑" pitchFamily="34" charset="-122"/>
                <a:ea typeface="微软雅黑" pitchFamily="34" charset="-122"/>
              </a:rPr>
              <a:t>Agent</a:t>
            </a:r>
            <a:endParaRPr lang="zh-CN" altLang="en-US" dirty="0">
              <a:latin typeface="微软雅黑" pitchFamily="34" charset="-122"/>
              <a:ea typeface="微软雅黑" pitchFamily="34" charset="-122"/>
            </a:endParaRPr>
          </a:p>
        </p:txBody>
      </p:sp>
      <p:sp>
        <p:nvSpPr>
          <p:cNvPr id="6" name="TextBox 5"/>
          <p:cNvSpPr txBox="1"/>
          <p:nvPr/>
        </p:nvSpPr>
        <p:spPr>
          <a:xfrm>
            <a:off x="971600" y="2420888"/>
            <a:ext cx="6120680" cy="523220"/>
          </a:xfrm>
          <a:prstGeom prst="rect">
            <a:avLst/>
          </a:prstGeom>
          <a:noFill/>
        </p:spPr>
        <p:txBody>
          <a:bodyPr wrap="square" rtlCol="0">
            <a:spAutoFit/>
          </a:bodyPr>
          <a:lstStyle/>
          <a:p>
            <a:pPr marL="285750" indent="-285750" algn="l">
              <a:buFont typeface="Wingdings" panose="05000000000000000000" pitchFamily="2" charset="2"/>
              <a:buChar char="n"/>
            </a:pPr>
            <a:r>
              <a:rPr lang="en-US" altLang="zh-CN" sz="2800" dirty="0" smtClean="0">
                <a:solidFill>
                  <a:srgbClr val="C00000"/>
                </a:solidFill>
                <a:latin typeface="微软雅黑" panose="020B0503020204020204" pitchFamily="34" charset="-122"/>
                <a:ea typeface="微软雅黑" panose="020B0503020204020204" pitchFamily="34" charset="-122"/>
              </a:rPr>
              <a:t>  H.265</a:t>
            </a:r>
            <a:r>
              <a:rPr lang="zh-CN" altLang="en-US" sz="2800" dirty="0" smtClean="0">
                <a:solidFill>
                  <a:srgbClr val="C00000"/>
                </a:solidFill>
                <a:latin typeface="微软雅黑" panose="020B0503020204020204" pitchFamily="34" charset="-122"/>
                <a:ea typeface="微软雅黑" panose="020B0503020204020204" pitchFamily="34" charset="-122"/>
              </a:rPr>
              <a:t>的关键</a:t>
            </a:r>
            <a:r>
              <a:rPr lang="zh-CN" altLang="en-US" sz="2800" dirty="0">
                <a:solidFill>
                  <a:srgbClr val="C00000"/>
                </a:solidFill>
                <a:latin typeface="微软雅黑" panose="020B0503020204020204" pitchFamily="34" charset="-122"/>
                <a:ea typeface="微软雅黑" panose="020B0503020204020204" pitchFamily="34" charset="-122"/>
              </a:rPr>
              <a:t>技术</a:t>
            </a:r>
          </a:p>
        </p:txBody>
      </p:sp>
      <p:sp>
        <p:nvSpPr>
          <p:cNvPr id="8" name="TextBox 7"/>
          <p:cNvSpPr txBox="1"/>
          <p:nvPr/>
        </p:nvSpPr>
        <p:spPr>
          <a:xfrm>
            <a:off x="971600" y="3212976"/>
            <a:ext cx="6120680" cy="523220"/>
          </a:xfrm>
          <a:prstGeom prst="rect">
            <a:avLst/>
          </a:prstGeom>
          <a:noFill/>
        </p:spPr>
        <p:txBody>
          <a:bodyPr wrap="square" rtlCol="0">
            <a:spAutoFit/>
          </a:bodyPr>
          <a:lstStyle/>
          <a:p>
            <a:pPr marL="285750" indent="-285750" algn="l">
              <a:buFont typeface="Wingdings" panose="05000000000000000000" pitchFamily="2" charset="2"/>
              <a:buChar char="n"/>
            </a:pPr>
            <a:r>
              <a:rPr lang="en-US" altLang="zh-CN" sz="2800" dirty="0" smtClean="0">
                <a:solidFill>
                  <a:srgbClr val="C00000"/>
                </a:solidFill>
                <a:latin typeface="微软雅黑" panose="020B0503020204020204" pitchFamily="34" charset="-122"/>
                <a:ea typeface="微软雅黑" panose="020B0503020204020204" pitchFamily="34" charset="-122"/>
              </a:rPr>
              <a:t>  H.265</a:t>
            </a:r>
            <a:r>
              <a:rPr lang="zh-CN" altLang="en-US" sz="2800" dirty="0" smtClean="0">
                <a:solidFill>
                  <a:srgbClr val="C00000"/>
                </a:solidFill>
                <a:latin typeface="微软雅黑" panose="020B0503020204020204" pitchFamily="34" charset="-122"/>
                <a:ea typeface="微软雅黑" panose="020B0503020204020204" pitchFamily="34" charset="-122"/>
              </a:rPr>
              <a:t>编码能力对比</a:t>
            </a:r>
            <a:endParaRPr lang="zh-CN" altLang="en-US" sz="2800" dirty="0">
              <a:solidFill>
                <a:srgbClr val="C00000"/>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971600" y="3933056"/>
            <a:ext cx="6120680" cy="523220"/>
          </a:xfrm>
          <a:prstGeom prst="rect">
            <a:avLst/>
          </a:prstGeom>
          <a:noFill/>
        </p:spPr>
        <p:txBody>
          <a:bodyPr wrap="square" rtlCol="0">
            <a:spAutoFit/>
          </a:bodyPr>
          <a:lstStyle/>
          <a:p>
            <a:pPr marL="285750" indent="-285750" algn="l">
              <a:buFont typeface="Wingdings" panose="05000000000000000000" pitchFamily="2" charset="2"/>
              <a:buChar char="n"/>
            </a:pPr>
            <a:r>
              <a:rPr lang="en-US" altLang="zh-CN" sz="2800" dirty="0" smtClean="0">
                <a:solidFill>
                  <a:srgbClr val="C00000"/>
                </a:solidFill>
                <a:latin typeface="微软雅黑" panose="020B0503020204020204" pitchFamily="34" charset="-122"/>
                <a:ea typeface="微软雅黑" panose="020B0503020204020204" pitchFamily="34" charset="-122"/>
              </a:rPr>
              <a:t>  H.265</a:t>
            </a:r>
            <a:r>
              <a:rPr lang="zh-CN" altLang="en-US" sz="2800" dirty="0" smtClean="0">
                <a:solidFill>
                  <a:srgbClr val="C00000"/>
                </a:solidFill>
                <a:latin typeface="微软雅黑" panose="020B0503020204020204" pitchFamily="34" charset="-122"/>
                <a:ea typeface="微软雅黑" panose="020B0503020204020204" pitchFamily="34" charset="-122"/>
              </a:rPr>
              <a:t>的产品实现及通用测试</a:t>
            </a:r>
            <a:endParaRPr lang="zh-CN" altLang="en-US" sz="2800" dirty="0">
              <a:solidFill>
                <a:srgbClr val="C00000"/>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971600" y="4653136"/>
            <a:ext cx="6120680" cy="523220"/>
          </a:xfrm>
          <a:prstGeom prst="rect">
            <a:avLst/>
          </a:prstGeom>
          <a:noFill/>
        </p:spPr>
        <p:txBody>
          <a:bodyPr wrap="square" rtlCol="0">
            <a:spAutoFit/>
          </a:bodyPr>
          <a:lstStyle/>
          <a:p>
            <a:pPr marL="285750" indent="-285750">
              <a:buFont typeface="Wingdings" panose="05000000000000000000" pitchFamily="2" charset="2"/>
              <a:buChar char="n"/>
            </a:pPr>
            <a:r>
              <a:rPr lang="en-US" altLang="zh-CN" sz="2800" dirty="0" smtClean="0">
                <a:solidFill>
                  <a:srgbClr val="C00000"/>
                </a:solidFill>
                <a:latin typeface="微软雅黑" panose="020B0503020204020204" pitchFamily="34" charset="-122"/>
                <a:ea typeface="微软雅黑" panose="020B0503020204020204" pitchFamily="34" charset="-122"/>
              </a:rPr>
              <a:t> </a:t>
            </a:r>
            <a:r>
              <a:rPr lang="en-US" altLang="zh-CN" sz="2800" dirty="0">
                <a:solidFill>
                  <a:srgbClr val="C00000"/>
                </a:solidFill>
                <a:latin typeface="微软雅黑" panose="020B0503020204020204" pitchFamily="34" charset="-122"/>
                <a:ea typeface="微软雅黑" panose="020B0503020204020204" pitchFamily="34" charset="-122"/>
              </a:rPr>
              <a:t>H.265</a:t>
            </a:r>
            <a:r>
              <a:rPr lang="zh-CN" altLang="en-US" sz="2800" dirty="0">
                <a:solidFill>
                  <a:srgbClr val="C00000"/>
                </a:solidFill>
                <a:latin typeface="微软雅黑" panose="020B0503020204020204" pitchFamily="34" charset="-122"/>
                <a:ea typeface="微软雅黑" panose="020B0503020204020204" pitchFamily="34" charset="-122"/>
              </a:rPr>
              <a:t>与</a:t>
            </a:r>
            <a:r>
              <a:rPr lang="en-US" altLang="zh-CN" sz="2800" dirty="0">
                <a:solidFill>
                  <a:srgbClr val="C00000"/>
                </a:solidFill>
                <a:latin typeface="微软雅黑" panose="020B0503020204020204" pitchFamily="34" charset="-122"/>
                <a:ea typeface="微软雅黑" panose="020B0503020204020204" pitchFamily="34" charset="-122"/>
              </a:rPr>
              <a:t>4K</a:t>
            </a:r>
            <a:r>
              <a:rPr lang="zh-CN" altLang="en-US" sz="2800" dirty="0">
                <a:solidFill>
                  <a:srgbClr val="C00000"/>
                </a:solidFill>
                <a:latin typeface="微软雅黑" panose="020B0503020204020204" pitchFamily="34" charset="-122"/>
                <a:ea typeface="微软雅黑" panose="020B0503020204020204" pitchFamily="34" charset="-122"/>
              </a:rPr>
              <a:t>视频</a:t>
            </a:r>
          </a:p>
        </p:txBody>
      </p:sp>
      <p:sp>
        <p:nvSpPr>
          <p:cNvPr id="11" name="灯片编号占位符 3"/>
          <p:cNvSpPr>
            <a:spLocks noGrp="1"/>
          </p:cNvSpPr>
          <p:nvPr>
            <p:ph type="sldNum" sz="quarter" idx="11"/>
          </p:nvPr>
        </p:nvSpPr>
        <p:spPr>
          <a:xfrm>
            <a:off x="6553200" y="6248400"/>
            <a:ext cx="1905000" cy="457200"/>
          </a:xfrm>
        </p:spPr>
        <p:txBody>
          <a:bodyPr/>
          <a:lstStyle/>
          <a:p>
            <a:fld id="{080877BF-6D31-4E48-B933-90223EB641D9}" type="slidenum">
              <a:rPr lang="en-US" altLang="zh-CN" smtClean="0"/>
              <a:pPr/>
              <a:t>87</a:t>
            </a:fld>
            <a:endParaRPr lang="en-US" altLang="zh-CN" dirty="0"/>
          </a:p>
        </p:txBody>
      </p:sp>
      <p:sp>
        <p:nvSpPr>
          <p:cNvPr id="12" name="TextBox 11"/>
          <p:cNvSpPr txBox="1"/>
          <p:nvPr/>
        </p:nvSpPr>
        <p:spPr>
          <a:xfrm>
            <a:off x="971600" y="5373216"/>
            <a:ext cx="6120680" cy="523220"/>
          </a:xfrm>
          <a:prstGeom prst="rect">
            <a:avLst/>
          </a:prstGeom>
          <a:noFill/>
        </p:spPr>
        <p:txBody>
          <a:bodyPr wrap="square" rtlCol="0">
            <a:spAutoFit/>
          </a:bodyPr>
          <a:lstStyle/>
          <a:p>
            <a:pPr marL="285750" indent="-285750" algn="l">
              <a:buFont typeface="Wingdings" panose="05000000000000000000" pitchFamily="2" charset="2"/>
              <a:buChar char="n"/>
            </a:pPr>
            <a:r>
              <a:rPr lang="en-US" altLang="zh-CN" sz="2800" dirty="0" smtClean="0">
                <a:solidFill>
                  <a:srgbClr val="C00000"/>
                </a:solidFill>
                <a:latin typeface="微软雅黑" panose="020B0503020204020204" pitchFamily="34" charset="-122"/>
                <a:ea typeface="微软雅黑" panose="020B0503020204020204" pitchFamily="34" charset="-122"/>
              </a:rPr>
              <a:t>  </a:t>
            </a:r>
            <a:r>
              <a:rPr lang="zh-CN" altLang="en-US" sz="2800" dirty="0" smtClean="0">
                <a:solidFill>
                  <a:srgbClr val="C00000"/>
                </a:solidFill>
                <a:latin typeface="微软雅黑" panose="020B0503020204020204" pitchFamily="34" charset="-122"/>
                <a:ea typeface="微软雅黑" panose="020B0503020204020204" pitchFamily="34" charset="-122"/>
              </a:rPr>
              <a:t>项目情况</a:t>
            </a:r>
            <a:endParaRPr lang="zh-CN" altLang="en-US" sz="2800" dirty="0">
              <a:solidFill>
                <a:srgbClr val="C00000"/>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971600" y="1628800"/>
            <a:ext cx="6120680" cy="523220"/>
          </a:xfrm>
          <a:prstGeom prst="rect">
            <a:avLst/>
          </a:prstGeom>
          <a:noFill/>
        </p:spPr>
        <p:txBody>
          <a:bodyPr wrap="square" rtlCol="0">
            <a:spAutoFit/>
          </a:bodyPr>
          <a:lstStyle/>
          <a:p>
            <a:pPr marL="285750" indent="-285750" algn="l">
              <a:buFont typeface="Wingdings" panose="05000000000000000000" pitchFamily="2" charset="2"/>
              <a:buChar char="n"/>
            </a:pPr>
            <a:r>
              <a:rPr lang="zh-CN" altLang="en-US" sz="2800" dirty="0" smtClean="0">
                <a:solidFill>
                  <a:srgbClr val="C00000"/>
                </a:solidFill>
                <a:latin typeface="微软雅黑" panose="020B0503020204020204" pitchFamily="34" charset="-122"/>
                <a:ea typeface="微软雅黑" panose="020B0503020204020204" pitchFamily="34" charset="-122"/>
              </a:rPr>
              <a:t>  研究背景</a:t>
            </a:r>
            <a:endParaRPr lang="zh-CN" altLang="en-US" sz="2800" dirty="0">
              <a:solidFill>
                <a:srgbClr val="C0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8610970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en-US" altLang="zh-CN" sz="3600" b="1" kern="1200" dirty="0">
                <a:solidFill>
                  <a:srgbClr val="0184B7"/>
                </a:solidFill>
                <a:latin typeface="Arial" pitchFamily="34" charset="0"/>
                <a:ea typeface="宋体" pitchFamily="2" charset="-122"/>
                <a:cs typeface="+mn-cs"/>
              </a:rPr>
              <a:t>H.265</a:t>
            </a:r>
            <a:r>
              <a:rPr lang="zh-CN" altLang="en-US" sz="3600" b="1" kern="1200" dirty="0">
                <a:solidFill>
                  <a:srgbClr val="0184B7"/>
                </a:solidFill>
                <a:latin typeface="Arial" pitchFamily="34" charset="0"/>
                <a:ea typeface="宋体" pitchFamily="2" charset="-122"/>
                <a:cs typeface="+mn-cs"/>
              </a:rPr>
              <a:t>的</a:t>
            </a:r>
            <a:r>
              <a:rPr lang="zh-CN" altLang="en-US" sz="3600" b="1" kern="1200" dirty="0" smtClean="0">
                <a:solidFill>
                  <a:srgbClr val="0184B7"/>
                </a:solidFill>
                <a:latin typeface="Arial" pitchFamily="34" charset="0"/>
                <a:ea typeface="宋体" pitchFamily="2" charset="-122"/>
                <a:cs typeface="+mn-cs"/>
              </a:rPr>
              <a:t>产品及通用应用测试情况</a:t>
            </a:r>
            <a:endParaRPr lang="zh-CN" altLang="en-US" sz="3600" b="1" kern="1200" dirty="0">
              <a:solidFill>
                <a:srgbClr val="0184B7"/>
              </a:solidFill>
              <a:latin typeface="Arial" pitchFamily="34" charset="0"/>
              <a:ea typeface="宋体" pitchFamily="2" charset="-122"/>
              <a:cs typeface="+mn-cs"/>
            </a:endParaRPr>
          </a:p>
        </p:txBody>
      </p:sp>
      <p:sp>
        <p:nvSpPr>
          <p:cNvPr id="4" name="灯片编号占位符 3"/>
          <p:cNvSpPr>
            <a:spLocks noGrp="1"/>
          </p:cNvSpPr>
          <p:nvPr>
            <p:ph type="sldNum" sz="quarter" idx="11"/>
          </p:nvPr>
        </p:nvSpPr>
        <p:spPr/>
        <p:txBody>
          <a:bodyPr/>
          <a:lstStyle/>
          <a:p>
            <a:fld id="{080877BF-6D31-4E48-B933-90223EB641D9}" type="slidenum">
              <a:rPr lang="en-US" altLang="zh-CN" smtClean="0"/>
              <a:pPr/>
              <a:t>88</a:t>
            </a:fld>
            <a:endParaRPr lang="en-US" altLang="zh-CN" dirty="0"/>
          </a:p>
        </p:txBody>
      </p:sp>
      <p:sp>
        <p:nvSpPr>
          <p:cNvPr id="3" name="矩形 2"/>
          <p:cNvSpPr/>
          <p:nvPr/>
        </p:nvSpPr>
        <p:spPr>
          <a:xfrm>
            <a:off x="487288" y="1231479"/>
            <a:ext cx="2492990" cy="369332"/>
          </a:xfrm>
          <a:prstGeom prst="rect">
            <a:avLst/>
          </a:prstGeom>
        </p:spPr>
        <p:txBody>
          <a:bodyPr wrap="none">
            <a:spAutoFit/>
          </a:bodyPr>
          <a:lstStyle/>
          <a:p>
            <a:pPr marL="457200" indent="-457200">
              <a:buFont typeface="+mj-lt"/>
              <a:buAutoNum type="arabicPeriod"/>
            </a:pPr>
            <a:r>
              <a:rPr lang="zh-CN" altLang="zh-CN" sz="1800" dirty="0" smtClean="0">
                <a:latin typeface="微软雅黑" panose="020B0503020204020204" pitchFamily="34" charset="-122"/>
                <a:ea typeface="微软雅黑" panose="020B0503020204020204" pitchFamily="34" charset="-122"/>
              </a:rPr>
              <a:t>编码器</a:t>
            </a:r>
            <a:r>
              <a:rPr lang="zh-CN" altLang="zh-CN" sz="1800" dirty="0">
                <a:latin typeface="微软雅黑" panose="020B0503020204020204" pitchFamily="34" charset="-122"/>
                <a:ea typeface="微软雅黑" panose="020B0503020204020204" pitchFamily="34" charset="-122"/>
              </a:rPr>
              <a:t>（</a:t>
            </a:r>
            <a:r>
              <a:rPr lang="zh-CN" altLang="zh-CN" sz="1800" dirty="0" smtClean="0">
                <a:latin typeface="微软雅黑" panose="020B0503020204020204" pitchFamily="34" charset="-122"/>
                <a:ea typeface="微软雅黑" panose="020B0503020204020204" pitchFamily="34" charset="-122"/>
              </a:rPr>
              <a:t>硬件</a:t>
            </a:r>
            <a:r>
              <a:rPr lang="zh-CN" altLang="en-US" sz="1800" dirty="0" smtClean="0">
                <a:latin typeface="微软雅黑" panose="020B0503020204020204" pitchFamily="34" charset="-122"/>
                <a:ea typeface="微软雅黑" panose="020B0503020204020204" pitchFamily="34" charset="-122"/>
              </a:rPr>
              <a:t>）：</a:t>
            </a:r>
            <a:endParaRPr lang="zh-CN" altLang="en-US" sz="1800" dirty="0">
              <a:latin typeface="微软雅黑" panose="020B0503020204020204" pitchFamily="34" charset="-122"/>
              <a:ea typeface="微软雅黑" panose="020B0503020204020204" pitchFamily="34" charset="-122"/>
            </a:endParaRPr>
          </a:p>
        </p:txBody>
      </p:sp>
      <p:sp>
        <p:nvSpPr>
          <p:cNvPr id="8" name="矩形 7"/>
          <p:cNvSpPr/>
          <p:nvPr/>
        </p:nvSpPr>
        <p:spPr>
          <a:xfrm>
            <a:off x="486603" y="2483604"/>
            <a:ext cx="2308644" cy="369332"/>
          </a:xfrm>
          <a:prstGeom prst="rect">
            <a:avLst/>
          </a:prstGeom>
        </p:spPr>
        <p:txBody>
          <a:bodyPr wrap="none">
            <a:spAutoFit/>
          </a:bodyPr>
          <a:lstStyle/>
          <a:p>
            <a:r>
              <a:rPr lang="en-US" altLang="zh-CN" sz="1800" dirty="0" smtClean="0">
                <a:latin typeface="微软雅黑" panose="020B0503020204020204" pitchFamily="34" charset="-122"/>
                <a:ea typeface="微软雅黑" panose="020B0503020204020204" pitchFamily="34" charset="-122"/>
              </a:rPr>
              <a:t>2. </a:t>
            </a:r>
            <a:r>
              <a:rPr lang="zh-CN" altLang="zh-CN" sz="1800" dirty="0" smtClean="0">
                <a:latin typeface="微软雅黑" panose="020B0503020204020204" pitchFamily="34" charset="-122"/>
                <a:ea typeface="微软雅黑" panose="020B0503020204020204" pitchFamily="34" charset="-122"/>
              </a:rPr>
              <a:t>编码器</a:t>
            </a:r>
            <a:r>
              <a:rPr lang="zh-CN" altLang="zh-CN" sz="1800" dirty="0">
                <a:latin typeface="微软雅黑" panose="020B0503020204020204" pitchFamily="34" charset="-122"/>
                <a:ea typeface="微软雅黑" panose="020B0503020204020204" pitchFamily="34" charset="-122"/>
              </a:rPr>
              <a:t>（软件</a:t>
            </a:r>
            <a:r>
              <a:rPr lang="zh-CN" altLang="zh-CN" sz="1800" dirty="0" smtClean="0">
                <a:latin typeface="微软雅黑" panose="020B0503020204020204" pitchFamily="34" charset="-122"/>
                <a:ea typeface="微软雅黑" panose="020B0503020204020204" pitchFamily="34" charset="-122"/>
              </a:rPr>
              <a:t>）</a:t>
            </a:r>
            <a:r>
              <a:rPr lang="zh-CN" altLang="en-US" sz="1800" dirty="0" smtClean="0">
                <a:latin typeface="微软雅黑" panose="020B0503020204020204" pitchFamily="34" charset="-122"/>
                <a:ea typeface="微软雅黑" panose="020B0503020204020204" pitchFamily="34" charset="-122"/>
              </a:rPr>
              <a:t>：</a:t>
            </a:r>
            <a:endParaRPr lang="zh-CN" altLang="en-US" sz="1800" dirty="0">
              <a:latin typeface="微软雅黑" panose="020B0503020204020204" pitchFamily="34" charset="-122"/>
              <a:ea typeface="微软雅黑" panose="020B0503020204020204" pitchFamily="34" charset="-122"/>
            </a:endParaRPr>
          </a:p>
        </p:txBody>
      </p:sp>
      <p:sp>
        <p:nvSpPr>
          <p:cNvPr id="9" name="矩形 8"/>
          <p:cNvSpPr/>
          <p:nvPr/>
        </p:nvSpPr>
        <p:spPr>
          <a:xfrm>
            <a:off x="395536" y="2840365"/>
            <a:ext cx="8352928" cy="3973011"/>
          </a:xfrm>
          <a:prstGeom prst="rect">
            <a:avLst/>
          </a:prstGeom>
        </p:spPr>
        <p:txBody>
          <a:bodyPr wrap="square">
            <a:spAutoFit/>
          </a:bodyPr>
          <a:lstStyle/>
          <a:p>
            <a:pPr marL="285750" lvl="0" indent="-285750" algn="l">
              <a:lnSpc>
                <a:spcPct val="150000"/>
              </a:lnSpc>
              <a:spcBef>
                <a:spcPts val="0"/>
              </a:spcBef>
              <a:spcAft>
                <a:spcPts val="600"/>
              </a:spcAft>
              <a:buFont typeface="Wingdings" panose="05000000000000000000" pitchFamily="2" charset="2"/>
              <a:buChar char="l"/>
            </a:pPr>
            <a:r>
              <a:rPr lang="en-US" altLang="zh-CN" sz="1600" b="0" dirty="0" smtClean="0">
                <a:latin typeface="微软雅黑" panose="020B0503020204020204" pitchFamily="34" charset="-122"/>
                <a:ea typeface="微软雅黑" panose="020B0503020204020204" pitchFamily="34" charset="-122"/>
              </a:rPr>
              <a:t>2013</a:t>
            </a:r>
            <a:r>
              <a:rPr lang="zh-CN" altLang="zh-CN" sz="1600" b="0" dirty="0">
                <a:latin typeface="微软雅黑" panose="020B0503020204020204" pitchFamily="34" charset="-122"/>
                <a:ea typeface="微软雅黑" panose="020B0503020204020204" pitchFamily="34" charset="-122"/>
              </a:rPr>
              <a:t>年</a:t>
            </a:r>
            <a:r>
              <a:rPr lang="en-US" altLang="zh-CN" sz="1600" b="0" dirty="0">
                <a:latin typeface="微软雅黑" panose="020B0503020204020204" pitchFamily="34" charset="-122"/>
                <a:ea typeface="微软雅黑" panose="020B0503020204020204" pitchFamily="34" charset="-122"/>
              </a:rPr>
              <a:t>1</a:t>
            </a:r>
            <a:r>
              <a:rPr lang="zh-CN" altLang="zh-CN" sz="1600" b="0" dirty="0">
                <a:latin typeface="微软雅黑" panose="020B0503020204020204" pitchFamily="34" charset="-122"/>
                <a:ea typeface="微软雅黑" panose="020B0503020204020204" pitchFamily="34" charset="-122"/>
              </a:rPr>
              <a:t>月</a:t>
            </a:r>
            <a:r>
              <a:rPr lang="en-US" altLang="zh-CN" sz="1600" b="0" dirty="0">
                <a:latin typeface="微软雅黑" panose="020B0503020204020204" pitchFamily="34" charset="-122"/>
                <a:ea typeface="微软雅黑" panose="020B0503020204020204" pitchFamily="34" charset="-122"/>
              </a:rPr>
              <a:t>8</a:t>
            </a:r>
            <a:r>
              <a:rPr lang="zh-CN" altLang="zh-CN" sz="1600" b="0" dirty="0">
                <a:latin typeface="微软雅黑" panose="020B0503020204020204" pitchFamily="34" charset="-122"/>
                <a:ea typeface="微软雅黑" panose="020B0503020204020204" pitchFamily="34" charset="-122"/>
              </a:rPr>
              <a:t>日，</a:t>
            </a:r>
            <a:r>
              <a:rPr lang="en-US" altLang="zh-CN" sz="1600" b="0" dirty="0">
                <a:latin typeface="微软雅黑" panose="020B0503020204020204" pitchFamily="34" charset="-122"/>
                <a:ea typeface="微软雅黑" panose="020B0503020204020204" pitchFamily="34" charset="-122"/>
              </a:rPr>
              <a:t>Vanguard Video</a:t>
            </a:r>
            <a:r>
              <a:rPr lang="zh-CN" altLang="zh-CN" sz="1600" b="0" dirty="0">
                <a:latin typeface="微软雅黑" panose="020B0503020204020204" pitchFamily="34" charset="-122"/>
                <a:ea typeface="微软雅黑" panose="020B0503020204020204" pitchFamily="34" charset="-122"/>
              </a:rPr>
              <a:t>发表了</a:t>
            </a:r>
            <a:r>
              <a:rPr lang="en-US" altLang="zh-CN" sz="1600" b="0" dirty="0">
                <a:latin typeface="微软雅黑" panose="020B0503020204020204" pitchFamily="34" charset="-122"/>
                <a:ea typeface="微软雅黑" panose="020B0503020204020204" pitchFamily="34" charset="-122"/>
              </a:rPr>
              <a:t>V.265</a:t>
            </a:r>
            <a:r>
              <a:rPr lang="zh-CN" altLang="zh-CN" sz="1600" b="0" dirty="0">
                <a:latin typeface="微软雅黑" panose="020B0503020204020204" pitchFamily="34" charset="-122"/>
                <a:ea typeface="微软雅黑" panose="020B0503020204020204" pitchFamily="34" charset="-122"/>
              </a:rPr>
              <a:t>，一个专业的纯软件</a:t>
            </a:r>
            <a:r>
              <a:rPr lang="en-US" altLang="zh-CN" sz="1600" b="0" dirty="0">
                <a:latin typeface="微软雅黑" panose="020B0503020204020204" pitchFamily="34" charset="-122"/>
                <a:ea typeface="微软雅黑" panose="020B0503020204020204" pitchFamily="34" charset="-122"/>
              </a:rPr>
              <a:t>HEVC</a:t>
            </a:r>
            <a:r>
              <a:rPr lang="zh-CN" altLang="zh-CN" sz="1600" b="0" dirty="0">
                <a:latin typeface="微软雅黑" panose="020B0503020204020204" pitchFamily="34" charset="-122"/>
                <a:ea typeface="微软雅黑" panose="020B0503020204020204" pitchFamily="34" charset="-122"/>
              </a:rPr>
              <a:t>编码器，能达到实时的编码性能。同年</a:t>
            </a:r>
            <a:r>
              <a:rPr lang="en-US" altLang="zh-CN" sz="1600" b="0" dirty="0">
                <a:latin typeface="微软雅黑" panose="020B0503020204020204" pitchFamily="34" charset="-122"/>
                <a:ea typeface="微软雅黑" panose="020B0503020204020204" pitchFamily="34" charset="-122"/>
              </a:rPr>
              <a:t>6</a:t>
            </a:r>
            <a:r>
              <a:rPr lang="zh-CN" altLang="zh-CN" sz="1600" b="0" dirty="0">
                <a:latin typeface="微软雅黑" panose="020B0503020204020204" pitchFamily="34" charset="-122"/>
                <a:ea typeface="微软雅黑" panose="020B0503020204020204" pitchFamily="34" charset="-122"/>
              </a:rPr>
              <a:t>月， </a:t>
            </a:r>
            <a:r>
              <a:rPr lang="en-US" altLang="zh-CN" sz="1600" b="0" dirty="0">
                <a:latin typeface="微软雅黑" panose="020B0503020204020204" pitchFamily="34" charset="-122"/>
                <a:ea typeface="微软雅黑" panose="020B0503020204020204" pitchFamily="34" charset="-122"/>
              </a:rPr>
              <a:t>V.265</a:t>
            </a:r>
            <a:r>
              <a:rPr lang="zh-CN" altLang="zh-CN" sz="1600" b="0" dirty="0">
                <a:latin typeface="微软雅黑" panose="020B0503020204020204" pitchFamily="34" charset="-122"/>
                <a:ea typeface="微软雅黑" panose="020B0503020204020204" pitchFamily="34" charset="-122"/>
              </a:rPr>
              <a:t>专业</a:t>
            </a:r>
            <a:r>
              <a:rPr lang="en-US" altLang="zh-CN" sz="1600" b="0" dirty="0">
                <a:latin typeface="微软雅黑" panose="020B0503020204020204" pitchFamily="34" charset="-122"/>
                <a:ea typeface="微软雅黑" panose="020B0503020204020204" pitchFamily="34" charset="-122"/>
              </a:rPr>
              <a:t>HEVC</a:t>
            </a:r>
            <a:r>
              <a:rPr lang="zh-CN" altLang="zh-CN" sz="1600" b="0" dirty="0">
                <a:latin typeface="微软雅黑" panose="020B0503020204020204" pitchFamily="34" charset="-122"/>
                <a:ea typeface="微软雅黑" panose="020B0503020204020204" pitchFamily="34" charset="-122"/>
              </a:rPr>
              <a:t>编码器加入了</a:t>
            </a:r>
            <a:r>
              <a:rPr lang="en-US" altLang="zh-CN" sz="1600" b="0" dirty="0">
                <a:latin typeface="微软雅黑" panose="020B0503020204020204" pitchFamily="34" charset="-122"/>
                <a:ea typeface="微软雅黑" panose="020B0503020204020204" pitchFamily="34" charset="-122"/>
              </a:rPr>
              <a:t>Main 10 profile</a:t>
            </a:r>
            <a:r>
              <a:rPr lang="zh-CN" altLang="zh-CN" sz="1600" b="0" dirty="0">
                <a:latin typeface="微软雅黑" panose="020B0503020204020204" pitchFamily="34" charset="-122"/>
                <a:ea typeface="微软雅黑" panose="020B0503020204020204" pitchFamily="34" charset="-122"/>
              </a:rPr>
              <a:t>的支持，成为第一个支持</a:t>
            </a:r>
            <a:r>
              <a:rPr lang="en-US" altLang="zh-CN" sz="1600" b="0" dirty="0">
                <a:latin typeface="微软雅黑" panose="020B0503020204020204" pitchFamily="34" charset="-122"/>
                <a:ea typeface="微软雅黑" panose="020B0503020204020204" pitchFamily="34" charset="-122"/>
              </a:rPr>
              <a:t>Main 10 profile</a:t>
            </a:r>
            <a:r>
              <a:rPr lang="zh-CN" altLang="zh-CN" sz="1600" b="0" dirty="0">
                <a:latin typeface="微软雅黑" panose="020B0503020204020204" pitchFamily="34" charset="-122"/>
                <a:ea typeface="微软雅黑" panose="020B0503020204020204" pitchFamily="34" charset="-122"/>
              </a:rPr>
              <a:t>的实时</a:t>
            </a:r>
            <a:r>
              <a:rPr lang="en-US" altLang="zh-CN" sz="1600" b="0" dirty="0">
                <a:latin typeface="微软雅黑" panose="020B0503020204020204" pitchFamily="34" charset="-122"/>
                <a:ea typeface="微软雅黑" panose="020B0503020204020204" pitchFamily="34" charset="-122"/>
              </a:rPr>
              <a:t>HEVC</a:t>
            </a:r>
            <a:r>
              <a:rPr lang="zh-CN" altLang="zh-CN" sz="1600" b="0" dirty="0">
                <a:latin typeface="微软雅黑" panose="020B0503020204020204" pitchFamily="34" charset="-122"/>
                <a:ea typeface="微软雅黑" panose="020B0503020204020204" pitchFamily="34" charset="-122"/>
              </a:rPr>
              <a:t>软件编码器。</a:t>
            </a:r>
          </a:p>
          <a:p>
            <a:pPr marL="285750" indent="-285750" algn="l">
              <a:lnSpc>
                <a:spcPct val="150000"/>
              </a:lnSpc>
              <a:spcBef>
                <a:spcPts val="0"/>
              </a:spcBef>
              <a:spcAft>
                <a:spcPts val="600"/>
              </a:spcAft>
              <a:buFont typeface="Wingdings" panose="05000000000000000000" pitchFamily="2" charset="2"/>
              <a:buChar char="l"/>
            </a:pPr>
            <a:r>
              <a:rPr lang="en-US" altLang="zh-CN" sz="1600" b="0" dirty="0">
                <a:latin typeface="微软雅黑" panose="020B0503020204020204" pitchFamily="34" charset="-122"/>
                <a:ea typeface="微软雅黑" panose="020B0503020204020204" pitchFamily="34" charset="-122"/>
              </a:rPr>
              <a:t>2013</a:t>
            </a:r>
            <a:r>
              <a:rPr lang="zh-CN" altLang="zh-CN" sz="1600" b="0" dirty="0">
                <a:latin typeface="微软雅黑" panose="020B0503020204020204" pitchFamily="34" charset="-122"/>
                <a:ea typeface="微软雅黑" panose="020B0503020204020204" pitchFamily="34" charset="-122"/>
              </a:rPr>
              <a:t>年</a:t>
            </a:r>
            <a:r>
              <a:rPr lang="en-US" altLang="zh-CN" sz="1600" b="0" dirty="0">
                <a:latin typeface="微软雅黑" panose="020B0503020204020204" pitchFamily="34" charset="-122"/>
                <a:ea typeface="微软雅黑" panose="020B0503020204020204" pitchFamily="34" charset="-122"/>
              </a:rPr>
              <a:t>8</a:t>
            </a:r>
            <a:r>
              <a:rPr lang="zh-CN" altLang="zh-CN" sz="1600" b="0" dirty="0">
                <a:latin typeface="微软雅黑" panose="020B0503020204020204" pitchFamily="34" charset="-122"/>
                <a:ea typeface="微软雅黑" panose="020B0503020204020204" pitchFamily="34" charset="-122"/>
              </a:rPr>
              <a:t>月</a:t>
            </a:r>
            <a:r>
              <a:rPr lang="en-US" altLang="zh-CN" sz="1600" b="0" dirty="0">
                <a:latin typeface="微软雅黑" panose="020B0503020204020204" pitchFamily="34" charset="-122"/>
                <a:ea typeface="微软雅黑" panose="020B0503020204020204" pitchFamily="34" charset="-122"/>
              </a:rPr>
              <a:t>8</a:t>
            </a:r>
            <a:r>
              <a:rPr lang="zh-CN" altLang="zh-CN" sz="1600" b="0" dirty="0">
                <a:latin typeface="微软雅黑" panose="020B0503020204020204" pitchFamily="34" charset="-122"/>
                <a:ea typeface="微软雅黑" panose="020B0503020204020204" pitchFamily="34" charset="-122"/>
              </a:rPr>
              <a:t>日，</a:t>
            </a:r>
            <a:r>
              <a:rPr lang="en-US" altLang="zh-CN" sz="1600" b="0" dirty="0" err="1">
                <a:latin typeface="微软雅黑" panose="020B0503020204020204" pitchFamily="34" charset="-122"/>
                <a:ea typeface="微软雅黑" panose="020B0503020204020204" pitchFamily="34" charset="-122"/>
              </a:rPr>
              <a:t>日本电信电话</a:t>
            </a:r>
            <a:r>
              <a:rPr lang="zh-CN" altLang="zh-CN" sz="1600" b="0" dirty="0">
                <a:latin typeface="微软雅黑" panose="020B0503020204020204" pitchFamily="34" charset="-122"/>
                <a:ea typeface="微软雅黑" panose="020B0503020204020204" pitchFamily="34" charset="-122"/>
              </a:rPr>
              <a:t>发布了他们的</a:t>
            </a:r>
            <a:r>
              <a:rPr lang="en-US" altLang="zh-CN" sz="1600" b="0" dirty="0">
                <a:latin typeface="微软雅黑" panose="020B0503020204020204" pitchFamily="34" charset="-122"/>
                <a:ea typeface="微软雅黑" panose="020B0503020204020204" pitchFamily="34" charset="-122"/>
              </a:rPr>
              <a:t>HEVC-1000 SDK</a:t>
            </a:r>
            <a:r>
              <a:rPr lang="zh-CN" altLang="zh-CN" sz="1600" b="0" dirty="0">
                <a:latin typeface="微软雅黑" panose="020B0503020204020204" pitchFamily="34" charset="-122"/>
                <a:ea typeface="微软雅黑" panose="020B0503020204020204" pitchFamily="34" charset="-122"/>
              </a:rPr>
              <a:t>软件编码器，能支持</a:t>
            </a:r>
            <a:r>
              <a:rPr lang="en-US" altLang="zh-CN" sz="1600" b="0" dirty="0">
                <a:latin typeface="微软雅黑" panose="020B0503020204020204" pitchFamily="34" charset="-122"/>
                <a:ea typeface="微软雅黑" panose="020B0503020204020204" pitchFamily="34" charset="-122"/>
              </a:rPr>
              <a:t>Main 10 profile</a:t>
            </a:r>
            <a:r>
              <a:rPr lang="zh-CN" altLang="zh-CN" sz="1600" b="0" dirty="0">
                <a:latin typeface="微软雅黑" panose="020B0503020204020204" pitchFamily="34" charset="-122"/>
                <a:ea typeface="微软雅黑" panose="020B0503020204020204" pitchFamily="34" charset="-122"/>
              </a:rPr>
              <a:t>、分辨率最高</a:t>
            </a:r>
            <a:r>
              <a:rPr lang="en-US" altLang="zh-CN" sz="1600" b="0" dirty="0">
                <a:latin typeface="微软雅黑" panose="020B0503020204020204" pitchFamily="34" charset="-122"/>
                <a:ea typeface="微软雅黑" panose="020B0503020204020204" pitchFamily="34" charset="-122"/>
              </a:rPr>
              <a:t>7680x4320</a:t>
            </a:r>
            <a:r>
              <a:rPr lang="zh-CN" altLang="zh-CN" sz="1600" b="0" dirty="0">
                <a:latin typeface="微软雅黑" panose="020B0503020204020204" pitchFamily="34" charset="-122"/>
                <a:ea typeface="微软雅黑" panose="020B0503020204020204" pitchFamily="34" charset="-122"/>
              </a:rPr>
              <a:t>以及祯率最高到</a:t>
            </a:r>
            <a:r>
              <a:rPr lang="en-US" altLang="zh-CN" sz="1600" b="0" dirty="0">
                <a:latin typeface="微软雅黑" panose="020B0503020204020204" pitchFamily="34" charset="-122"/>
                <a:ea typeface="微软雅黑" panose="020B0503020204020204" pitchFamily="34" charset="-122"/>
              </a:rPr>
              <a:t>120 fps</a:t>
            </a:r>
            <a:r>
              <a:rPr lang="zh-CN" altLang="zh-CN" sz="1600" b="0" dirty="0">
                <a:latin typeface="微软雅黑" panose="020B0503020204020204" pitchFamily="34" charset="-122"/>
                <a:ea typeface="微软雅黑" panose="020B0503020204020204" pitchFamily="34" charset="-122"/>
              </a:rPr>
              <a:t>。</a:t>
            </a:r>
            <a:endParaRPr lang="en-US" altLang="zh-CN" sz="1600" b="0" dirty="0">
              <a:latin typeface="微软雅黑" panose="020B0503020204020204" pitchFamily="34" charset="-122"/>
              <a:ea typeface="微软雅黑" panose="020B0503020204020204" pitchFamily="34" charset="-122"/>
            </a:endParaRPr>
          </a:p>
          <a:p>
            <a:pPr marL="285750" indent="-285750" algn="l">
              <a:lnSpc>
                <a:spcPct val="150000"/>
              </a:lnSpc>
              <a:spcBef>
                <a:spcPts val="0"/>
              </a:spcBef>
              <a:spcAft>
                <a:spcPts val="600"/>
              </a:spcAft>
              <a:buFont typeface="Wingdings" panose="05000000000000000000" pitchFamily="2" charset="2"/>
              <a:buChar char="l"/>
            </a:pPr>
            <a:r>
              <a:rPr lang="en-US" altLang="zh-CN" sz="1600" b="0" dirty="0">
                <a:latin typeface="微软雅黑" panose="020B0503020204020204" pitchFamily="34" charset="-122"/>
                <a:ea typeface="微软雅黑" panose="020B0503020204020204" pitchFamily="34" charset="-122"/>
              </a:rPr>
              <a:t>2013</a:t>
            </a:r>
            <a:r>
              <a:rPr lang="zh-CN" altLang="en-US" sz="1600" b="0" dirty="0">
                <a:latin typeface="微软雅黑" panose="020B0503020204020204" pitchFamily="34" charset="-122"/>
                <a:ea typeface="微软雅黑" panose="020B0503020204020204" pitchFamily="34" charset="-122"/>
              </a:rPr>
              <a:t>年</a:t>
            </a:r>
            <a:r>
              <a:rPr lang="en-US" altLang="zh-CN" sz="1600" b="0" dirty="0">
                <a:latin typeface="微软雅黑" panose="020B0503020204020204" pitchFamily="34" charset="-122"/>
                <a:ea typeface="微软雅黑" panose="020B0503020204020204" pitchFamily="34" charset="-122"/>
              </a:rPr>
              <a:t>9</a:t>
            </a:r>
            <a:r>
              <a:rPr lang="zh-CN" altLang="en-US" sz="1600" b="0" dirty="0">
                <a:latin typeface="微软雅黑" panose="020B0503020204020204" pitchFamily="34" charset="-122"/>
                <a:ea typeface="微软雅黑" panose="020B0503020204020204" pitchFamily="34" charset="-122"/>
              </a:rPr>
              <a:t>月，</a:t>
            </a:r>
            <a:r>
              <a:rPr lang="zh-CN" altLang="zh-CN" sz="1600" b="0" dirty="0">
                <a:latin typeface="微软雅黑" panose="020B0503020204020204" pitchFamily="34" charset="-122"/>
                <a:ea typeface="微软雅黑" panose="020B0503020204020204" pitchFamily="34" charset="-122"/>
              </a:rPr>
              <a:t>北京瑞普图视</a:t>
            </a:r>
            <a:r>
              <a:rPr lang="zh-CN" altLang="en-US" sz="1600" b="0" dirty="0">
                <a:latin typeface="微软雅黑" panose="020B0503020204020204" pitchFamily="34" charset="-122"/>
                <a:ea typeface="微软雅黑" panose="020B0503020204020204" pitchFamily="34" charset="-122"/>
              </a:rPr>
              <a:t>发布其国内首款</a:t>
            </a:r>
            <a:r>
              <a:rPr lang="en-US" altLang="zh-CN" sz="1600" b="0" dirty="0">
                <a:latin typeface="微软雅黑" panose="020B0503020204020204" pitchFamily="34" charset="-122"/>
                <a:ea typeface="微软雅黑" panose="020B0503020204020204" pitchFamily="34" charset="-122"/>
              </a:rPr>
              <a:t>H.265</a:t>
            </a:r>
            <a:r>
              <a:rPr lang="zh-CN" altLang="zh-CN" sz="1600" b="0" dirty="0">
                <a:latin typeface="微软雅黑" panose="020B0503020204020204" pitchFamily="34" charset="-122"/>
                <a:ea typeface="微软雅黑" panose="020B0503020204020204" pitchFamily="34" charset="-122"/>
              </a:rPr>
              <a:t>实时编码软件</a:t>
            </a:r>
            <a:r>
              <a:rPr lang="zh-CN" altLang="en-US" sz="1600" b="0" dirty="0">
                <a:latin typeface="微软雅黑" panose="020B0503020204020204" pitchFamily="34" charset="-122"/>
                <a:ea typeface="微软雅黑" panose="020B0503020204020204" pitchFamily="34" charset="-122"/>
              </a:rPr>
              <a:t>，</a:t>
            </a:r>
            <a:r>
              <a:rPr lang="zh-CN" altLang="zh-CN" sz="1600" b="0" dirty="0">
                <a:latin typeface="微软雅黑" panose="020B0503020204020204" pitchFamily="34" charset="-122"/>
                <a:ea typeface="微软雅黑" panose="020B0503020204020204" pitchFamily="34" charset="-122"/>
              </a:rPr>
              <a:t>可以轻松地分别实现</a:t>
            </a:r>
            <a:r>
              <a:rPr lang="en-US" altLang="zh-CN" sz="1600" b="0" dirty="0">
                <a:latin typeface="微软雅黑" panose="020B0503020204020204" pitchFamily="34" charset="-122"/>
                <a:ea typeface="微软雅黑" panose="020B0503020204020204" pitchFamily="34" charset="-122"/>
              </a:rPr>
              <a:t>1</a:t>
            </a:r>
            <a:r>
              <a:rPr lang="zh-CN" altLang="zh-CN" sz="1600" b="0" dirty="0">
                <a:latin typeface="微软雅黑" panose="020B0503020204020204" pitchFamily="34" charset="-122"/>
                <a:ea typeface="微软雅黑" panose="020B0503020204020204" pitchFamily="34" charset="-122"/>
              </a:rPr>
              <a:t>路</a:t>
            </a:r>
            <a:r>
              <a:rPr lang="en-US" altLang="zh-CN" sz="1600" b="0" dirty="0">
                <a:latin typeface="微软雅黑" panose="020B0503020204020204" pitchFamily="34" charset="-122"/>
                <a:ea typeface="微软雅黑" panose="020B0503020204020204" pitchFamily="34" charset="-122"/>
              </a:rPr>
              <a:t>1080p</a:t>
            </a:r>
            <a:r>
              <a:rPr lang="zh-CN" altLang="zh-CN" sz="1600" b="0" dirty="0">
                <a:latin typeface="微软雅黑" panose="020B0503020204020204" pitchFamily="34" charset="-122"/>
                <a:ea typeface="微软雅黑" panose="020B0503020204020204" pitchFamily="34" charset="-122"/>
              </a:rPr>
              <a:t>、</a:t>
            </a:r>
            <a:r>
              <a:rPr lang="en-US" altLang="zh-CN" sz="1600" b="0" dirty="0">
                <a:latin typeface="微软雅黑" panose="020B0503020204020204" pitchFamily="34" charset="-122"/>
                <a:ea typeface="微软雅黑" panose="020B0503020204020204" pitchFamily="34" charset="-122"/>
              </a:rPr>
              <a:t>2</a:t>
            </a:r>
            <a:r>
              <a:rPr lang="zh-CN" altLang="zh-CN" sz="1600" b="0" dirty="0">
                <a:latin typeface="微软雅黑" panose="020B0503020204020204" pitchFamily="34" charset="-122"/>
                <a:ea typeface="微软雅黑" panose="020B0503020204020204" pitchFamily="34" charset="-122"/>
              </a:rPr>
              <a:t>路</a:t>
            </a:r>
            <a:r>
              <a:rPr lang="en-US" altLang="zh-CN" sz="1600" b="0" dirty="0">
                <a:latin typeface="微软雅黑" panose="020B0503020204020204" pitchFamily="34" charset="-122"/>
                <a:ea typeface="微软雅黑" panose="020B0503020204020204" pitchFamily="34" charset="-122"/>
              </a:rPr>
              <a:t>720p</a:t>
            </a:r>
            <a:r>
              <a:rPr lang="zh-CN" altLang="zh-CN" sz="1600" b="0" dirty="0">
                <a:latin typeface="微软雅黑" panose="020B0503020204020204" pitchFamily="34" charset="-122"/>
                <a:ea typeface="微软雅黑" panose="020B0503020204020204" pitchFamily="34" charset="-122"/>
              </a:rPr>
              <a:t>、</a:t>
            </a:r>
            <a:r>
              <a:rPr lang="en-US" altLang="zh-CN" sz="1600" b="0" dirty="0">
                <a:latin typeface="微软雅黑" panose="020B0503020204020204" pitchFamily="34" charset="-122"/>
                <a:ea typeface="微软雅黑" panose="020B0503020204020204" pitchFamily="34" charset="-122"/>
              </a:rPr>
              <a:t>4</a:t>
            </a:r>
            <a:r>
              <a:rPr lang="zh-CN" altLang="zh-CN" sz="1600" b="0" dirty="0">
                <a:latin typeface="微软雅黑" panose="020B0503020204020204" pitchFamily="34" charset="-122"/>
                <a:ea typeface="微软雅黑" panose="020B0503020204020204" pitchFamily="34" charset="-122"/>
              </a:rPr>
              <a:t>路</a:t>
            </a:r>
            <a:r>
              <a:rPr lang="en-US" altLang="zh-CN" sz="1600" b="0" dirty="0">
                <a:latin typeface="微软雅黑" panose="020B0503020204020204" pitchFamily="34" charset="-122"/>
                <a:ea typeface="微软雅黑" panose="020B0503020204020204" pitchFamily="34" charset="-122"/>
              </a:rPr>
              <a:t>480p</a:t>
            </a:r>
            <a:r>
              <a:rPr lang="zh-CN" altLang="zh-CN" sz="1600" b="0" dirty="0">
                <a:latin typeface="微软雅黑" panose="020B0503020204020204" pitchFamily="34" charset="-122"/>
                <a:ea typeface="微软雅黑" panose="020B0503020204020204" pitchFamily="34" charset="-122"/>
              </a:rPr>
              <a:t>的实时输入、编码压缩、实时输出，延时小于</a:t>
            </a:r>
            <a:r>
              <a:rPr lang="en-US" altLang="zh-CN" sz="1600" b="0" dirty="0">
                <a:latin typeface="微软雅黑" panose="020B0503020204020204" pitchFamily="34" charset="-122"/>
                <a:ea typeface="微软雅黑" panose="020B0503020204020204" pitchFamily="34" charset="-122"/>
              </a:rPr>
              <a:t>1</a:t>
            </a:r>
            <a:r>
              <a:rPr lang="zh-CN" altLang="zh-CN" sz="1600" b="0" dirty="0">
                <a:latin typeface="微软雅黑" panose="020B0503020204020204" pitchFamily="34" charset="-122"/>
                <a:ea typeface="微软雅黑" panose="020B0503020204020204" pitchFamily="34" charset="-122"/>
              </a:rPr>
              <a:t>秒以内，画面清晰流畅</a:t>
            </a:r>
          </a:p>
          <a:p>
            <a:pPr marL="285750" indent="-285750" algn="l">
              <a:lnSpc>
                <a:spcPct val="150000"/>
              </a:lnSpc>
              <a:spcBef>
                <a:spcPts val="0"/>
              </a:spcBef>
              <a:spcAft>
                <a:spcPts val="600"/>
              </a:spcAft>
              <a:buFont typeface="Wingdings" panose="05000000000000000000" pitchFamily="2" charset="2"/>
              <a:buChar char="l"/>
            </a:pPr>
            <a:r>
              <a:rPr lang="en-US" altLang="zh-CN" sz="1600" b="0" dirty="0">
                <a:latin typeface="微软雅黑" panose="020B0503020204020204" pitchFamily="34" charset="-122"/>
                <a:ea typeface="微软雅黑" panose="020B0503020204020204" pitchFamily="34" charset="-122"/>
              </a:rPr>
              <a:t>2013</a:t>
            </a:r>
            <a:r>
              <a:rPr lang="zh-CN" altLang="zh-CN" sz="1600" b="0" dirty="0">
                <a:latin typeface="微软雅黑" panose="020B0503020204020204" pitchFamily="34" charset="-122"/>
                <a:ea typeface="微软雅黑" panose="020B0503020204020204" pitchFamily="34" charset="-122"/>
              </a:rPr>
              <a:t>年</a:t>
            </a:r>
            <a:r>
              <a:rPr lang="en-US" altLang="zh-CN" sz="1600" b="0" dirty="0">
                <a:latin typeface="微软雅黑" panose="020B0503020204020204" pitchFamily="34" charset="-122"/>
                <a:ea typeface="微软雅黑" panose="020B0503020204020204" pitchFamily="34" charset="-122"/>
              </a:rPr>
              <a:t>10</a:t>
            </a:r>
            <a:r>
              <a:rPr lang="zh-CN" altLang="zh-CN" sz="1600" b="0" dirty="0">
                <a:latin typeface="微软雅黑" panose="020B0503020204020204" pitchFamily="34" charset="-122"/>
                <a:ea typeface="微软雅黑" panose="020B0503020204020204" pitchFamily="34" charset="-122"/>
              </a:rPr>
              <a:t>月，</a:t>
            </a:r>
            <a:r>
              <a:rPr lang="en-US" altLang="zh-CN" sz="1600" b="0" dirty="0" err="1">
                <a:latin typeface="微软雅黑" panose="020B0503020204020204" pitchFamily="34" charset="-122"/>
                <a:ea typeface="微软雅黑" panose="020B0503020204020204" pitchFamily="34" charset="-122"/>
              </a:rPr>
              <a:t>Ateme</a:t>
            </a:r>
            <a:r>
              <a:rPr lang="zh-CN" altLang="zh-CN" sz="1600" b="0" dirty="0">
                <a:latin typeface="微软雅黑" panose="020B0503020204020204" pitchFamily="34" charset="-122"/>
                <a:ea typeface="微软雅黑" panose="020B0503020204020204" pitchFamily="34" charset="-122"/>
              </a:rPr>
              <a:t>正式发布</a:t>
            </a:r>
            <a:r>
              <a:rPr lang="en-US" altLang="zh-CN" sz="1600" b="0" dirty="0">
                <a:latin typeface="微软雅黑" panose="020B0503020204020204" pitchFamily="34" charset="-122"/>
                <a:ea typeface="微软雅黑" panose="020B0503020204020204" pitchFamily="34" charset="-122"/>
              </a:rPr>
              <a:t>HEVC</a:t>
            </a:r>
            <a:r>
              <a:rPr lang="zh-CN" altLang="zh-CN" sz="1600" b="0" dirty="0">
                <a:latin typeface="微软雅黑" panose="020B0503020204020204" pitchFamily="34" charset="-122"/>
                <a:ea typeface="微软雅黑" panose="020B0503020204020204" pitchFamily="34" charset="-122"/>
              </a:rPr>
              <a:t>编码器，能够以</a:t>
            </a:r>
            <a:r>
              <a:rPr lang="en-US" altLang="zh-CN" sz="1600" b="0" dirty="0">
                <a:latin typeface="微软雅黑" panose="020B0503020204020204" pitchFamily="34" charset="-122"/>
                <a:ea typeface="微软雅黑" panose="020B0503020204020204" pitchFamily="34" charset="-122"/>
              </a:rPr>
              <a:t>60fps</a:t>
            </a:r>
            <a:r>
              <a:rPr lang="zh-CN" altLang="zh-CN" sz="1600" b="0" dirty="0">
                <a:latin typeface="微软雅黑" panose="020B0503020204020204" pitchFamily="34" charset="-122"/>
                <a:ea typeface="微软雅黑" panose="020B0503020204020204" pitchFamily="34" charset="-122"/>
              </a:rPr>
              <a:t>、平均</a:t>
            </a:r>
            <a:r>
              <a:rPr lang="en-US" altLang="zh-CN" sz="1600" b="0" dirty="0">
                <a:latin typeface="微软雅黑" panose="020B0503020204020204" pitchFamily="34" charset="-122"/>
                <a:ea typeface="微软雅黑" panose="020B0503020204020204" pitchFamily="34" charset="-122"/>
              </a:rPr>
              <a:t>15 Mbit/s</a:t>
            </a:r>
            <a:r>
              <a:rPr lang="zh-CN" altLang="zh-CN" sz="1600" b="0" dirty="0">
                <a:latin typeface="微软雅黑" panose="020B0503020204020204" pitchFamily="34" charset="-122"/>
                <a:ea typeface="微软雅黑" panose="020B0503020204020204" pitchFamily="34" charset="-122"/>
              </a:rPr>
              <a:t>的码率编码</a:t>
            </a:r>
            <a:r>
              <a:rPr lang="en-US" altLang="zh-CN" sz="1600" b="0" dirty="0">
                <a:latin typeface="微软雅黑" panose="020B0503020204020204" pitchFamily="34" charset="-122"/>
                <a:ea typeface="微软雅黑" panose="020B0503020204020204" pitchFamily="34" charset="-122"/>
              </a:rPr>
              <a:t>3840x2160p分辨率</a:t>
            </a:r>
            <a:r>
              <a:rPr lang="zh-CN" altLang="zh-CN" sz="1600" b="0" dirty="0">
                <a:latin typeface="微软雅黑" panose="020B0503020204020204" pitchFamily="34" charset="-122"/>
                <a:ea typeface="微软雅黑" panose="020B0503020204020204" pitchFamily="34" charset="-122"/>
              </a:rPr>
              <a:t>的视频</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2320" y="1987135"/>
            <a:ext cx="1224136" cy="456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p:nvPr/>
        </p:nvSpPr>
        <p:spPr>
          <a:xfrm>
            <a:off x="539552" y="1628800"/>
            <a:ext cx="7128792" cy="830997"/>
          </a:xfrm>
          <a:prstGeom prst="rect">
            <a:avLst/>
          </a:prstGeom>
        </p:spPr>
        <p:txBody>
          <a:bodyPr wrap="square">
            <a:spAutoFit/>
          </a:bodyPr>
          <a:lstStyle/>
          <a:p>
            <a:pPr marL="285750" indent="-285750" algn="l">
              <a:lnSpc>
                <a:spcPct val="150000"/>
              </a:lnSpc>
              <a:spcBef>
                <a:spcPts val="600"/>
              </a:spcBef>
              <a:spcAft>
                <a:spcPts val="600"/>
              </a:spcAft>
              <a:buFont typeface="Wingdings" panose="05000000000000000000" pitchFamily="2" charset="2"/>
              <a:buChar char="l"/>
            </a:pPr>
            <a:r>
              <a:rPr lang="en-US" altLang="zh-CN" sz="1600" b="0" dirty="0">
                <a:latin typeface="微软雅黑" panose="020B0503020204020204" pitchFamily="34" charset="-122"/>
                <a:ea typeface="微软雅黑" panose="020B0503020204020204" pitchFamily="34" charset="-122"/>
              </a:rPr>
              <a:t>2012</a:t>
            </a:r>
            <a:r>
              <a:rPr lang="zh-CN" altLang="zh-CN" sz="1600" b="0" dirty="0">
                <a:latin typeface="微软雅黑" panose="020B0503020204020204" pitchFamily="34" charset="-122"/>
                <a:ea typeface="微软雅黑" panose="020B0503020204020204" pitchFamily="34" charset="-122"/>
              </a:rPr>
              <a:t>年</a:t>
            </a:r>
            <a:r>
              <a:rPr lang="en-US" altLang="zh-CN" sz="1600" b="0" dirty="0">
                <a:latin typeface="微软雅黑" panose="020B0503020204020204" pitchFamily="34" charset="-122"/>
                <a:ea typeface="微软雅黑" panose="020B0503020204020204" pitchFamily="34" charset="-122"/>
              </a:rPr>
              <a:t>8</a:t>
            </a:r>
            <a:r>
              <a:rPr lang="zh-CN" altLang="zh-CN" sz="1600" b="0" dirty="0">
                <a:latin typeface="微软雅黑" panose="020B0503020204020204" pitchFamily="34" charset="-122"/>
                <a:ea typeface="微软雅黑" panose="020B0503020204020204" pitchFamily="34" charset="-122"/>
              </a:rPr>
              <a:t>月</a:t>
            </a:r>
            <a:r>
              <a:rPr lang="en-US" altLang="zh-CN" sz="1600" b="0" dirty="0">
                <a:latin typeface="微软雅黑" panose="020B0503020204020204" pitchFamily="34" charset="-122"/>
                <a:ea typeface="微软雅黑" panose="020B0503020204020204" pitchFamily="34" charset="-122"/>
              </a:rPr>
              <a:t>22</a:t>
            </a:r>
            <a:r>
              <a:rPr lang="zh-CN" altLang="zh-CN" sz="1600" b="0" dirty="0">
                <a:latin typeface="微软雅黑" panose="020B0503020204020204" pitchFamily="34" charset="-122"/>
                <a:ea typeface="微软雅黑" panose="020B0503020204020204" pitchFamily="34" charset="-122"/>
              </a:rPr>
              <a:t>日，</a:t>
            </a:r>
            <a:r>
              <a:rPr lang="en-US" altLang="zh-CN" sz="1600" b="0" dirty="0">
                <a:latin typeface="微软雅黑" panose="020B0503020204020204" pitchFamily="34" charset="-122"/>
                <a:ea typeface="微软雅黑" panose="020B0503020204020204" pitchFamily="34" charset="-122"/>
              </a:rPr>
              <a:t>Ericsson</a:t>
            </a:r>
            <a:r>
              <a:rPr lang="zh-CN" altLang="zh-CN" sz="1600" b="0" dirty="0">
                <a:latin typeface="微软雅黑" panose="020B0503020204020204" pitchFamily="34" charset="-122"/>
                <a:ea typeface="微软雅黑" panose="020B0503020204020204" pitchFamily="34" charset="-122"/>
              </a:rPr>
              <a:t>发表了世界第一个</a:t>
            </a:r>
            <a:r>
              <a:rPr lang="en-US" altLang="zh-CN" sz="1600" b="0" dirty="0">
                <a:latin typeface="微软雅黑" panose="020B0503020204020204" pitchFamily="34" charset="-122"/>
                <a:ea typeface="微软雅黑" panose="020B0503020204020204" pitchFamily="34" charset="-122"/>
              </a:rPr>
              <a:t>HEVC</a:t>
            </a:r>
            <a:r>
              <a:rPr lang="zh-CN" altLang="zh-CN" sz="1600" b="0" dirty="0">
                <a:latin typeface="微软雅黑" panose="020B0503020204020204" pitchFamily="34" charset="-122"/>
                <a:ea typeface="微软雅黑" panose="020B0503020204020204" pitchFamily="34" charset="-122"/>
              </a:rPr>
              <a:t>编码器</a:t>
            </a:r>
            <a:r>
              <a:rPr lang="en-US" altLang="zh-CN" sz="1600" b="0" dirty="0">
                <a:latin typeface="微软雅黑" panose="020B0503020204020204" pitchFamily="34" charset="-122"/>
                <a:ea typeface="微软雅黑" panose="020B0503020204020204" pitchFamily="34" charset="-122"/>
              </a:rPr>
              <a:t>Ericsson SVP 5500</a:t>
            </a:r>
            <a:r>
              <a:rPr lang="zh-CN" altLang="zh-CN" sz="1600" b="0" dirty="0">
                <a:latin typeface="微软雅黑" panose="020B0503020204020204" pitchFamily="34" charset="-122"/>
                <a:ea typeface="微软雅黑" panose="020B0503020204020204" pitchFamily="34" charset="-122"/>
              </a:rPr>
              <a:t>，可做到</a:t>
            </a:r>
            <a:r>
              <a:rPr lang="en-US" altLang="zh-CN" sz="1600" b="0" dirty="0" err="1">
                <a:latin typeface="微软雅黑" panose="020B0503020204020204" pitchFamily="34" charset="-122"/>
                <a:ea typeface="微软雅黑" panose="020B0503020204020204" pitchFamily="34" charset="-122"/>
              </a:rPr>
              <a:t>实时</a:t>
            </a:r>
            <a:r>
              <a:rPr lang="zh-CN" altLang="zh-CN" sz="1600" b="0" dirty="0">
                <a:latin typeface="微软雅黑" panose="020B0503020204020204" pitchFamily="34" charset="-122"/>
                <a:ea typeface="微软雅黑" panose="020B0503020204020204" pitchFamily="34" charset="-122"/>
              </a:rPr>
              <a:t>编码视频，并首先用于在移动网络上提供电视节目。</a:t>
            </a:r>
          </a:p>
        </p:txBody>
      </p:sp>
    </p:spTree>
    <p:extLst>
      <p:ext uri="{BB962C8B-B14F-4D97-AF65-F5344CB8AC3E}">
        <p14:creationId xmlns:p14="http://schemas.microsoft.com/office/powerpoint/2010/main" val="3030244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en-US" altLang="zh-CN" sz="3600" b="1" kern="1200" dirty="0">
                <a:solidFill>
                  <a:srgbClr val="0184B7"/>
                </a:solidFill>
                <a:latin typeface="Arial" pitchFamily="34" charset="0"/>
                <a:ea typeface="宋体" pitchFamily="2" charset="-122"/>
                <a:cs typeface="+mn-cs"/>
              </a:rPr>
              <a:t>H.265</a:t>
            </a:r>
            <a:r>
              <a:rPr lang="zh-CN" altLang="en-US" sz="3600" b="1" kern="1200" dirty="0">
                <a:solidFill>
                  <a:srgbClr val="0184B7"/>
                </a:solidFill>
                <a:latin typeface="Arial" pitchFamily="34" charset="0"/>
                <a:ea typeface="宋体" pitchFamily="2" charset="-122"/>
                <a:cs typeface="+mn-cs"/>
              </a:rPr>
              <a:t>的产品实现</a:t>
            </a:r>
            <a:r>
              <a:rPr lang="en-US" altLang="zh-CN" sz="3600" b="1" kern="1200" dirty="0">
                <a:solidFill>
                  <a:srgbClr val="0184B7"/>
                </a:solidFill>
                <a:latin typeface="Arial" pitchFamily="34" charset="0"/>
                <a:ea typeface="宋体" pitchFamily="2" charset="-122"/>
                <a:cs typeface="+mn-cs"/>
              </a:rPr>
              <a:t>—</a:t>
            </a:r>
            <a:r>
              <a:rPr lang="zh-CN" altLang="en-US" sz="3600" b="1" kern="1200" dirty="0">
                <a:solidFill>
                  <a:srgbClr val="0184B7"/>
                </a:solidFill>
                <a:latin typeface="Arial" pitchFamily="34" charset="0"/>
                <a:ea typeface="宋体" pitchFamily="2" charset="-122"/>
                <a:cs typeface="+mn-cs"/>
              </a:rPr>
              <a:t>解码器（硬件）</a:t>
            </a:r>
          </a:p>
        </p:txBody>
      </p:sp>
      <p:sp>
        <p:nvSpPr>
          <p:cNvPr id="4" name="灯片编号占位符 3"/>
          <p:cNvSpPr>
            <a:spLocks noGrp="1"/>
          </p:cNvSpPr>
          <p:nvPr>
            <p:ph type="sldNum" sz="quarter" idx="11"/>
          </p:nvPr>
        </p:nvSpPr>
        <p:spPr/>
        <p:txBody>
          <a:bodyPr/>
          <a:lstStyle/>
          <a:p>
            <a:fld id="{080877BF-6D31-4E48-B933-90223EB641D9}" type="slidenum">
              <a:rPr lang="en-US" altLang="zh-CN" smtClean="0"/>
              <a:pPr/>
              <a:t>89</a:t>
            </a:fld>
            <a:endParaRPr lang="en-US" altLang="zh-CN" dirty="0"/>
          </a:p>
        </p:txBody>
      </p:sp>
      <p:sp>
        <p:nvSpPr>
          <p:cNvPr id="5" name="矩形 4"/>
          <p:cNvSpPr/>
          <p:nvPr/>
        </p:nvSpPr>
        <p:spPr>
          <a:xfrm>
            <a:off x="179512" y="1556792"/>
            <a:ext cx="8640960" cy="4203843"/>
          </a:xfrm>
          <a:prstGeom prst="rect">
            <a:avLst/>
          </a:prstGeom>
        </p:spPr>
        <p:txBody>
          <a:bodyPr wrap="square">
            <a:spAutoFit/>
          </a:bodyPr>
          <a:lstStyle/>
          <a:p>
            <a:pPr marL="285750" lvl="0" indent="-285750" algn="l">
              <a:lnSpc>
                <a:spcPct val="150000"/>
              </a:lnSpc>
              <a:spcBef>
                <a:spcPts val="600"/>
              </a:spcBef>
              <a:spcAft>
                <a:spcPts val="600"/>
              </a:spcAft>
              <a:buFont typeface="Wingdings" panose="05000000000000000000" pitchFamily="2" charset="2"/>
              <a:buChar char="l"/>
            </a:pPr>
            <a:r>
              <a:rPr lang="en-US" altLang="zh-CN" sz="1600" b="0" dirty="0" smtClean="0">
                <a:latin typeface="微软雅黑" panose="020B0503020204020204" pitchFamily="34" charset="-122"/>
                <a:ea typeface="微软雅黑" panose="020B0503020204020204" pitchFamily="34" charset="-122"/>
              </a:rPr>
              <a:t>2012</a:t>
            </a:r>
            <a:r>
              <a:rPr lang="zh-CN" altLang="zh-CN" sz="1600" b="0" dirty="0">
                <a:latin typeface="微软雅黑" panose="020B0503020204020204" pitchFamily="34" charset="-122"/>
                <a:ea typeface="微软雅黑" panose="020B0503020204020204" pitchFamily="34" charset="-122"/>
              </a:rPr>
              <a:t>年</a:t>
            </a:r>
            <a:r>
              <a:rPr lang="en-US" altLang="zh-CN" sz="1600" b="0" dirty="0">
                <a:latin typeface="微软雅黑" panose="020B0503020204020204" pitchFamily="34" charset="-122"/>
                <a:ea typeface="微软雅黑" panose="020B0503020204020204" pitchFamily="34" charset="-122"/>
              </a:rPr>
              <a:t>9</a:t>
            </a:r>
            <a:r>
              <a:rPr lang="zh-CN" altLang="zh-CN" sz="1600" b="0" dirty="0">
                <a:latin typeface="微软雅黑" panose="020B0503020204020204" pitchFamily="34" charset="-122"/>
                <a:ea typeface="微软雅黑" panose="020B0503020204020204" pitchFamily="34" charset="-122"/>
              </a:rPr>
              <a:t>月，法国</a:t>
            </a:r>
            <a:r>
              <a:rPr lang="en-US" altLang="zh-CN" sz="1600" b="0" dirty="0">
                <a:latin typeface="微软雅黑" panose="020B0503020204020204" pitchFamily="34" charset="-122"/>
                <a:ea typeface="微软雅黑" panose="020B0503020204020204" pitchFamily="34" charset="-122"/>
              </a:rPr>
              <a:t>Allegro DVT</a:t>
            </a:r>
            <a:r>
              <a:rPr lang="zh-CN" altLang="zh-CN" sz="1600" b="0" dirty="0">
                <a:latin typeface="微软雅黑" panose="020B0503020204020204" pitchFamily="34" charset="-122"/>
                <a:ea typeface="微软雅黑" panose="020B0503020204020204" pitchFamily="34" charset="-122"/>
              </a:rPr>
              <a:t>推出了全球首款</a:t>
            </a:r>
            <a:r>
              <a:rPr lang="en-US" altLang="zh-CN" sz="1600" b="0" dirty="0" err="1">
                <a:latin typeface="微软雅黑" panose="020B0503020204020204" pitchFamily="34" charset="-122"/>
                <a:ea typeface="微软雅黑" panose="020B0503020204020204" pitchFamily="34" charset="-122"/>
              </a:rPr>
              <a:t>HEVC广播</a:t>
            </a:r>
            <a:r>
              <a:rPr lang="zh-CN" altLang="zh-CN" sz="1600" b="0" dirty="0">
                <a:latin typeface="微软雅黑" panose="020B0503020204020204" pitchFamily="34" charset="-122"/>
                <a:ea typeface="微软雅黑" panose="020B0503020204020204" pitchFamily="34" charset="-122"/>
              </a:rPr>
              <a:t>配件：</a:t>
            </a:r>
            <a:r>
              <a:rPr lang="en-US" altLang="zh-CN" sz="1600" b="0" dirty="0">
                <a:latin typeface="微软雅黑" panose="020B0503020204020204" pitchFamily="34" charset="-122"/>
                <a:ea typeface="微软雅黑" panose="020B0503020204020204" pitchFamily="34" charset="-122"/>
              </a:rPr>
              <a:t>AL1200HD-SDI</a:t>
            </a:r>
            <a:r>
              <a:rPr lang="zh-CN" altLang="zh-CN" sz="1600" b="0" dirty="0">
                <a:latin typeface="微软雅黑" panose="020B0503020204020204" pitchFamily="34" charset="-122"/>
                <a:ea typeface="微软雅黑" panose="020B0503020204020204" pitchFamily="34" charset="-122"/>
              </a:rPr>
              <a:t>解码器与</a:t>
            </a:r>
            <a:r>
              <a:rPr lang="en-US" altLang="zh-CN" sz="1600" b="0" dirty="0">
                <a:latin typeface="微软雅黑" panose="020B0503020204020204" pitchFamily="34" charset="-122"/>
                <a:ea typeface="微软雅黑" panose="020B0503020204020204" pitchFamily="34" charset="-122"/>
              </a:rPr>
              <a:t>AL2200IP</a:t>
            </a:r>
            <a:r>
              <a:rPr lang="zh-CN" altLang="zh-CN" sz="1600" b="0" dirty="0">
                <a:latin typeface="微软雅黑" panose="020B0503020204020204" pitchFamily="34" charset="-122"/>
                <a:ea typeface="微软雅黑" panose="020B0503020204020204" pitchFamily="34" charset="-122"/>
              </a:rPr>
              <a:t>转码器，并于</a:t>
            </a:r>
            <a:r>
              <a:rPr lang="en-US" altLang="zh-CN" sz="1600" b="0" dirty="0">
                <a:latin typeface="微软雅黑" panose="020B0503020204020204" pitchFamily="34" charset="-122"/>
                <a:ea typeface="微软雅黑" panose="020B0503020204020204" pitchFamily="34" charset="-122"/>
              </a:rPr>
              <a:t>2013</a:t>
            </a:r>
            <a:r>
              <a:rPr lang="zh-CN" altLang="zh-CN" sz="1600" b="0" dirty="0">
                <a:latin typeface="微软雅黑" panose="020B0503020204020204" pitchFamily="34" charset="-122"/>
                <a:ea typeface="微软雅黑" panose="020B0503020204020204" pitchFamily="34" charset="-122"/>
              </a:rPr>
              <a:t>年</a:t>
            </a:r>
            <a:r>
              <a:rPr lang="en-US" altLang="zh-CN" sz="1600" b="0" dirty="0">
                <a:latin typeface="微软雅黑" panose="020B0503020204020204" pitchFamily="34" charset="-122"/>
                <a:ea typeface="微软雅黑" panose="020B0503020204020204" pitchFamily="34" charset="-122"/>
              </a:rPr>
              <a:t>7</a:t>
            </a:r>
            <a:r>
              <a:rPr lang="zh-CN" altLang="zh-CN" sz="1600" b="0" dirty="0">
                <a:latin typeface="微软雅黑" panose="020B0503020204020204" pitchFamily="34" charset="-122"/>
                <a:ea typeface="微软雅黑" panose="020B0503020204020204" pitchFamily="34" charset="-122"/>
              </a:rPr>
              <a:t>月改进了其</a:t>
            </a:r>
            <a:r>
              <a:rPr lang="en-US" altLang="zh-CN" sz="1600" b="0" dirty="0">
                <a:latin typeface="微软雅黑" panose="020B0503020204020204" pitchFamily="34" charset="-122"/>
                <a:ea typeface="微软雅黑" panose="020B0503020204020204" pitchFamily="34" charset="-122"/>
              </a:rPr>
              <a:t>HEVC</a:t>
            </a:r>
            <a:r>
              <a:rPr lang="zh-CN" altLang="zh-CN" sz="1600" b="0" dirty="0">
                <a:latin typeface="微软雅黑" panose="020B0503020204020204" pitchFamily="34" charset="-122"/>
                <a:ea typeface="微软雅黑" panose="020B0503020204020204" pitchFamily="34" charset="-122"/>
              </a:rPr>
              <a:t>解码器</a:t>
            </a:r>
            <a:r>
              <a:rPr lang="en-US" altLang="zh-CN" sz="1600" b="0" dirty="0">
                <a:latin typeface="微软雅黑" panose="020B0503020204020204" pitchFamily="34" charset="-122"/>
                <a:ea typeface="微软雅黑" panose="020B0503020204020204" pitchFamily="34" charset="-122"/>
              </a:rPr>
              <a:t>IP</a:t>
            </a:r>
            <a:r>
              <a:rPr lang="zh-CN" altLang="zh-CN" sz="1600" b="0" dirty="0">
                <a:latin typeface="微软雅黑" panose="020B0503020204020204" pitchFamily="34" charset="-122"/>
                <a:ea typeface="微软雅黑" panose="020B0503020204020204" pitchFamily="34" charset="-122"/>
              </a:rPr>
              <a:t>，增加</a:t>
            </a:r>
            <a:r>
              <a:rPr lang="en-US" altLang="zh-CN" sz="1600" b="0" dirty="0">
                <a:latin typeface="微软雅黑" panose="020B0503020204020204" pitchFamily="34" charset="-122"/>
                <a:ea typeface="微软雅黑" panose="020B0503020204020204" pitchFamily="34" charset="-122"/>
              </a:rPr>
              <a:t>Main 10 profile</a:t>
            </a:r>
            <a:r>
              <a:rPr lang="zh-CN" altLang="zh-CN" sz="1600" b="0" dirty="0">
                <a:latin typeface="微软雅黑" panose="020B0503020204020204" pitchFamily="34" charset="-122"/>
                <a:ea typeface="微软雅黑" panose="020B0503020204020204" pitchFamily="34" charset="-122"/>
              </a:rPr>
              <a:t>的支持。</a:t>
            </a:r>
          </a:p>
          <a:p>
            <a:pPr marL="285750" lvl="0" indent="-285750" algn="l">
              <a:lnSpc>
                <a:spcPct val="150000"/>
              </a:lnSpc>
              <a:spcBef>
                <a:spcPts val="600"/>
              </a:spcBef>
              <a:spcAft>
                <a:spcPts val="600"/>
              </a:spcAft>
              <a:buFont typeface="Wingdings" panose="05000000000000000000" pitchFamily="2" charset="2"/>
              <a:buChar char="l"/>
            </a:pPr>
            <a:r>
              <a:rPr lang="en-US" altLang="zh-CN" sz="1600" b="0" dirty="0">
                <a:latin typeface="微软雅黑" panose="020B0503020204020204" pitchFamily="34" charset="-122"/>
                <a:ea typeface="微软雅黑" panose="020B0503020204020204" pitchFamily="34" charset="-122"/>
              </a:rPr>
              <a:t>2013</a:t>
            </a:r>
            <a:r>
              <a:rPr lang="zh-CN" altLang="zh-CN" sz="1600" b="0" dirty="0">
                <a:latin typeface="微软雅黑" panose="020B0503020204020204" pitchFamily="34" charset="-122"/>
                <a:ea typeface="微软雅黑" panose="020B0503020204020204" pitchFamily="34" charset="-122"/>
              </a:rPr>
              <a:t>年</a:t>
            </a:r>
            <a:r>
              <a:rPr lang="en-US" altLang="zh-CN" sz="1600" b="0" dirty="0">
                <a:latin typeface="微软雅黑" panose="020B0503020204020204" pitchFamily="34" charset="-122"/>
                <a:ea typeface="微软雅黑" panose="020B0503020204020204" pitchFamily="34" charset="-122"/>
              </a:rPr>
              <a:t>1</a:t>
            </a:r>
            <a:r>
              <a:rPr lang="zh-CN" altLang="zh-CN" sz="1600" b="0" dirty="0">
                <a:latin typeface="微软雅黑" panose="020B0503020204020204" pitchFamily="34" charset="-122"/>
                <a:ea typeface="微软雅黑" panose="020B0503020204020204" pitchFamily="34" charset="-122"/>
              </a:rPr>
              <a:t>月</a:t>
            </a:r>
            <a:r>
              <a:rPr lang="en-US" altLang="zh-CN" sz="1600" b="0" dirty="0">
                <a:latin typeface="微软雅黑" panose="020B0503020204020204" pitchFamily="34" charset="-122"/>
                <a:ea typeface="微软雅黑" panose="020B0503020204020204" pitchFamily="34" charset="-122"/>
              </a:rPr>
              <a:t>8</a:t>
            </a:r>
            <a:r>
              <a:rPr lang="zh-CN" altLang="zh-CN" sz="1600" b="0" dirty="0">
                <a:latin typeface="微软雅黑" panose="020B0503020204020204" pitchFamily="34" charset="-122"/>
                <a:ea typeface="微软雅黑" panose="020B0503020204020204" pitchFamily="34" charset="-122"/>
              </a:rPr>
              <a:t>日，</a:t>
            </a:r>
            <a:r>
              <a:rPr lang="en-US" altLang="zh-CN" sz="1600" b="0" dirty="0" err="1">
                <a:latin typeface="微软雅黑" panose="020B0503020204020204" pitchFamily="34" charset="-122"/>
                <a:ea typeface="微软雅黑" panose="020B0503020204020204" pitchFamily="34" charset="-122"/>
              </a:rPr>
              <a:t>博通</a:t>
            </a:r>
            <a:r>
              <a:rPr lang="zh-CN" altLang="zh-CN" sz="1600" b="0" dirty="0">
                <a:latin typeface="微软雅黑" panose="020B0503020204020204" pitchFamily="34" charset="-122"/>
                <a:ea typeface="微软雅黑" panose="020B0503020204020204" pitchFamily="34" charset="-122"/>
              </a:rPr>
              <a:t>发表了一个</a:t>
            </a:r>
            <a:r>
              <a:rPr lang="en-US" altLang="zh-CN" sz="1600" b="0" dirty="0">
                <a:latin typeface="微软雅黑" panose="020B0503020204020204" pitchFamily="34" charset="-122"/>
                <a:ea typeface="微软雅黑" panose="020B0503020204020204" pitchFamily="34" charset="-122"/>
              </a:rPr>
              <a:t>UHD</a:t>
            </a:r>
            <a:r>
              <a:rPr lang="zh-CN" altLang="zh-CN" sz="1600" b="0" dirty="0">
                <a:latin typeface="微软雅黑" panose="020B0503020204020204" pitchFamily="34" charset="-122"/>
                <a:ea typeface="微软雅黑" panose="020B0503020204020204" pitchFamily="34" charset="-122"/>
              </a:rPr>
              <a:t>解码芯片</a:t>
            </a:r>
            <a:r>
              <a:rPr lang="en-US" altLang="zh-CN" sz="1600" b="0" dirty="0">
                <a:latin typeface="微软雅黑" panose="020B0503020204020204" pitchFamily="34" charset="-122"/>
                <a:ea typeface="微软雅黑" panose="020B0503020204020204" pitchFamily="34" charset="-122"/>
              </a:rPr>
              <a:t>BCM7445</a:t>
            </a:r>
            <a:r>
              <a:rPr lang="zh-CN" altLang="zh-CN" sz="1600" b="0" dirty="0">
                <a:latin typeface="微软雅黑" panose="020B0503020204020204" pitchFamily="34" charset="-122"/>
                <a:ea typeface="微软雅黑" panose="020B0503020204020204" pitchFamily="34" charset="-122"/>
              </a:rPr>
              <a:t>，能够运行解码</a:t>
            </a:r>
            <a:r>
              <a:rPr lang="en-US" altLang="zh-CN" sz="1600" b="0" dirty="0">
                <a:latin typeface="微软雅黑" panose="020B0503020204020204" pitchFamily="34" charset="-122"/>
                <a:ea typeface="微软雅黑" panose="020B0503020204020204" pitchFamily="34" charset="-122"/>
              </a:rPr>
              <a:t>HEVC</a:t>
            </a:r>
            <a:r>
              <a:rPr lang="zh-CN" altLang="zh-CN" sz="1600" b="0" dirty="0">
                <a:latin typeface="微软雅黑" panose="020B0503020204020204" pitchFamily="34" charset="-122"/>
                <a:ea typeface="微软雅黑" panose="020B0503020204020204" pitchFamily="34" charset="-122"/>
              </a:rPr>
              <a:t>至最高</a:t>
            </a:r>
            <a:r>
              <a:rPr lang="en-US" altLang="zh-CN" sz="1600" b="0" dirty="0">
                <a:latin typeface="微软雅黑" panose="020B0503020204020204" pitchFamily="34" charset="-122"/>
                <a:ea typeface="微软雅黑" panose="020B0503020204020204" pitchFamily="34" charset="-122"/>
              </a:rPr>
              <a:t>4096x2160p</a:t>
            </a:r>
            <a:r>
              <a:rPr lang="zh-CN" altLang="zh-CN" sz="1600" b="0" dirty="0">
                <a:latin typeface="微软雅黑" panose="020B0503020204020204" pitchFamily="34" charset="-122"/>
                <a:ea typeface="微软雅黑" panose="020B0503020204020204" pitchFamily="34" charset="-122"/>
              </a:rPr>
              <a:t>分辨率于</a:t>
            </a:r>
            <a:r>
              <a:rPr lang="en-US" altLang="zh-CN" sz="1600" b="0" dirty="0">
                <a:latin typeface="微软雅黑" panose="020B0503020204020204" pitchFamily="34" charset="-122"/>
                <a:ea typeface="微软雅黑" panose="020B0503020204020204" pitchFamily="34" charset="-122"/>
              </a:rPr>
              <a:t>60 fps</a:t>
            </a:r>
            <a:r>
              <a:rPr lang="zh-CN" altLang="zh-CN" sz="1600" b="0" dirty="0">
                <a:latin typeface="微软雅黑" panose="020B0503020204020204" pitchFamily="34" charset="-122"/>
                <a:ea typeface="微软雅黑" panose="020B0503020204020204" pitchFamily="34" charset="-122"/>
              </a:rPr>
              <a:t>。</a:t>
            </a:r>
            <a:r>
              <a:rPr lang="en-US" altLang="zh-CN" sz="1600" b="0" dirty="0">
                <a:latin typeface="微软雅黑" panose="020B0503020204020204" pitchFamily="34" charset="-122"/>
                <a:ea typeface="微软雅黑" panose="020B0503020204020204" pitchFamily="34" charset="-122"/>
              </a:rPr>
              <a:t>BCM7445</a:t>
            </a:r>
            <a:r>
              <a:rPr lang="zh-CN" altLang="zh-CN" sz="1600" b="0" dirty="0">
                <a:latin typeface="微软雅黑" panose="020B0503020204020204" pitchFamily="34" charset="-122"/>
                <a:ea typeface="微软雅黑" panose="020B0503020204020204" pitchFamily="34" charset="-122"/>
              </a:rPr>
              <a:t>采用</a:t>
            </a:r>
            <a:r>
              <a:rPr lang="en-US" altLang="zh-CN" sz="1600" b="0" dirty="0">
                <a:latin typeface="微软雅黑" panose="020B0503020204020204" pitchFamily="34" charset="-122"/>
                <a:ea typeface="微软雅黑" panose="020B0503020204020204" pitchFamily="34" charset="-122"/>
              </a:rPr>
              <a:t>28</a:t>
            </a:r>
            <a:r>
              <a:rPr lang="zh-CN" altLang="zh-CN" sz="1600" b="0" dirty="0">
                <a:latin typeface="微软雅黑" panose="020B0503020204020204" pitchFamily="34" charset="-122"/>
                <a:ea typeface="微软雅黑" panose="020B0503020204020204" pitchFamily="34" charset="-122"/>
              </a:rPr>
              <a:t>纳米</a:t>
            </a:r>
            <a:r>
              <a:rPr lang="en-US" altLang="zh-CN" sz="1600" b="0" dirty="0" err="1">
                <a:latin typeface="微软雅黑" panose="020B0503020204020204" pitchFamily="34" charset="-122"/>
                <a:ea typeface="微软雅黑" panose="020B0503020204020204" pitchFamily="34" charset="-122"/>
              </a:rPr>
              <a:t>ARM架构</a:t>
            </a:r>
            <a:r>
              <a:rPr lang="zh-CN" altLang="zh-CN" sz="1600" b="0" dirty="0">
                <a:latin typeface="微软雅黑" panose="020B0503020204020204" pitchFamily="34" charset="-122"/>
                <a:ea typeface="微软雅黑" panose="020B0503020204020204" pitchFamily="34" charset="-122"/>
              </a:rPr>
              <a:t>，能达到</a:t>
            </a:r>
            <a:r>
              <a:rPr lang="en-US" altLang="zh-CN" sz="1600" b="0" dirty="0">
                <a:latin typeface="微软雅黑" panose="020B0503020204020204" pitchFamily="34" charset="-122"/>
                <a:ea typeface="微软雅黑" panose="020B0503020204020204" pitchFamily="34" charset="-122"/>
              </a:rPr>
              <a:t>21,000Dhrystone</a:t>
            </a:r>
            <a:r>
              <a:rPr lang="zh-CN" altLang="zh-CN" sz="1600" b="0" dirty="0">
                <a:latin typeface="微软雅黑" panose="020B0503020204020204" pitchFamily="34" charset="-122"/>
                <a:ea typeface="微软雅黑" panose="020B0503020204020204" pitchFamily="34" charset="-122"/>
              </a:rPr>
              <a:t>的</a:t>
            </a:r>
            <a:r>
              <a:rPr lang="en-US" altLang="zh-CN" sz="1600" b="0" dirty="0" err="1">
                <a:latin typeface="微软雅黑" panose="020B0503020204020204" pitchFamily="34" charset="-122"/>
                <a:ea typeface="微软雅黑" panose="020B0503020204020204" pitchFamily="34" charset="-122"/>
              </a:rPr>
              <a:t>每秒百万指令</a:t>
            </a:r>
            <a:r>
              <a:rPr lang="zh-CN" altLang="zh-CN" sz="1600" b="0" dirty="0">
                <a:latin typeface="微软雅黑" panose="020B0503020204020204" pitchFamily="34" charset="-122"/>
                <a:ea typeface="微软雅黑" panose="020B0503020204020204" pitchFamily="34" charset="-122"/>
              </a:rPr>
              <a:t>，预计在</a:t>
            </a:r>
            <a:r>
              <a:rPr lang="en-US" altLang="zh-CN" sz="1600" b="0" dirty="0">
                <a:latin typeface="微软雅黑" panose="020B0503020204020204" pitchFamily="34" charset="-122"/>
                <a:ea typeface="微软雅黑" panose="020B0503020204020204" pitchFamily="34" charset="-122"/>
              </a:rPr>
              <a:t>2014</a:t>
            </a:r>
            <a:r>
              <a:rPr lang="zh-CN" altLang="zh-CN" sz="1600" b="0" dirty="0">
                <a:latin typeface="微软雅黑" panose="020B0503020204020204" pitchFamily="34" charset="-122"/>
                <a:ea typeface="微软雅黑" panose="020B0503020204020204" pitchFamily="34" charset="-122"/>
              </a:rPr>
              <a:t>年中批量生产。</a:t>
            </a:r>
          </a:p>
          <a:p>
            <a:pPr marL="285750" lvl="0" indent="-285750" algn="l">
              <a:lnSpc>
                <a:spcPct val="150000"/>
              </a:lnSpc>
              <a:spcBef>
                <a:spcPts val="600"/>
              </a:spcBef>
              <a:spcAft>
                <a:spcPts val="600"/>
              </a:spcAft>
              <a:buFont typeface="Wingdings" panose="05000000000000000000" pitchFamily="2" charset="2"/>
              <a:buChar char="l"/>
            </a:pPr>
            <a:r>
              <a:rPr lang="en-US" altLang="zh-CN" sz="1600" b="0" dirty="0">
                <a:latin typeface="微软雅黑" panose="020B0503020204020204" pitchFamily="34" charset="-122"/>
                <a:ea typeface="微软雅黑" panose="020B0503020204020204" pitchFamily="34" charset="-122"/>
              </a:rPr>
              <a:t>2013</a:t>
            </a:r>
            <a:r>
              <a:rPr lang="zh-CN" altLang="zh-CN" sz="1600" b="0" dirty="0">
                <a:latin typeface="微软雅黑" panose="020B0503020204020204" pitchFamily="34" charset="-122"/>
                <a:ea typeface="微软雅黑" panose="020B0503020204020204" pitchFamily="34" charset="-122"/>
              </a:rPr>
              <a:t>年</a:t>
            </a:r>
            <a:r>
              <a:rPr lang="en-US" altLang="zh-CN" sz="1600" b="0" dirty="0">
                <a:latin typeface="微软雅黑" panose="020B0503020204020204" pitchFamily="34" charset="-122"/>
                <a:ea typeface="微软雅黑" panose="020B0503020204020204" pitchFamily="34" charset="-122"/>
              </a:rPr>
              <a:t>2</a:t>
            </a:r>
            <a:r>
              <a:rPr lang="zh-CN" altLang="zh-CN" sz="1600" b="0" dirty="0">
                <a:latin typeface="微软雅黑" panose="020B0503020204020204" pitchFamily="34" charset="-122"/>
                <a:ea typeface="微软雅黑" panose="020B0503020204020204" pitchFamily="34" charset="-122"/>
              </a:rPr>
              <a:t>月</a:t>
            </a:r>
            <a:r>
              <a:rPr lang="en-US" altLang="zh-CN" sz="1600" b="0" dirty="0">
                <a:latin typeface="微软雅黑" panose="020B0503020204020204" pitchFamily="34" charset="-122"/>
                <a:ea typeface="微软雅黑" panose="020B0503020204020204" pitchFamily="34" charset="-122"/>
              </a:rPr>
              <a:t>11</a:t>
            </a:r>
            <a:r>
              <a:rPr lang="zh-CN" altLang="zh-CN" sz="1600" b="0" dirty="0">
                <a:latin typeface="微软雅黑" panose="020B0503020204020204" pitchFamily="34" charset="-122"/>
                <a:ea typeface="微软雅黑" panose="020B0503020204020204" pitchFamily="34" charset="-122"/>
              </a:rPr>
              <a:t>日，</a:t>
            </a:r>
            <a:r>
              <a:rPr lang="en-US" altLang="zh-CN" sz="1600" b="0" dirty="0">
                <a:latin typeface="微软雅黑" panose="020B0503020204020204" pitchFamily="34" charset="-122"/>
                <a:ea typeface="微软雅黑" panose="020B0503020204020204" pitchFamily="34" charset="-122"/>
              </a:rPr>
              <a:t>MIT</a:t>
            </a:r>
            <a:r>
              <a:rPr lang="zh-CN" altLang="zh-CN" sz="1600" b="0" dirty="0">
                <a:latin typeface="微软雅黑" panose="020B0503020204020204" pitchFamily="34" charset="-122"/>
                <a:ea typeface="微软雅黑" panose="020B0503020204020204" pitchFamily="34" charset="-122"/>
              </a:rPr>
              <a:t>于</a:t>
            </a:r>
            <a:r>
              <a:rPr lang="en-US" altLang="zh-CN" sz="1600" b="0" dirty="0" err="1" smtClean="0">
                <a:latin typeface="微软雅黑" panose="020B0503020204020204" pitchFamily="34" charset="-122"/>
                <a:ea typeface="微软雅黑" panose="020B0503020204020204" pitchFamily="34" charset="-122"/>
              </a:rPr>
              <a:t>国际固态电路研讨会</a:t>
            </a:r>
            <a:r>
              <a:rPr lang="en-US" altLang="zh-CN" sz="1600" b="0" dirty="0" smtClean="0">
                <a:latin typeface="微软雅黑" panose="020B0503020204020204" pitchFamily="34" charset="-122"/>
                <a:ea typeface="微软雅黑" panose="020B0503020204020204" pitchFamily="34" charset="-122"/>
              </a:rPr>
              <a:t>(</a:t>
            </a:r>
            <a:r>
              <a:rPr lang="en-US" altLang="zh-CN" sz="1600" b="0" dirty="0">
                <a:latin typeface="微软雅黑" panose="020B0503020204020204" pitchFamily="34" charset="-122"/>
                <a:ea typeface="微软雅黑" panose="020B0503020204020204" pitchFamily="34" charset="-122"/>
              </a:rPr>
              <a:t>ISSCC)</a:t>
            </a:r>
            <a:r>
              <a:rPr lang="zh-CN" altLang="zh-CN" sz="1600" b="0" dirty="0">
                <a:latin typeface="微软雅黑" panose="020B0503020204020204" pitchFamily="34" charset="-122"/>
                <a:ea typeface="微软雅黑" panose="020B0503020204020204" pitchFamily="34" charset="-122"/>
              </a:rPr>
              <a:t>上，展示了世界第一个</a:t>
            </a:r>
            <a:r>
              <a:rPr lang="en-US" altLang="zh-CN" sz="1600" b="0" dirty="0">
                <a:latin typeface="微软雅黑" panose="020B0503020204020204" pitchFamily="34" charset="-122"/>
                <a:ea typeface="微软雅黑" panose="020B0503020204020204" pitchFamily="34" charset="-122"/>
              </a:rPr>
              <a:t>HEVC ASIC</a:t>
            </a:r>
            <a:r>
              <a:rPr lang="zh-CN" altLang="zh-CN" sz="1600" b="0" dirty="0">
                <a:latin typeface="微软雅黑" panose="020B0503020204020204" pitchFamily="34" charset="-122"/>
                <a:ea typeface="微软雅黑" panose="020B0503020204020204" pitchFamily="34" charset="-122"/>
              </a:rPr>
              <a:t>解码器。他们的芯片能够实时解码</a:t>
            </a:r>
            <a:r>
              <a:rPr lang="en-US" altLang="zh-CN" sz="1600" b="0" dirty="0">
                <a:latin typeface="微软雅黑" panose="020B0503020204020204" pitchFamily="34" charset="-122"/>
                <a:ea typeface="微软雅黑" panose="020B0503020204020204" pitchFamily="34" charset="-122"/>
              </a:rPr>
              <a:t>3840x2160p 30fps</a:t>
            </a:r>
            <a:r>
              <a:rPr lang="zh-CN" altLang="zh-CN" sz="1600" b="0" dirty="0">
                <a:latin typeface="微软雅黑" panose="020B0503020204020204" pitchFamily="34" charset="-122"/>
                <a:ea typeface="微软雅黑" panose="020B0503020204020204" pitchFamily="34" charset="-122"/>
              </a:rPr>
              <a:t>的视频流，并消耗低于</a:t>
            </a:r>
            <a:r>
              <a:rPr lang="en-US" altLang="zh-CN" sz="1600" b="0" dirty="0">
                <a:latin typeface="微软雅黑" panose="020B0503020204020204" pitchFamily="34" charset="-122"/>
                <a:ea typeface="微软雅黑" panose="020B0503020204020204" pitchFamily="34" charset="-122"/>
              </a:rPr>
              <a:t>0.1瓦</a:t>
            </a:r>
            <a:r>
              <a:rPr lang="zh-CN" altLang="zh-CN" sz="1600" b="0" dirty="0">
                <a:latin typeface="微软雅黑" panose="020B0503020204020204" pitchFamily="34" charset="-122"/>
                <a:ea typeface="微软雅黑" panose="020B0503020204020204" pitchFamily="34" charset="-122"/>
              </a:rPr>
              <a:t>的电力</a:t>
            </a:r>
          </a:p>
          <a:p>
            <a:pPr marL="285750" indent="-285750" algn="l">
              <a:lnSpc>
                <a:spcPct val="150000"/>
              </a:lnSpc>
              <a:spcBef>
                <a:spcPts val="600"/>
              </a:spcBef>
              <a:spcAft>
                <a:spcPts val="600"/>
              </a:spcAft>
              <a:buFont typeface="Wingdings" panose="05000000000000000000" pitchFamily="2" charset="2"/>
              <a:buChar char="l"/>
            </a:pPr>
            <a:r>
              <a:rPr lang="en-US" altLang="zh-CN" sz="1600" b="0" dirty="0">
                <a:latin typeface="微软雅黑" panose="020B0503020204020204" pitchFamily="34" charset="-122"/>
                <a:ea typeface="微软雅黑" panose="020B0503020204020204" pitchFamily="34" charset="-122"/>
              </a:rPr>
              <a:t>ARM</a:t>
            </a:r>
            <a:r>
              <a:rPr lang="zh-CN" altLang="zh-CN" sz="1600" b="0" dirty="0">
                <a:latin typeface="微软雅黑" panose="020B0503020204020204" pitchFamily="34" charset="-122"/>
                <a:ea typeface="微软雅黑" panose="020B0503020204020204" pitchFamily="34" charset="-122"/>
              </a:rPr>
              <a:t>不仅在其</a:t>
            </a:r>
            <a:r>
              <a:rPr lang="en-US" altLang="zh-CN" sz="1600" b="0" dirty="0">
                <a:latin typeface="微软雅黑" panose="020B0503020204020204" pitchFamily="34" charset="-122"/>
                <a:ea typeface="微软雅黑" panose="020B0503020204020204" pitchFamily="34" charset="-122"/>
              </a:rPr>
              <a:t>Mali-T600 GPU</a:t>
            </a:r>
            <a:r>
              <a:rPr lang="zh-CN" altLang="zh-CN" sz="1600" b="0" dirty="0">
                <a:latin typeface="微软雅黑" panose="020B0503020204020204" pitchFamily="34" charset="-122"/>
                <a:ea typeface="微软雅黑" panose="020B0503020204020204" pitchFamily="34" charset="-122"/>
              </a:rPr>
              <a:t>上实现了</a:t>
            </a:r>
            <a:r>
              <a:rPr lang="en-US" altLang="zh-CN" sz="1600" b="0" dirty="0">
                <a:latin typeface="微软雅黑" panose="020B0503020204020204" pitchFamily="34" charset="-122"/>
                <a:ea typeface="微软雅黑" panose="020B0503020204020204" pitchFamily="34" charset="-122"/>
              </a:rPr>
              <a:t>1080P</a:t>
            </a:r>
            <a:r>
              <a:rPr lang="zh-CN" altLang="zh-CN" sz="1600" b="0" dirty="0">
                <a:latin typeface="微软雅黑" panose="020B0503020204020204" pitchFamily="34" charset="-122"/>
                <a:ea typeface="微软雅黑" panose="020B0503020204020204" pitchFamily="34" charset="-122"/>
              </a:rPr>
              <a:t>的</a:t>
            </a:r>
            <a:r>
              <a:rPr lang="en-US" altLang="zh-CN" sz="1600" b="0" dirty="0">
                <a:latin typeface="微软雅黑" panose="020B0503020204020204" pitchFamily="34" charset="-122"/>
                <a:ea typeface="微软雅黑" panose="020B0503020204020204" pitchFamily="34" charset="-122"/>
              </a:rPr>
              <a:t>HEVC</a:t>
            </a:r>
            <a:r>
              <a:rPr lang="zh-CN" altLang="zh-CN" sz="1600" b="0" dirty="0">
                <a:latin typeface="微软雅黑" panose="020B0503020204020204" pitchFamily="34" charset="-122"/>
                <a:ea typeface="微软雅黑" panose="020B0503020204020204" pitchFamily="34" charset="-122"/>
              </a:rPr>
              <a:t>解码，</a:t>
            </a:r>
            <a:r>
              <a:rPr lang="en-US" altLang="zh-CN" sz="1600" b="0" dirty="0">
                <a:latin typeface="微软雅黑" panose="020B0503020204020204" pitchFamily="34" charset="-122"/>
                <a:ea typeface="微软雅黑" panose="020B0503020204020204" pitchFamily="34" charset="-122"/>
              </a:rPr>
              <a:t>2013</a:t>
            </a:r>
            <a:r>
              <a:rPr lang="zh-CN" altLang="zh-CN" sz="1600" b="0" dirty="0">
                <a:latin typeface="微软雅黑" panose="020B0503020204020204" pitchFamily="34" charset="-122"/>
                <a:ea typeface="微软雅黑" panose="020B0503020204020204" pitchFamily="34" charset="-122"/>
              </a:rPr>
              <a:t>年</a:t>
            </a:r>
            <a:r>
              <a:rPr lang="en-US" altLang="zh-CN" sz="1600" b="0" dirty="0">
                <a:latin typeface="微软雅黑" panose="020B0503020204020204" pitchFamily="34" charset="-122"/>
                <a:ea typeface="微软雅黑" panose="020B0503020204020204" pitchFamily="34" charset="-122"/>
              </a:rPr>
              <a:t>10</a:t>
            </a:r>
            <a:r>
              <a:rPr lang="zh-CN" altLang="zh-CN" sz="1600" b="0" dirty="0">
                <a:latin typeface="微软雅黑" panose="020B0503020204020204" pitchFamily="34" charset="-122"/>
                <a:ea typeface="微软雅黑" panose="020B0503020204020204" pitchFamily="34" charset="-122"/>
              </a:rPr>
              <a:t>月，</a:t>
            </a:r>
            <a:r>
              <a:rPr lang="en-US" altLang="zh-CN" sz="1600" b="0" dirty="0">
                <a:latin typeface="微软雅黑" panose="020B0503020204020204" pitchFamily="34" charset="-122"/>
                <a:ea typeface="微软雅黑" panose="020B0503020204020204" pitchFamily="34" charset="-122"/>
              </a:rPr>
              <a:t>ARM</a:t>
            </a:r>
            <a:r>
              <a:rPr lang="zh-CN" altLang="zh-CN" sz="1600" b="0" dirty="0">
                <a:latin typeface="微软雅黑" panose="020B0503020204020204" pitchFamily="34" charset="-122"/>
                <a:ea typeface="微软雅黑" panose="020B0503020204020204" pitchFamily="34" charset="-122"/>
              </a:rPr>
              <a:t>还发布其全球第一个</a:t>
            </a:r>
            <a:r>
              <a:rPr lang="en-US" altLang="zh-CN" sz="1600" b="0" dirty="0">
                <a:latin typeface="微软雅黑" panose="020B0503020204020204" pitchFamily="34" charset="-122"/>
                <a:ea typeface="微软雅黑" panose="020B0503020204020204" pitchFamily="34" charset="-122"/>
              </a:rPr>
              <a:t>4Kx2K </a:t>
            </a:r>
            <a:r>
              <a:rPr lang="zh-CN" altLang="zh-CN" sz="1600" b="0" dirty="0">
                <a:latin typeface="微软雅黑" panose="020B0503020204020204" pitchFamily="34" charset="-122"/>
                <a:ea typeface="微软雅黑" panose="020B0503020204020204" pitchFamily="34" charset="-122"/>
              </a:rPr>
              <a:t>实时硬解</a:t>
            </a:r>
            <a:r>
              <a:rPr lang="en-US" altLang="zh-CN" sz="1600" b="0" dirty="0">
                <a:latin typeface="微软雅黑" panose="020B0503020204020204" pitchFamily="34" charset="-122"/>
                <a:ea typeface="微软雅黑" panose="020B0503020204020204" pitchFamily="34" charset="-122"/>
              </a:rPr>
              <a:t>H.265</a:t>
            </a:r>
            <a:r>
              <a:rPr lang="zh-CN" altLang="zh-CN" sz="1600" b="0" dirty="0">
                <a:latin typeface="微软雅黑" panose="020B0503020204020204" pitchFamily="34" charset="-122"/>
                <a:ea typeface="微软雅黑" panose="020B0503020204020204" pitchFamily="34" charset="-122"/>
              </a:rPr>
              <a:t>的</a:t>
            </a:r>
            <a:r>
              <a:rPr lang="en-US" altLang="zh-CN" sz="1600" b="0" dirty="0">
                <a:latin typeface="微软雅黑" panose="020B0503020204020204" pitchFamily="34" charset="-122"/>
                <a:ea typeface="微软雅黑" panose="020B0503020204020204" pitchFamily="34" charset="-122"/>
              </a:rPr>
              <a:t>GPU</a:t>
            </a:r>
            <a:r>
              <a:rPr lang="zh-CN" altLang="zh-CN" sz="1600" b="0" dirty="0">
                <a:latin typeface="微软雅黑" panose="020B0503020204020204" pitchFamily="34" charset="-122"/>
                <a:ea typeface="微软雅黑" panose="020B0503020204020204" pitchFamily="34" charset="-122"/>
              </a:rPr>
              <a:t>芯片</a:t>
            </a:r>
            <a:r>
              <a:rPr lang="en-US" altLang="zh-CN" sz="1600" b="0" dirty="0">
                <a:latin typeface="微软雅黑" panose="020B0503020204020204" pitchFamily="34" charset="-122"/>
                <a:ea typeface="微软雅黑" panose="020B0503020204020204" pitchFamily="34" charset="-122"/>
              </a:rPr>
              <a:t>Mali-T764</a:t>
            </a:r>
            <a:r>
              <a:rPr lang="zh-CN" altLang="zh-CN" sz="1600" b="0" dirty="0">
                <a:latin typeface="微软雅黑" panose="020B0503020204020204" pitchFamily="34" charset="-122"/>
                <a:ea typeface="微软雅黑" panose="020B0503020204020204" pitchFamily="34" charset="-122"/>
              </a:rPr>
              <a:t>，可支持</a:t>
            </a:r>
            <a:r>
              <a:rPr lang="en-US" altLang="zh-CN" sz="1600" b="0" dirty="0">
                <a:latin typeface="微软雅黑" panose="020B0503020204020204" pitchFamily="34" charset="-122"/>
                <a:ea typeface="微软雅黑" panose="020B0503020204020204" pitchFamily="34" charset="-122"/>
              </a:rPr>
              <a:t>OpenGL ES 3.0</a:t>
            </a:r>
            <a:r>
              <a:rPr lang="zh-CN" altLang="zh-CN" sz="1600" b="0" dirty="0">
                <a:latin typeface="微软雅黑" panose="020B0503020204020204" pitchFamily="34" charset="-122"/>
                <a:ea typeface="微软雅黑" panose="020B0503020204020204" pitchFamily="34" charset="-122"/>
              </a:rPr>
              <a:t>和</a:t>
            </a:r>
            <a:r>
              <a:rPr lang="en-US" altLang="zh-CN" sz="1600" b="0" dirty="0" err="1">
                <a:latin typeface="微软雅黑" panose="020B0503020204020204" pitchFamily="34" charset="-122"/>
                <a:ea typeface="微软雅黑" panose="020B0503020204020204" pitchFamily="34" charset="-122"/>
              </a:rPr>
              <a:t>OpenCL</a:t>
            </a:r>
            <a:r>
              <a:rPr lang="en-US" altLang="zh-CN" sz="1600" b="0" dirty="0">
                <a:latin typeface="微软雅黑" panose="020B0503020204020204" pitchFamily="34" charset="-122"/>
                <a:ea typeface="微软雅黑" panose="020B0503020204020204" pitchFamily="34" charset="-122"/>
              </a:rPr>
              <a:t> 1.2</a:t>
            </a:r>
            <a:r>
              <a:rPr lang="zh-CN" altLang="zh-CN" sz="1600" b="0" dirty="0">
                <a:latin typeface="微软雅黑" panose="020B0503020204020204" pitchFamily="34" charset="-122"/>
                <a:ea typeface="微软雅黑" panose="020B0503020204020204" pitchFamily="34" charset="-122"/>
              </a:rPr>
              <a:t>。</a:t>
            </a:r>
            <a:r>
              <a:rPr lang="en-US" altLang="zh-CN" sz="1600" b="0" dirty="0">
                <a:latin typeface="微软雅黑" panose="020B0503020204020204" pitchFamily="34" charset="-122"/>
                <a:ea typeface="微软雅黑" panose="020B0503020204020204" pitchFamily="34" charset="-122"/>
              </a:rPr>
              <a:t>Mali-T764</a:t>
            </a:r>
            <a:r>
              <a:rPr lang="zh-CN" altLang="zh-CN" sz="1600" b="0" dirty="0">
                <a:latin typeface="微软雅黑" panose="020B0503020204020204" pitchFamily="34" charset="-122"/>
                <a:ea typeface="微软雅黑" panose="020B0503020204020204" pitchFamily="34" charset="-122"/>
              </a:rPr>
              <a:t>最大特点是采用第三代</a:t>
            </a:r>
            <a:r>
              <a:rPr lang="en-US" altLang="zh-CN" sz="1600" b="0" dirty="0" err="1">
                <a:latin typeface="微软雅黑" panose="020B0503020204020204" pitchFamily="34" charset="-122"/>
                <a:ea typeface="微软雅黑" panose="020B0503020204020204" pitchFamily="34" charset="-122"/>
              </a:rPr>
              <a:t>MIDgard</a:t>
            </a:r>
            <a:r>
              <a:rPr lang="zh-CN" altLang="zh-CN" sz="1600" b="0" dirty="0">
                <a:latin typeface="微软雅黑" panose="020B0503020204020204" pitchFamily="34" charset="-122"/>
                <a:ea typeface="微软雅黑" panose="020B0503020204020204" pitchFamily="34" charset="-122"/>
              </a:rPr>
              <a:t>架构。</a:t>
            </a:r>
            <a:endParaRPr lang="zh-CN" altLang="en-US" sz="1600" b="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76891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ChangeArrowheads="1"/>
          </p:cNvSpPr>
          <p:nvPr/>
        </p:nvSpPr>
        <p:spPr bwMode="auto">
          <a:xfrm>
            <a:off x="395288" y="404813"/>
            <a:ext cx="8229600"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z="3600" dirty="0" smtClean="0">
                <a:solidFill>
                  <a:srgbClr val="0184B7"/>
                </a:solidFill>
              </a:rPr>
              <a:t>研究背景</a:t>
            </a:r>
            <a:endParaRPr lang="zh-CN" altLang="zh-CN" sz="3600" dirty="0">
              <a:solidFill>
                <a:srgbClr val="0184B7"/>
              </a:solidFill>
            </a:endParaRPr>
          </a:p>
          <a:p>
            <a:endParaRPr lang="zh-CN" altLang="en-US" sz="3200" dirty="0">
              <a:solidFill>
                <a:srgbClr val="000000"/>
              </a:solidFill>
              <a:latin typeface="楷体_GB2312" charset="-122"/>
              <a:ea typeface="楷体_GB2312" charset="-122"/>
              <a:sym typeface="楷体_GB2312" charset="-122"/>
            </a:endParaRPr>
          </a:p>
        </p:txBody>
      </p:sp>
      <p:sp>
        <p:nvSpPr>
          <p:cNvPr id="4" name="矩形 2"/>
          <p:cNvSpPr>
            <a:spLocks noChangeArrowheads="1"/>
          </p:cNvSpPr>
          <p:nvPr/>
        </p:nvSpPr>
        <p:spPr bwMode="auto">
          <a:xfrm>
            <a:off x="539552" y="1340768"/>
            <a:ext cx="7696200" cy="52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ts val="3400"/>
              </a:lnSpc>
              <a:buClr>
                <a:srgbClr val="0070C0"/>
              </a:buClr>
            </a:pPr>
            <a:r>
              <a:rPr lang="zh-CN" altLang="en-US" sz="3600" dirty="0" smtClean="0">
                <a:solidFill>
                  <a:srgbClr val="000000"/>
                </a:solidFill>
                <a:latin typeface="微软雅黑" pitchFamily="34" charset="-122"/>
                <a:ea typeface="微软雅黑" pitchFamily="34" charset="-122"/>
              </a:rPr>
              <a:t>网络带宽发展的需求</a:t>
            </a:r>
            <a:endParaRPr lang="en-US" altLang="zh-CN" sz="3600" dirty="0">
              <a:solidFill>
                <a:srgbClr val="000000"/>
              </a:solidFill>
              <a:latin typeface="微软雅黑" pitchFamily="34" charset="-122"/>
              <a:ea typeface="微软雅黑" pitchFamily="34" charset="-122"/>
            </a:endParaRPr>
          </a:p>
        </p:txBody>
      </p:sp>
      <p:sp>
        <p:nvSpPr>
          <p:cNvPr id="5" name="矩形 2"/>
          <p:cNvSpPr>
            <a:spLocks noChangeArrowheads="1"/>
          </p:cNvSpPr>
          <p:nvPr/>
        </p:nvSpPr>
        <p:spPr bwMode="auto">
          <a:xfrm>
            <a:off x="634050" y="1988840"/>
            <a:ext cx="7696200" cy="5165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nSpc>
                <a:spcPct val="150000"/>
              </a:lnSpc>
              <a:spcAft>
                <a:spcPts val="1200"/>
              </a:spcAft>
              <a:buClr>
                <a:srgbClr val="0070C0"/>
              </a:buClr>
              <a:buFont typeface="Wingdings" panose="05000000000000000000" pitchFamily="2" charset="2"/>
              <a:buChar char="l"/>
            </a:pPr>
            <a:r>
              <a:rPr lang="zh-CN" altLang="en-US" b="0" dirty="0">
                <a:latin typeface="微软雅黑" panose="020B0503020204020204" pitchFamily="34" charset="-122"/>
                <a:ea typeface="微软雅黑" panose="020B0503020204020204" pitchFamily="34" charset="-122"/>
              </a:rPr>
              <a:t>目前我们采用的是</a:t>
            </a:r>
            <a:r>
              <a:rPr lang="en-US" altLang="zh-CN" b="0" dirty="0">
                <a:latin typeface="微软雅黑" panose="020B0503020204020204" pitchFamily="34" charset="-122"/>
                <a:ea typeface="微软雅黑" panose="020B0503020204020204" pitchFamily="34" charset="-122"/>
              </a:rPr>
              <a:t>DVB-C </a:t>
            </a:r>
            <a:r>
              <a:rPr lang="zh-CN" altLang="en-US" b="0" dirty="0">
                <a:latin typeface="微软雅黑" panose="020B0503020204020204" pitchFamily="34" charset="-122"/>
                <a:ea typeface="微软雅黑" panose="020B0503020204020204" pitchFamily="34" charset="-122"/>
              </a:rPr>
              <a:t>标准，</a:t>
            </a:r>
            <a:r>
              <a:rPr lang="en-US" altLang="zh-CN" b="0" dirty="0">
                <a:latin typeface="微软雅黑" panose="020B0503020204020204" pitchFamily="34" charset="-122"/>
                <a:ea typeface="微软雅黑" panose="020B0503020204020204" pitchFamily="34" charset="-122"/>
              </a:rPr>
              <a:t>a=0.16</a:t>
            </a:r>
            <a:r>
              <a:rPr lang="zh-CN" altLang="en-US" b="0" dirty="0">
                <a:latin typeface="微软雅黑" panose="020B0503020204020204" pitchFamily="34" charset="-122"/>
                <a:ea typeface="微软雅黑" panose="020B0503020204020204" pitchFamily="34" charset="-122"/>
              </a:rPr>
              <a:t>。所以实际传输</a:t>
            </a:r>
            <a:r>
              <a:rPr lang="en-US" altLang="zh-CN" b="0" dirty="0">
                <a:latin typeface="微软雅黑" panose="020B0503020204020204" pitchFamily="34" charset="-122"/>
                <a:ea typeface="微软雅黑" panose="020B0503020204020204" pitchFamily="34" charset="-122"/>
              </a:rPr>
              <a:t>1bit</a:t>
            </a:r>
            <a:r>
              <a:rPr lang="zh-CN" altLang="en-US" b="0" dirty="0">
                <a:latin typeface="微软雅黑" panose="020B0503020204020204" pitchFamily="34" charset="-122"/>
                <a:ea typeface="微软雅黑" panose="020B0503020204020204" pitchFamily="34" charset="-122"/>
              </a:rPr>
              <a:t>数据需要</a:t>
            </a:r>
            <a:r>
              <a:rPr lang="en-US" altLang="zh-CN" b="0" dirty="0">
                <a:latin typeface="微软雅黑" panose="020B0503020204020204" pitchFamily="34" charset="-122"/>
                <a:ea typeface="微软雅黑" panose="020B0503020204020204" pitchFamily="34" charset="-122"/>
              </a:rPr>
              <a:t>1+aHz</a:t>
            </a:r>
            <a:r>
              <a:rPr lang="zh-CN" altLang="en-US" b="0" dirty="0">
                <a:latin typeface="微软雅黑" panose="020B0503020204020204" pitchFamily="34" charset="-122"/>
                <a:ea typeface="微软雅黑" panose="020B0503020204020204" pitchFamily="34" charset="-122"/>
              </a:rPr>
              <a:t>带宽，也就是</a:t>
            </a:r>
            <a:r>
              <a:rPr lang="en-US" altLang="zh-CN" b="0" dirty="0">
                <a:latin typeface="微软雅黑" panose="020B0503020204020204" pitchFamily="34" charset="-122"/>
                <a:ea typeface="微软雅黑" panose="020B0503020204020204" pitchFamily="34" charset="-122"/>
              </a:rPr>
              <a:t>1Hz</a:t>
            </a:r>
            <a:r>
              <a:rPr lang="zh-CN" altLang="en-US" b="0" dirty="0">
                <a:latin typeface="微软雅黑" panose="020B0503020204020204" pitchFamily="34" charset="-122"/>
                <a:ea typeface="微软雅黑" panose="020B0503020204020204" pitchFamily="34" charset="-122"/>
              </a:rPr>
              <a:t>带宽能传输</a:t>
            </a:r>
            <a:r>
              <a:rPr lang="en-US" altLang="zh-CN" b="0" dirty="0">
                <a:latin typeface="微软雅黑" panose="020B0503020204020204" pitchFamily="34" charset="-122"/>
                <a:ea typeface="微软雅黑" panose="020B0503020204020204" pitchFamily="34" charset="-122"/>
              </a:rPr>
              <a:t>1/(1+a)bit</a:t>
            </a:r>
            <a:r>
              <a:rPr lang="zh-CN" altLang="en-US" b="0" dirty="0">
                <a:latin typeface="微软雅黑" panose="020B0503020204020204" pitchFamily="34" charset="-122"/>
                <a:ea typeface="微软雅黑" panose="020B0503020204020204" pitchFamily="34" charset="-122"/>
              </a:rPr>
              <a:t>，其中</a:t>
            </a:r>
            <a:r>
              <a:rPr lang="en-US" altLang="zh-CN" b="0" dirty="0">
                <a:latin typeface="微软雅黑" panose="020B0503020204020204" pitchFamily="34" charset="-122"/>
                <a:ea typeface="微软雅黑" panose="020B0503020204020204" pitchFamily="34" charset="-122"/>
              </a:rPr>
              <a:t>(1+a)</a:t>
            </a:r>
            <a:r>
              <a:rPr lang="zh-CN" altLang="en-US" b="0" dirty="0">
                <a:latin typeface="微软雅黑" panose="020B0503020204020204" pitchFamily="34" charset="-122"/>
                <a:ea typeface="微软雅黑" panose="020B0503020204020204" pitchFamily="34" charset="-122"/>
              </a:rPr>
              <a:t>也是就是频带的利用率。那么</a:t>
            </a:r>
            <a:r>
              <a:rPr lang="en-US" altLang="zh-CN" b="0" dirty="0">
                <a:latin typeface="微软雅黑" panose="020B0503020204020204" pitchFamily="34" charset="-122"/>
                <a:ea typeface="微软雅黑" panose="020B0503020204020204" pitchFamily="34" charset="-122"/>
              </a:rPr>
              <a:t>8M</a:t>
            </a:r>
            <a:r>
              <a:rPr lang="zh-CN" altLang="en-US" b="0" dirty="0">
                <a:latin typeface="微软雅黑" panose="020B0503020204020204" pitchFamily="34" charset="-122"/>
                <a:ea typeface="微软雅黑" panose="020B0503020204020204" pitchFamily="34" charset="-122"/>
              </a:rPr>
              <a:t>带宽可以传输</a:t>
            </a:r>
            <a:r>
              <a:rPr lang="en-US" altLang="zh-CN" b="0" dirty="0">
                <a:latin typeface="微软雅黑" panose="020B0503020204020204" pitchFamily="34" charset="-122"/>
                <a:ea typeface="微软雅黑" panose="020B0503020204020204" pitchFamily="34" charset="-122"/>
              </a:rPr>
              <a:t>8Mx1/(1+0.16)=6.897M/s</a:t>
            </a:r>
            <a:r>
              <a:rPr lang="zh-CN" altLang="en-US" b="0" dirty="0">
                <a:latin typeface="微软雅黑" panose="020B0503020204020204" pitchFamily="34" charset="-122"/>
                <a:ea typeface="微软雅黑" panose="020B0503020204020204" pitchFamily="34" charset="-122"/>
              </a:rPr>
              <a:t>。</a:t>
            </a:r>
            <a:endParaRPr lang="en-US" altLang="zh-CN" b="0" dirty="0">
              <a:latin typeface="微软雅黑" panose="020B0503020204020204" pitchFamily="34" charset="-122"/>
              <a:ea typeface="微软雅黑" panose="020B0503020204020204" pitchFamily="34" charset="-122"/>
            </a:endParaRPr>
          </a:p>
          <a:p>
            <a:pPr marL="342900" indent="-342900">
              <a:lnSpc>
                <a:spcPct val="150000"/>
              </a:lnSpc>
              <a:spcAft>
                <a:spcPts val="1200"/>
              </a:spcAft>
              <a:buClr>
                <a:srgbClr val="0070C0"/>
              </a:buClr>
              <a:buFont typeface="Wingdings" panose="05000000000000000000" pitchFamily="2" charset="2"/>
              <a:buChar char="l"/>
            </a:pPr>
            <a:r>
              <a:rPr lang="zh-CN" altLang="en-US" b="0" dirty="0">
                <a:latin typeface="微软雅黑" panose="020B0503020204020204" pitchFamily="34" charset="-122"/>
                <a:ea typeface="微软雅黑" panose="020B0503020204020204" pitchFamily="34" charset="-122"/>
              </a:rPr>
              <a:t>在</a:t>
            </a:r>
            <a:r>
              <a:rPr lang="en-US" altLang="zh-CN" b="0" dirty="0">
                <a:latin typeface="微软雅黑" panose="020B0503020204020204" pitchFamily="34" charset="-122"/>
                <a:ea typeface="微软雅黑" panose="020B0503020204020204" pitchFamily="34" charset="-122"/>
              </a:rPr>
              <a:t>DVB-C</a:t>
            </a:r>
            <a:r>
              <a:rPr lang="zh-CN" altLang="en-US" b="0" dirty="0">
                <a:latin typeface="微软雅黑" panose="020B0503020204020204" pitchFamily="34" charset="-122"/>
                <a:ea typeface="微软雅黑" panose="020B0503020204020204" pitchFamily="34" charset="-122"/>
              </a:rPr>
              <a:t>标准中，一般采用</a:t>
            </a:r>
            <a:r>
              <a:rPr lang="en-US" altLang="zh-CN" b="0" dirty="0">
                <a:latin typeface="微软雅黑" panose="020B0503020204020204" pitchFamily="34" charset="-122"/>
                <a:ea typeface="微软雅黑" panose="020B0503020204020204" pitchFamily="34" charset="-122"/>
              </a:rPr>
              <a:t>QAM64</a:t>
            </a:r>
            <a:r>
              <a:rPr lang="zh-CN" altLang="en-US" b="0" dirty="0">
                <a:latin typeface="微软雅黑" panose="020B0503020204020204" pitchFamily="34" charset="-122"/>
                <a:ea typeface="微软雅黑" panose="020B0503020204020204" pitchFamily="34" charset="-122"/>
              </a:rPr>
              <a:t>调制方式，根据</a:t>
            </a:r>
            <a:r>
              <a:rPr lang="en-US" altLang="zh-CN" b="0" dirty="0">
                <a:latin typeface="微软雅黑" panose="020B0503020204020204" pitchFamily="34" charset="-122"/>
                <a:ea typeface="微软雅黑" panose="020B0503020204020204" pitchFamily="34" charset="-122"/>
              </a:rPr>
              <a:t>1Hz</a:t>
            </a:r>
            <a:r>
              <a:rPr lang="zh-CN" altLang="zh-CN" b="0" dirty="0">
                <a:latin typeface="微软雅黑" panose="020B0503020204020204" pitchFamily="34" charset="-122"/>
                <a:ea typeface="微软雅黑" panose="020B0503020204020204" pitchFamily="34" charset="-122"/>
              </a:rPr>
              <a:t>带宽传输</a:t>
            </a:r>
            <a:r>
              <a:rPr lang="en-US" altLang="zh-CN" b="0" dirty="0">
                <a:latin typeface="微软雅黑" panose="020B0503020204020204" pitchFamily="34" charset="-122"/>
                <a:ea typeface="微软雅黑" panose="020B0503020204020204" pitchFamily="34" charset="-122"/>
              </a:rPr>
              <a:t>log2M</a:t>
            </a:r>
            <a:r>
              <a:rPr lang="zh-CN" altLang="en-US" b="0" dirty="0">
                <a:latin typeface="微软雅黑" panose="020B0503020204020204" pitchFamily="34" charset="-122"/>
                <a:ea typeface="微软雅黑" panose="020B0503020204020204" pitchFamily="34" charset="-122"/>
              </a:rPr>
              <a:t>个</a:t>
            </a:r>
            <a:r>
              <a:rPr lang="en-US" altLang="zh-CN" b="0" dirty="0">
                <a:latin typeface="微软雅黑" panose="020B0503020204020204" pitchFamily="34" charset="-122"/>
                <a:ea typeface="微软雅黑" panose="020B0503020204020204" pitchFamily="34" charset="-122"/>
              </a:rPr>
              <a:t>bit</a:t>
            </a:r>
            <a:r>
              <a:rPr lang="zh-CN" altLang="en-US" b="0" dirty="0">
                <a:latin typeface="微软雅黑" panose="020B0503020204020204" pitchFamily="34" charset="-122"/>
                <a:ea typeface="微软雅黑" panose="020B0503020204020204" pitchFamily="34" charset="-122"/>
              </a:rPr>
              <a:t>。所以</a:t>
            </a:r>
            <a:r>
              <a:rPr lang="en-US" altLang="zh-CN" b="0" dirty="0">
                <a:latin typeface="微软雅黑" panose="020B0503020204020204" pitchFamily="34" charset="-122"/>
                <a:ea typeface="微软雅黑" panose="020B0503020204020204" pitchFamily="34" charset="-122"/>
              </a:rPr>
              <a:t>8M</a:t>
            </a:r>
            <a:r>
              <a:rPr lang="zh-CN" altLang="en-US" b="0" dirty="0">
                <a:latin typeface="微软雅黑" panose="020B0503020204020204" pitchFamily="34" charset="-122"/>
                <a:ea typeface="微软雅黑" panose="020B0503020204020204" pitchFamily="34" charset="-122"/>
              </a:rPr>
              <a:t>带宽能传</a:t>
            </a:r>
            <a:r>
              <a:rPr lang="en-US" altLang="zh-CN" b="0" dirty="0">
                <a:latin typeface="微软雅黑" panose="020B0503020204020204" pitchFamily="34" charset="-122"/>
                <a:ea typeface="微软雅黑" panose="020B0503020204020204" pitchFamily="34" charset="-122"/>
              </a:rPr>
              <a:t>log2(64)x8Mx1/(1+0.16)</a:t>
            </a:r>
            <a:r>
              <a:rPr lang="zh-CN" altLang="en-US" b="0" dirty="0">
                <a:latin typeface="微软雅黑" panose="020B0503020204020204" pitchFamily="34" charset="-122"/>
                <a:ea typeface="微软雅黑" panose="020B0503020204020204" pitchFamily="34" charset="-122"/>
              </a:rPr>
              <a:t>约</a:t>
            </a:r>
            <a:r>
              <a:rPr lang="en-US" altLang="zh-CN" b="0" dirty="0">
                <a:latin typeface="微软雅黑" panose="020B0503020204020204" pitchFamily="34" charset="-122"/>
                <a:ea typeface="微软雅黑" panose="020B0503020204020204" pitchFamily="34" charset="-122"/>
              </a:rPr>
              <a:t>41.379M/s</a:t>
            </a:r>
            <a:r>
              <a:rPr lang="zh-CN" altLang="en-US" b="0" dirty="0">
                <a:latin typeface="微软雅黑" panose="020B0503020204020204" pitchFamily="34" charset="-122"/>
                <a:ea typeface="微软雅黑" panose="020B0503020204020204" pitchFamily="34" charset="-122"/>
              </a:rPr>
              <a:t>。</a:t>
            </a:r>
            <a:endParaRPr lang="en-US" altLang="zh-CN" b="0" dirty="0">
              <a:latin typeface="微软雅黑" panose="020B0503020204020204" pitchFamily="34" charset="-122"/>
              <a:ea typeface="微软雅黑" panose="020B0503020204020204" pitchFamily="34" charset="-122"/>
            </a:endParaRPr>
          </a:p>
          <a:p>
            <a:pPr marL="342900" indent="-342900">
              <a:lnSpc>
                <a:spcPct val="150000"/>
              </a:lnSpc>
              <a:spcAft>
                <a:spcPts val="1200"/>
              </a:spcAft>
              <a:buClr>
                <a:srgbClr val="0070C0"/>
              </a:buClr>
              <a:buFont typeface="Wingdings" panose="05000000000000000000" pitchFamily="2" charset="2"/>
              <a:buChar char="l"/>
            </a:pPr>
            <a:r>
              <a:rPr lang="zh-CN" altLang="en-US" b="0" dirty="0">
                <a:latin typeface="微软雅黑" panose="020B0503020204020204" pitchFamily="34" charset="-122"/>
                <a:ea typeface="微软雅黑" panose="020B0503020204020204" pitchFamily="34" charset="-122"/>
              </a:rPr>
              <a:t>再根据</a:t>
            </a:r>
            <a:r>
              <a:rPr lang="en-US" altLang="zh-CN" b="0" dirty="0">
                <a:latin typeface="微软雅黑" panose="020B0503020204020204" pitchFamily="34" charset="-122"/>
                <a:ea typeface="微软雅黑" panose="020B0503020204020204" pitchFamily="34" charset="-122"/>
              </a:rPr>
              <a:t>DVB-C</a:t>
            </a:r>
            <a:r>
              <a:rPr lang="zh-CN" altLang="en-US" b="0" dirty="0">
                <a:latin typeface="微软雅黑" panose="020B0503020204020204" pitchFamily="34" charset="-122"/>
                <a:ea typeface="微软雅黑" panose="020B0503020204020204" pitchFamily="34" charset="-122"/>
              </a:rPr>
              <a:t>标准中的李德所罗门编码（</a:t>
            </a:r>
            <a:r>
              <a:rPr lang="en-US" altLang="zh-CN" b="0" dirty="0">
                <a:latin typeface="微软雅黑" panose="020B0503020204020204" pitchFamily="34" charset="-122"/>
                <a:ea typeface="微软雅黑" panose="020B0503020204020204" pitchFamily="34" charset="-122"/>
              </a:rPr>
              <a:t>Reed-Solomon/RS</a:t>
            </a:r>
            <a:r>
              <a:rPr lang="zh-CN" altLang="en-US" b="0" dirty="0">
                <a:latin typeface="微软雅黑" panose="020B0503020204020204" pitchFamily="34" charset="-122"/>
                <a:ea typeface="微软雅黑" panose="020B0503020204020204" pitchFamily="34" charset="-122"/>
              </a:rPr>
              <a:t>码）进行纠错</a:t>
            </a:r>
            <a:r>
              <a:rPr lang="en-US" altLang="zh-CN" b="0" dirty="0">
                <a:latin typeface="微软雅黑" panose="020B0503020204020204" pitchFamily="34" charset="-122"/>
                <a:ea typeface="微软雅黑" panose="020B0503020204020204" pitchFamily="34" charset="-122"/>
              </a:rPr>
              <a:t>(</a:t>
            </a:r>
            <a:r>
              <a:rPr lang="zh-CN" altLang="en-US" b="0" dirty="0">
                <a:latin typeface="微软雅黑" panose="020B0503020204020204" pitchFamily="34" charset="-122"/>
                <a:ea typeface="微软雅黑" panose="020B0503020204020204" pitchFamily="34" charset="-122"/>
              </a:rPr>
              <a:t>以字节为单位的前向五码纠正</a:t>
            </a:r>
            <a:r>
              <a:rPr lang="en-US" altLang="zh-CN" b="0" dirty="0">
                <a:latin typeface="微软雅黑" panose="020B0503020204020204" pitchFamily="34" charset="-122"/>
                <a:ea typeface="微软雅黑" panose="020B0503020204020204" pitchFamily="34" charset="-122"/>
              </a:rPr>
              <a:t>FEC),</a:t>
            </a:r>
            <a:r>
              <a:rPr lang="zh-CN" altLang="en-US" b="0" dirty="0">
                <a:latin typeface="微软雅黑" panose="020B0503020204020204" pitchFamily="34" charset="-122"/>
                <a:ea typeface="微软雅黑" panose="020B0503020204020204" pitchFamily="34" charset="-122"/>
              </a:rPr>
              <a:t>目前采用</a:t>
            </a:r>
            <a:r>
              <a:rPr lang="en-US" altLang="zh-CN" b="0" dirty="0">
                <a:latin typeface="微软雅黑" panose="020B0503020204020204" pitchFamily="34" charset="-122"/>
                <a:ea typeface="微软雅黑" panose="020B0503020204020204" pitchFamily="34" charset="-122"/>
              </a:rPr>
              <a:t>RS</a:t>
            </a:r>
            <a:r>
              <a:rPr lang="zh-CN" altLang="en-US" b="0" dirty="0">
                <a:latin typeface="微软雅黑" panose="020B0503020204020204" pitchFamily="34" charset="-122"/>
                <a:ea typeface="微软雅黑" panose="020B0503020204020204" pitchFamily="34" charset="-122"/>
              </a:rPr>
              <a:t>（</a:t>
            </a:r>
            <a:r>
              <a:rPr lang="en-US" altLang="zh-CN" b="0" dirty="0">
                <a:latin typeface="微软雅黑" panose="020B0503020204020204" pitchFamily="34" charset="-122"/>
                <a:ea typeface="微软雅黑" panose="020B0503020204020204" pitchFamily="34" charset="-122"/>
              </a:rPr>
              <a:t>204,188</a:t>
            </a:r>
            <a:r>
              <a:rPr lang="zh-CN" altLang="en-US" b="0" dirty="0">
                <a:latin typeface="微软雅黑" panose="020B0503020204020204" pitchFamily="34" charset="-122"/>
                <a:ea typeface="微软雅黑" panose="020B0503020204020204" pitchFamily="34" charset="-122"/>
              </a:rPr>
              <a:t>）即</a:t>
            </a:r>
            <a:r>
              <a:rPr lang="en-US" altLang="zh-CN" b="0" dirty="0">
                <a:latin typeface="微软雅黑" panose="020B0503020204020204" pitchFamily="34" charset="-122"/>
                <a:ea typeface="微软雅黑" panose="020B0503020204020204" pitchFamily="34" charset="-122"/>
              </a:rPr>
              <a:t>204</a:t>
            </a:r>
            <a:r>
              <a:rPr lang="zh-CN" altLang="en-US" b="0" dirty="0">
                <a:latin typeface="微软雅黑" panose="020B0503020204020204" pitchFamily="34" charset="-122"/>
                <a:ea typeface="微软雅黑" panose="020B0503020204020204" pitchFamily="34" charset="-122"/>
              </a:rPr>
              <a:t>总码元，</a:t>
            </a:r>
            <a:r>
              <a:rPr lang="en-US" altLang="zh-CN" b="0" dirty="0">
                <a:latin typeface="微软雅黑" panose="020B0503020204020204" pitchFamily="34" charset="-122"/>
                <a:ea typeface="微软雅黑" panose="020B0503020204020204" pitchFamily="34" charset="-122"/>
              </a:rPr>
              <a:t>188</a:t>
            </a:r>
            <a:r>
              <a:rPr lang="zh-CN" altLang="en-US" b="0" dirty="0">
                <a:latin typeface="微软雅黑" panose="020B0503020204020204" pitchFamily="34" charset="-122"/>
                <a:ea typeface="微软雅黑" panose="020B0503020204020204" pitchFamily="34" charset="-122"/>
              </a:rPr>
              <a:t>有效信息码、</a:t>
            </a:r>
            <a:r>
              <a:rPr lang="en-US" altLang="zh-CN" b="0" dirty="0">
                <a:latin typeface="微软雅黑" panose="020B0503020204020204" pitchFamily="34" charset="-122"/>
                <a:ea typeface="微软雅黑" panose="020B0503020204020204" pitchFamily="34" charset="-122"/>
              </a:rPr>
              <a:t>16</a:t>
            </a:r>
            <a:r>
              <a:rPr lang="zh-CN" altLang="en-US" b="0" dirty="0">
                <a:latin typeface="微软雅黑" panose="020B0503020204020204" pitchFamily="34" charset="-122"/>
                <a:ea typeface="微软雅黑" panose="020B0503020204020204" pitchFamily="34" charset="-122"/>
              </a:rPr>
              <a:t>纠错码</a:t>
            </a:r>
            <a:endParaRPr lang="zh-CN" altLang="zh-CN" b="0" dirty="0">
              <a:latin typeface="微软雅黑" panose="020B0503020204020204" pitchFamily="34" charset="-122"/>
              <a:ea typeface="微软雅黑" panose="020B0503020204020204" pitchFamily="34" charset="-122"/>
            </a:endParaRPr>
          </a:p>
          <a:p>
            <a:pPr marL="342900" indent="-342900">
              <a:lnSpc>
                <a:spcPts val="3400"/>
              </a:lnSpc>
              <a:buClr>
                <a:srgbClr val="0070C0"/>
              </a:buClr>
              <a:buFont typeface="Wingdings" pitchFamily="2" charset="2"/>
              <a:buChar char="n"/>
            </a:pPr>
            <a:endParaRPr lang="en-US" altLang="zh-CN" sz="2000" dirty="0" smtClean="0">
              <a:solidFill>
                <a:srgbClr val="000000"/>
              </a:solidFill>
              <a:latin typeface="微软雅黑" pitchFamily="34" charset="-122"/>
              <a:ea typeface="微软雅黑" pitchFamily="34" charset="-122"/>
            </a:endParaRPr>
          </a:p>
          <a:p>
            <a:pPr marL="342900" indent="-342900">
              <a:lnSpc>
                <a:spcPts val="3400"/>
              </a:lnSpc>
              <a:buClr>
                <a:srgbClr val="0070C0"/>
              </a:buClr>
              <a:buFont typeface="Wingdings" pitchFamily="2" charset="2"/>
              <a:buChar char="n"/>
            </a:pPr>
            <a:endParaRPr lang="en-US" altLang="zh-CN" sz="2000" dirty="0">
              <a:solidFill>
                <a:srgbClr val="000000"/>
              </a:solidFill>
              <a:latin typeface="微软雅黑" pitchFamily="34" charset="-122"/>
              <a:ea typeface="微软雅黑" pitchFamily="34" charset="-122"/>
            </a:endParaRPr>
          </a:p>
        </p:txBody>
      </p:sp>
    </p:spTree>
    <p:extLst>
      <p:ext uri="{BB962C8B-B14F-4D97-AF65-F5344CB8AC3E}">
        <p14:creationId xmlns:p14="http://schemas.microsoft.com/office/powerpoint/2010/main" val="399822516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en-US" altLang="zh-CN" sz="3600" b="1" kern="1200" dirty="0">
                <a:solidFill>
                  <a:srgbClr val="0184B7"/>
                </a:solidFill>
                <a:latin typeface="Arial" pitchFamily="34" charset="0"/>
                <a:ea typeface="宋体" pitchFamily="2" charset="-122"/>
                <a:cs typeface="+mn-cs"/>
              </a:rPr>
              <a:t>H.265</a:t>
            </a:r>
            <a:r>
              <a:rPr lang="zh-CN" altLang="en-US" sz="3600" b="1" kern="1200" dirty="0">
                <a:solidFill>
                  <a:srgbClr val="0184B7"/>
                </a:solidFill>
                <a:latin typeface="Arial" pitchFamily="34" charset="0"/>
                <a:ea typeface="宋体" pitchFamily="2" charset="-122"/>
                <a:cs typeface="+mn-cs"/>
              </a:rPr>
              <a:t>的产品实现</a:t>
            </a:r>
            <a:r>
              <a:rPr lang="en-US" altLang="zh-CN" sz="3600" b="1" kern="1200" dirty="0">
                <a:solidFill>
                  <a:srgbClr val="0184B7"/>
                </a:solidFill>
                <a:latin typeface="Arial" pitchFamily="34" charset="0"/>
                <a:ea typeface="宋体" pitchFamily="2" charset="-122"/>
                <a:cs typeface="+mn-cs"/>
              </a:rPr>
              <a:t>—</a:t>
            </a:r>
            <a:r>
              <a:rPr lang="zh-CN" altLang="en-US" sz="3600" b="1" kern="1200" dirty="0">
                <a:solidFill>
                  <a:srgbClr val="0184B7"/>
                </a:solidFill>
                <a:latin typeface="Arial" pitchFamily="34" charset="0"/>
                <a:ea typeface="宋体" pitchFamily="2" charset="-122"/>
                <a:cs typeface="+mn-cs"/>
              </a:rPr>
              <a:t>解码器（软件）</a:t>
            </a:r>
          </a:p>
        </p:txBody>
      </p:sp>
      <p:sp>
        <p:nvSpPr>
          <p:cNvPr id="4" name="灯片编号占位符 3"/>
          <p:cNvSpPr>
            <a:spLocks noGrp="1"/>
          </p:cNvSpPr>
          <p:nvPr>
            <p:ph type="sldNum" sz="quarter" idx="11"/>
          </p:nvPr>
        </p:nvSpPr>
        <p:spPr/>
        <p:txBody>
          <a:bodyPr/>
          <a:lstStyle/>
          <a:p>
            <a:fld id="{080877BF-6D31-4E48-B933-90223EB641D9}" type="slidenum">
              <a:rPr lang="en-US" altLang="zh-CN" smtClean="0"/>
              <a:pPr/>
              <a:t>90</a:t>
            </a:fld>
            <a:endParaRPr lang="en-US" altLang="zh-CN" dirty="0"/>
          </a:p>
        </p:txBody>
      </p:sp>
      <p:sp>
        <p:nvSpPr>
          <p:cNvPr id="3" name="矩形 2"/>
          <p:cNvSpPr/>
          <p:nvPr/>
        </p:nvSpPr>
        <p:spPr>
          <a:xfrm>
            <a:off x="251520" y="1385977"/>
            <a:ext cx="8568952" cy="4419287"/>
          </a:xfrm>
          <a:prstGeom prst="rect">
            <a:avLst/>
          </a:prstGeom>
        </p:spPr>
        <p:txBody>
          <a:bodyPr wrap="square">
            <a:spAutoFit/>
          </a:bodyPr>
          <a:lstStyle/>
          <a:p>
            <a:pPr marL="285750" indent="-285750" algn="l">
              <a:lnSpc>
                <a:spcPct val="150000"/>
              </a:lnSpc>
              <a:spcBef>
                <a:spcPts val="600"/>
              </a:spcBef>
              <a:spcAft>
                <a:spcPts val="600"/>
              </a:spcAft>
              <a:buFont typeface="Wingdings" panose="05000000000000000000" pitchFamily="2" charset="2"/>
              <a:buChar char="l"/>
            </a:pPr>
            <a:r>
              <a:rPr lang="en-US" altLang="zh-CN" sz="1600" b="0" dirty="0">
                <a:latin typeface="微软雅黑" panose="020B0503020204020204" pitchFamily="34" charset="-122"/>
                <a:ea typeface="微软雅黑" panose="020B0503020204020204" pitchFamily="34" charset="-122"/>
              </a:rPr>
              <a:t>2012</a:t>
            </a:r>
            <a:r>
              <a:rPr lang="zh-CN" altLang="zh-CN" sz="1600" b="0" dirty="0">
                <a:latin typeface="微软雅黑" panose="020B0503020204020204" pitchFamily="34" charset="-122"/>
                <a:ea typeface="微软雅黑" panose="020B0503020204020204" pitchFamily="34" charset="-122"/>
              </a:rPr>
              <a:t>年</a:t>
            </a:r>
            <a:r>
              <a:rPr lang="en-US" altLang="zh-CN" sz="1600" b="0" dirty="0">
                <a:latin typeface="微软雅黑" panose="020B0503020204020204" pitchFamily="34" charset="-122"/>
                <a:ea typeface="微软雅黑" panose="020B0503020204020204" pitchFamily="34" charset="-122"/>
              </a:rPr>
              <a:t>2</a:t>
            </a:r>
            <a:r>
              <a:rPr lang="zh-CN" altLang="zh-CN" sz="1600" b="0" dirty="0">
                <a:latin typeface="微软雅黑" panose="020B0503020204020204" pitchFamily="34" charset="-122"/>
                <a:ea typeface="微软雅黑" panose="020B0503020204020204" pitchFamily="34" charset="-122"/>
              </a:rPr>
              <a:t>月</a:t>
            </a:r>
            <a:r>
              <a:rPr lang="en-US" altLang="zh-CN" sz="1600" b="0" dirty="0">
                <a:latin typeface="微软雅黑" panose="020B0503020204020204" pitchFamily="34" charset="-122"/>
                <a:ea typeface="微软雅黑" panose="020B0503020204020204" pitchFamily="34" charset="-122"/>
              </a:rPr>
              <a:t>29</a:t>
            </a:r>
            <a:r>
              <a:rPr lang="zh-CN" altLang="zh-CN" sz="1600" b="0" dirty="0">
                <a:latin typeface="微软雅黑" panose="020B0503020204020204" pitchFamily="34" charset="-122"/>
                <a:ea typeface="微软雅黑" panose="020B0503020204020204" pitchFamily="34" charset="-122"/>
              </a:rPr>
              <a:t>日， </a:t>
            </a:r>
            <a:r>
              <a:rPr lang="en-US" altLang="zh-CN" sz="1600" b="0" dirty="0" err="1">
                <a:latin typeface="微软雅黑" panose="020B0503020204020204" pitchFamily="34" charset="-122"/>
                <a:ea typeface="微软雅黑" panose="020B0503020204020204" pitchFamily="34" charset="-122"/>
              </a:rPr>
              <a:t>世界移动通信大会</a:t>
            </a:r>
            <a:r>
              <a:rPr lang="zh-CN" altLang="zh-CN" sz="1600" b="0" dirty="0">
                <a:latin typeface="微软雅黑" panose="020B0503020204020204" pitchFamily="34" charset="-122"/>
                <a:ea typeface="微软雅黑" panose="020B0503020204020204" pitchFamily="34" charset="-122"/>
              </a:rPr>
              <a:t>上，</a:t>
            </a:r>
            <a:r>
              <a:rPr lang="en-US" altLang="zh-CN" sz="1600" b="0" dirty="0" err="1">
                <a:latin typeface="微软雅黑" panose="020B0503020204020204" pitchFamily="34" charset="-122"/>
                <a:ea typeface="微软雅黑" panose="020B0503020204020204" pitchFamily="34" charset="-122"/>
              </a:rPr>
              <a:t>高通</a:t>
            </a:r>
            <a:r>
              <a:rPr lang="zh-CN" altLang="zh-CN" sz="1600" b="0" dirty="0">
                <a:latin typeface="微软雅黑" panose="020B0503020204020204" pitchFamily="34" charset="-122"/>
                <a:ea typeface="微软雅黑" panose="020B0503020204020204" pitchFamily="34" charset="-122"/>
              </a:rPr>
              <a:t>展示了一个</a:t>
            </a:r>
            <a:r>
              <a:rPr lang="en-US" altLang="zh-CN" sz="1600" b="0" dirty="0">
                <a:latin typeface="微软雅黑" panose="020B0503020204020204" pitchFamily="34" charset="-122"/>
                <a:ea typeface="微软雅黑" panose="020B0503020204020204" pitchFamily="34" charset="-122"/>
              </a:rPr>
              <a:t>HEVC</a:t>
            </a:r>
            <a:r>
              <a:rPr lang="zh-CN" altLang="zh-CN" sz="1600" b="0" dirty="0">
                <a:latin typeface="微软雅黑" panose="020B0503020204020204" pitchFamily="34" charset="-122"/>
                <a:ea typeface="微软雅黑" panose="020B0503020204020204" pitchFamily="34" charset="-122"/>
              </a:rPr>
              <a:t>解码器运行在</a:t>
            </a:r>
            <a:r>
              <a:rPr lang="en-US" altLang="zh-CN" sz="1600" b="0" dirty="0" err="1">
                <a:latin typeface="微软雅黑" panose="020B0503020204020204" pitchFamily="34" charset="-122"/>
                <a:ea typeface="微软雅黑" panose="020B0503020204020204" pitchFamily="34" charset="-122"/>
              </a:rPr>
              <a:t>Android平板</a:t>
            </a:r>
            <a:r>
              <a:rPr lang="zh-CN" altLang="zh-CN" sz="1600" b="0" dirty="0">
                <a:latin typeface="微软雅黑" panose="020B0503020204020204" pitchFamily="34" charset="-122"/>
                <a:ea typeface="微软雅黑" panose="020B0503020204020204" pitchFamily="34" charset="-122"/>
              </a:rPr>
              <a:t>上，使用了</a:t>
            </a:r>
            <a:r>
              <a:rPr lang="en-US" altLang="zh-CN" sz="1600" b="0" dirty="0">
                <a:latin typeface="微软雅黑" panose="020B0503020204020204" pitchFamily="34" charset="-122"/>
                <a:ea typeface="微软雅黑" panose="020B0503020204020204" pitchFamily="34" charset="-122"/>
              </a:rPr>
              <a:t>Qualcomm </a:t>
            </a:r>
            <a:r>
              <a:rPr lang="en-US" altLang="zh-CN" sz="1600" b="0" dirty="0" smtClean="0">
                <a:latin typeface="微软雅黑" panose="020B0503020204020204" pitchFamily="34" charset="-122"/>
                <a:ea typeface="微软雅黑" panose="020B0503020204020204" pitchFamily="34" charset="-122"/>
              </a:rPr>
              <a:t>SnapdragonS4 </a:t>
            </a:r>
            <a:r>
              <a:rPr lang="zh-CN" altLang="zh-CN" sz="1600" b="0" dirty="0">
                <a:latin typeface="微软雅黑" panose="020B0503020204020204" pitchFamily="34" charset="-122"/>
                <a:ea typeface="微软雅黑" panose="020B0503020204020204" pitchFamily="34" charset="-122"/>
              </a:rPr>
              <a:t>双核心处理器运行在</a:t>
            </a:r>
            <a:r>
              <a:rPr lang="en-US" altLang="zh-CN" sz="1600" b="0" dirty="0">
                <a:latin typeface="微软雅黑" panose="020B0503020204020204" pitchFamily="34" charset="-122"/>
                <a:ea typeface="微软雅黑" panose="020B0503020204020204" pitchFamily="34" charset="-122"/>
              </a:rPr>
              <a:t>1.5GHz</a:t>
            </a:r>
            <a:r>
              <a:rPr lang="zh-CN" altLang="zh-CN" sz="1600" b="0" dirty="0">
                <a:latin typeface="微软雅黑" panose="020B0503020204020204" pitchFamily="34" charset="-122"/>
                <a:ea typeface="微软雅黑" panose="020B0503020204020204" pitchFamily="34" charset="-122"/>
              </a:rPr>
              <a:t>，将同一个视频以</a:t>
            </a:r>
            <a:r>
              <a:rPr lang="en-US" altLang="zh-CN" sz="1600" b="0" dirty="0">
                <a:latin typeface="微软雅黑" panose="020B0503020204020204" pitchFamily="34" charset="-122"/>
                <a:ea typeface="微软雅黑" panose="020B0503020204020204" pitchFamily="34" charset="-122"/>
              </a:rPr>
              <a:t>H.264/AVC</a:t>
            </a:r>
            <a:r>
              <a:rPr lang="zh-CN" altLang="zh-CN" sz="1600" b="0" dirty="0">
                <a:latin typeface="微软雅黑" panose="020B0503020204020204" pitchFamily="34" charset="-122"/>
                <a:ea typeface="微软雅黑" panose="020B0503020204020204" pitchFamily="34" charset="-122"/>
              </a:rPr>
              <a:t>和</a:t>
            </a:r>
            <a:r>
              <a:rPr lang="en-US" altLang="zh-CN" sz="1600" b="0" dirty="0">
                <a:latin typeface="微软雅黑" panose="020B0503020204020204" pitchFamily="34" charset="-122"/>
                <a:ea typeface="微软雅黑" panose="020B0503020204020204" pitchFamily="34" charset="-122"/>
              </a:rPr>
              <a:t>HEVC</a:t>
            </a:r>
            <a:r>
              <a:rPr lang="zh-CN" altLang="zh-CN" sz="1600" b="0" dirty="0">
                <a:latin typeface="微软雅黑" panose="020B0503020204020204" pitchFamily="34" charset="-122"/>
                <a:ea typeface="微软雅黑" panose="020B0503020204020204" pitchFamily="34" charset="-122"/>
              </a:rPr>
              <a:t>同时并发播放，</a:t>
            </a:r>
            <a:r>
              <a:rPr lang="en-US" altLang="zh-CN" sz="1600" b="0" dirty="0">
                <a:latin typeface="微软雅黑" panose="020B0503020204020204" pitchFamily="34" charset="-122"/>
                <a:ea typeface="微软雅黑" panose="020B0503020204020204" pitchFamily="34" charset="-122"/>
              </a:rPr>
              <a:t>HEVC</a:t>
            </a:r>
            <a:r>
              <a:rPr lang="zh-CN" altLang="zh-CN" sz="1600" b="0" dirty="0">
                <a:latin typeface="微软雅黑" panose="020B0503020204020204" pitchFamily="34" charset="-122"/>
                <a:ea typeface="微软雅黑" panose="020B0503020204020204" pitchFamily="34" charset="-122"/>
              </a:rPr>
              <a:t>展现了较</a:t>
            </a:r>
            <a:r>
              <a:rPr lang="en-US" altLang="zh-CN" sz="1600" b="0" dirty="0">
                <a:latin typeface="微软雅黑" panose="020B0503020204020204" pitchFamily="34" charset="-122"/>
                <a:ea typeface="微软雅黑" panose="020B0503020204020204" pitchFamily="34" charset="-122"/>
              </a:rPr>
              <a:t>H.264/AVC</a:t>
            </a:r>
            <a:r>
              <a:rPr lang="zh-CN" altLang="zh-CN" sz="1600" b="0" dirty="0">
                <a:latin typeface="微软雅黑" panose="020B0503020204020204" pitchFamily="34" charset="-122"/>
                <a:ea typeface="微软雅黑" panose="020B0503020204020204" pitchFamily="34" charset="-122"/>
              </a:rPr>
              <a:t>几乎节省了</a:t>
            </a:r>
            <a:r>
              <a:rPr lang="en-US" altLang="zh-CN" sz="1600" b="0" dirty="0">
                <a:latin typeface="微软雅黑" panose="020B0503020204020204" pitchFamily="34" charset="-122"/>
                <a:ea typeface="微软雅黑" panose="020B0503020204020204" pitchFamily="34" charset="-122"/>
              </a:rPr>
              <a:t>50%</a:t>
            </a:r>
            <a:r>
              <a:rPr lang="zh-CN" altLang="zh-CN" sz="1600" b="0" dirty="0">
                <a:latin typeface="微软雅黑" panose="020B0503020204020204" pitchFamily="34" charset="-122"/>
                <a:ea typeface="微软雅黑" panose="020B0503020204020204" pitchFamily="34" charset="-122"/>
              </a:rPr>
              <a:t>的比特率</a:t>
            </a:r>
          </a:p>
          <a:p>
            <a:pPr marL="285750" indent="-285750" algn="l">
              <a:lnSpc>
                <a:spcPct val="150000"/>
              </a:lnSpc>
              <a:spcBef>
                <a:spcPts val="600"/>
              </a:spcBef>
              <a:spcAft>
                <a:spcPts val="600"/>
              </a:spcAft>
              <a:buFont typeface="Wingdings" panose="05000000000000000000" pitchFamily="2" charset="2"/>
              <a:buChar char="l"/>
            </a:pPr>
            <a:r>
              <a:rPr lang="en-US" altLang="zh-CN" sz="1600" b="0" dirty="0">
                <a:latin typeface="微软雅黑" panose="020B0503020204020204" pitchFamily="34" charset="-122"/>
                <a:ea typeface="微软雅黑" panose="020B0503020204020204" pitchFamily="34" charset="-122"/>
              </a:rPr>
              <a:t>2013</a:t>
            </a:r>
            <a:r>
              <a:rPr lang="zh-CN" altLang="zh-CN" sz="1600" b="0" dirty="0">
                <a:latin typeface="微软雅黑" panose="020B0503020204020204" pitchFamily="34" charset="-122"/>
                <a:ea typeface="微软雅黑" panose="020B0503020204020204" pitchFamily="34" charset="-122"/>
              </a:rPr>
              <a:t>年</a:t>
            </a:r>
            <a:r>
              <a:rPr lang="en-US" altLang="zh-CN" sz="1600" b="0" dirty="0">
                <a:latin typeface="微软雅黑" panose="020B0503020204020204" pitchFamily="34" charset="-122"/>
                <a:ea typeface="微软雅黑" panose="020B0503020204020204" pitchFamily="34" charset="-122"/>
              </a:rPr>
              <a:t>3</a:t>
            </a:r>
            <a:r>
              <a:rPr lang="zh-CN" altLang="zh-CN" sz="1600" b="0" dirty="0">
                <a:latin typeface="微软雅黑" panose="020B0503020204020204" pitchFamily="34" charset="-122"/>
                <a:ea typeface="微软雅黑" panose="020B0503020204020204" pitchFamily="34" charset="-122"/>
              </a:rPr>
              <a:t>月，</a:t>
            </a:r>
            <a:r>
              <a:rPr lang="en-US" altLang="zh-CN" sz="1600" b="0" dirty="0">
                <a:latin typeface="微软雅黑" panose="020B0503020204020204" pitchFamily="34" charset="-122"/>
                <a:ea typeface="微软雅黑" panose="020B0503020204020204" pitchFamily="34" charset="-122"/>
              </a:rPr>
              <a:t>NTT DoCoMo</a:t>
            </a:r>
            <a:r>
              <a:rPr lang="zh-CN" altLang="zh-CN" sz="1600" b="0" dirty="0">
                <a:latin typeface="微软雅黑" panose="020B0503020204020204" pitchFamily="34" charset="-122"/>
                <a:ea typeface="微软雅黑" panose="020B0503020204020204" pitchFamily="34" charset="-122"/>
              </a:rPr>
              <a:t>开始</a:t>
            </a:r>
            <a:r>
              <a:rPr lang="en-US" altLang="zh-CN" sz="1600" b="0" dirty="0" err="1">
                <a:latin typeface="微软雅黑" panose="020B0503020204020204" pitchFamily="34" charset="-122"/>
                <a:ea typeface="微软雅黑" panose="020B0503020204020204" pitchFamily="34" charset="-122"/>
              </a:rPr>
              <a:t>授权</a:t>
            </a:r>
            <a:r>
              <a:rPr lang="zh-CN" altLang="zh-CN" sz="1600" b="0" dirty="0">
                <a:latin typeface="微软雅黑" panose="020B0503020204020204" pitchFamily="34" charset="-122"/>
                <a:ea typeface="微软雅黑" panose="020B0503020204020204" pitchFamily="34" charset="-122"/>
              </a:rPr>
              <a:t>其</a:t>
            </a:r>
            <a:r>
              <a:rPr lang="en-US" altLang="zh-CN" sz="1600" b="0" dirty="0">
                <a:latin typeface="微软雅黑" panose="020B0503020204020204" pitchFamily="34" charset="-122"/>
                <a:ea typeface="微软雅黑" panose="020B0503020204020204" pitchFamily="34" charset="-122"/>
              </a:rPr>
              <a:t>HEVC</a:t>
            </a:r>
            <a:r>
              <a:rPr lang="zh-CN" altLang="zh-CN" sz="1600" b="0" dirty="0">
                <a:latin typeface="微软雅黑" panose="020B0503020204020204" pitchFamily="34" charset="-122"/>
                <a:ea typeface="微软雅黑" panose="020B0503020204020204" pitchFamily="34" charset="-122"/>
              </a:rPr>
              <a:t>解码软件，能够在</a:t>
            </a:r>
            <a:r>
              <a:rPr lang="en-US" altLang="zh-CN" sz="1600" b="0" dirty="0" err="1">
                <a:latin typeface="微软雅黑" panose="020B0503020204020204" pitchFamily="34" charset="-122"/>
                <a:ea typeface="微软雅黑" panose="020B0503020204020204" pitchFamily="34" charset="-122"/>
              </a:rPr>
              <a:t>个人计算机</a:t>
            </a:r>
            <a:r>
              <a:rPr lang="zh-CN" altLang="zh-CN" sz="1600" b="0" dirty="0">
                <a:latin typeface="微软雅黑" panose="020B0503020204020204" pitchFamily="34" charset="-122"/>
                <a:ea typeface="微软雅黑" panose="020B0503020204020204" pitchFamily="34" charset="-122"/>
              </a:rPr>
              <a:t>上拨放</a:t>
            </a:r>
            <a:r>
              <a:rPr lang="en-US" altLang="zh-CN" sz="1600" b="0" dirty="0">
                <a:latin typeface="微软雅黑" panose="020B0503020204020204" pitchFamily="34" charset="-122"/>
                <a:ea typeface="微软雅黑" panose="020B0503020204020204" pitchFamily="34" charset="-122"/>
              </a:rPr>
              <a:t>4K UHDTV</a:t>
            </a:r>
            <a:r>
              <a:rPr lang="zh-CN" altLang="zh-CN" sz="1600" b="0" dirty="0">
                <a:latin typeface="微软雅黑" panose="020B0503020204020204" pitchFamily="34" charset="-122"/>
                <a:ea typeface="微软雅黑" panose="020B0503020204020204" pitchFamily="34" charset="-122"/>
              </a:rPr>
              <a:t>的视频于</a:t>
            </a:r>
            <a:r>
              <a:rPr lang="en-US" altLang="zh-CN" sz="1600" b="0" dirty="0">
                <a:latin typeface="微软雅黑" panose="020B0503020204020204" pitchFamily="34" charset="-122"/>
                <a:ea typeface="微软雅黑" panose="020B0503020204020204" pitchFamily="34" charset="-122"/>
              </a:rPr>
              <a:t>60 fps</a:t>
            </a:r>
            <a:r>
              <a:rPr lang="zh-CN" altLang="zh-CN" sz="1600" b="0" dirty="0">
                <a:latin typeface="微软雅黑" panose="020B0503020204020204" pitchFamily="34" charset="-122"/>
                <a:ea typeface="微软雅黑" panose="020B0503020204020204" pitchFamily="34" charset="-122"/>
              </a:rPr>
              <a:t>以及在</a:t>
            </a:r>
            <a:r>
              <a:rPr lang="en-US" altLang="zh-CN" sz="1600" b="0" dirty="0" err="1">
                <a:latin typeface="微软雅黑" panose="020B0503020204020204" pitchFamily="34" charset="-122"/>
                <a:ea typeface="微软雅黑" panose="020B0503020204020204" pitchFamily="34" charset="-122"/>
              </a:rPr>
              <a:t>智能手机</a:t>
            </a:r>
            <a:r>
              <a:rPr lang="zh-CN" altLang="zh-CN" sz="1600" b="0" dirty="0">
                <a:latin typeface="微软雅黑" panose="020B0503020204020204" pitchFamily="34" charset="-122"/>
                <a:ea typeface="微软雅黑" panose="020B0503020204020204" pitchFamily="34" charset="-122"/>
              </a:rPr>
              <a:t>上拨放</a:t>
            </a:r>
            <a:r>
              <a:rPr lang="en-US" altLang="zh-CN" sz="1600" b="0" dirty="0">
                <a:latin typeface="微软雅黑" panose="020B0503020204020204" pitchFamily="34" charset="-122"/>
                <a:ea typeface="微软雅黑" panose="020B0503020204020204" pitchFamily="34" charset="-122"/>
              </a:rPr>
              <a:t>1080p</a:t>
            </a:r>
            <a:r>
              <a:rPr lang="zh-CN" altLang="zh-CN" sz="1600" b="0" dirty="0">
                <a:latin typeface="微软雅黑" panose="020B0503020204020204" pitchFamily="34" charset="-122"/>
                <a:ea typeface="微软雅黑" panose="020B0503020204020204" pitchFamily="34" charset="-122"/>
              </a:rPr>
              <a:t>的视频，在一个</a:t>
            </a:r>
            <a:r>
              <a:rPr lang="en-US" altLang="zh-CN" sz="1600" b="0" dirty="0">
                <a:latin typeface="微软雅黑" panose="020B0503020204020204" pitchFamily="34" charset="-122"/>
                <a:ea typeface="微软雅黑" panose="020B0503020204020204" pitchFamily="34" charset="-122"/>
              </a:rPr>
              <a:t>JCT-VC</a:t>
            </a:r>
            <a:r>
              <a:rPr lang="zh-CN" altLang="zh-CN" sz="1600" b="0" dirty="0">
                <a:latin typeface="微软雅黑" panose="020B0503020204020204" pitchFamily="34" charset="-122"/>
                <a:ea typeface="微软雅黑" panose="020B0503020204020204" pitchFamily="34" charset="-122"/>
              </a:rPr>
              <a:t>文件内，该软件解码器能够在</a:t>
            </a:r>
            <a:r>
              <a:rPr lang="en-US" altLang="zh-CN" sz="1600" b="0" dirty="0">
                <a:latin typeface="微软雅黑" panose="020B0503020204020204" pitchFamily="34" charset="-122"/>
                <a:ea typeface="微软雅黑" panose="020B0503020204020204" pitchFamily="34" charset="-122"/>
              </a:rPr>
              <a:t>2.7 GHz </a:t>
            </a:r>
            <a:r>
              <a:rPr lang="zh-CN" altLang="zh-CN" sz="1600" b="0" dirty="0">
                <a:latin typeface="微软雅黑" panose="020B0503020204020204" pitchFamily="34" charset="-122"/>
                <a:ea typeface="微软雅黑" panose="020B0503020204020204" pitchFamily="34" charset="-122"/>
              </a:rPr>
              <a:t>四核心</a:t>
            </a:r>
            <a:r>
              <a:rPr lang="en-US" altLang="zh-CN" sz="1600" b="0" dirty="0">
                <a:latin typeface="微软雅黑" panose="020B0503020204020204" pitchFamily="34" charset="-122"/>
                <a:ea typeface="微软雅黑" panose="020B0503020204020204" pitchFamily="34" charset="-122"/>
              </a:rPr>
              <a:t>Ivy </a:t>
            </a:r>
            <a:r>
              <a:rPr lang="en-US" altLang="zh-CN" sz="1600" b="0" dirty="0" err="1" smtClean="0">
                <a:latin typeface="微软雅黑" panose="020B0503020204020204" pitchFamily="34" charset="-122"/>
                <a:ea typeface="微软雅黑" panose="020B0503020204020204" pitchFamily="34" charset="-122"/>
              </a:rPr>
              <a:t>BridgeCPU</a:t>
            </a:r>
            <a:r>
              <a:rPr lang="zh-CN" altLang="zh-CN" sz="1600" b="0" dirty="0">
                <a:latin typeface="微软雅黑" panose="020B0503020204020204" pitchFamily="34" charset="-122"/>
                <a:ea typeface="微软雅黑" panose="020B0503020204020204" pitchFamily="34" charset="-122"/>
              </a:rPr>
              <a:t>的平台上，以</a:t>
            </a:r>
            <a:r>
              <a:rPr lang="en-US" altLang="zh-CN" sz="1600" b="0" dirty="0">
                <a:latin typeface="微软雅黑" panose="020B0503020204020204" pitchFamily="34" charset="-122"/>
                <a:ea typeface="微软雅黑" panose="020B0503020204020204" pitchFamily="34" charset="-122"/>
              </a:rPr>
              <a:t>3</a:t>
            </a:r>
            <a:r>
              <a:rPr lang="zh-CN" altLang="zh-CN" sz="1600" b="0" dirty="0">
                <a:latin typeface="微软雅黑" panose="020B0503020204020204" pitchFamily="34" charset="-122"/>
                <a:ea typeface="微软雅黑" panose="020B0503020204020204" pitchFamily="34" charset="-122"/>
              </a:rPr>
              <a:t>个</a:t>
            </a:r>
            <a:r>
              <a:rPr lang="en-US" altLang="zh-CN" sz="1600" b="0" dirty="0" err="1">
                <a:latin typeface="微软雅黑" panose="020B0503020204020204" pitchFamily="34" charset="-122"/>
                <a:ea typeface="微软雅黑" panose="020B0503020204020204" pitchFamily="34" charset="-122"/>
              </a:rPr>
              <a:t>线程</a:t>
            </a:r>
            <a:r>
              <a:rPr lang="zh-CN" altLang="zh-CN" sz="1600" b="0" dirty="0">
                <a:latin typeface="微软雅黑" panose="020B0503020204020204" pitchFamily="34" charset="-122"/>
                <a:ea typeface="微软雅黑" panose="020B0503020204020204" pitchFamily="34" charset="-122"/>
              </a:rPr>
              <a:t>解码</a:t>
            </a:r>
            <a:r>
              <a:rPr lang="en-US" altLang="zh-CN" sz="1600" b="0" dirty="0">
                <a:latin typeface="微软雅黑" panose="020B0503020204020204" pitchFamily="34" charset="-122"/>
                <a:ea typeface="微软雅黑" panose="020B0503020204020204" pitchFamily="34" charset="-122"/>
              </a:rPr>
              <a:t>3840x2160</a:t>
            </a:r>
            <a:r>
              <a:rPr lang="zh-CN" altLang="zh-CN" sz="1600" b="0" dirty="0">
                <a:latin typeface="微软雅黑" panose="020B0503020204020204" pitchFamily="34" charset="-122"/>
                <a:ea typeface="微软雅黑" panose="020B0503020204020204" pitchFamily="34" charset="-122"/>
              </a:rPr>
              <a:t>于</a:t>
            </a:r>
            <a:r>
              <a:rPr lang="en-US" altLang="zh-CN" sz="1600" b="0" dirty="0">
                <a:latin typeface="微软雅黑" panose="020B0503020204020204" pitchFamily="34" charset="-122"/>
                <a:ea typeface="微软雅黑" panose="020B0503020204020204" pitchFamily="34" charset="-122"/>
              </a:rPr>
              <a:t>60 fps</a:t>
            </a:r>
            <a:endParaRPr lang="zh-CN" altLang="zh-CN" sz="1600" b="0" dirty="0">
              <a:latin typeface="微软雅黑" panose="020B0503020204020204" pitchFamily="34" charset="-122"/>
              <a:ea typeface="微软雅黑" panose="020B0503020204020204" pitchFamily="34" charset="-122"/>
            </a:endParaRPr>
          </a:p>
          <a:p>
            <a:pPr marL="285750" indent="-285750" algn="l">
              <a:lnSpc>
                <a:spcPct val="150000"/>
              </a:lnSpc>
              <a:spcBef>
                <a:spcPts val="600"/>
              </a:spcBef>
              <a:spcAft>
                <a:spcPts val="600"/>
              </a:spcAft>
              <a:buFont typeface="Wingdings" panose="05000000000000000000" pitchFamily="2" charset="2"/>
              <a:buChar char="l"/>
            </a:pPr>
            <a:r>
              <a:rPr lang="en-US" altLang="zh-CN" sz="1600" b="0" dirty="0">
                <a:latin typeface="微软雅黑" panose="020B0503020204020204" pitchFamily="34" charset="-122"/>
                <a:ea typeface="微软雅黑" panose="020B0503020204020204" pitchFamily="34" charset="-122"/>
              </a:rPr>
              <a:t>2013</a:t>
            </a:r>
            <a:r>
              <a:rPr lang="zh-CN" altLang="zh-CN" sz="1600" b="0" dirty="0">
                <a:latin typeface="微软雅黑" panose="020B0503020204020204" pitchFamily="34" charset="-122"/>
                <a:ea typeface="微软雅黑" panose="020B0503020204020204" pitchFamily="34" charset="-122"/>
              </a:rPr>
              <a:t>年</a:t>
            </a:r>
            <a:r>
              <a:rPr lang="en-US" altLang="zh-CN" sz="1600" b="0" dirty="0">
                <a:latin typeface="微软雅黑" panose="020B0503020204020204" pitchFamily="34" charset="-122"/>
                <a:ea typeface="微软雅黑" panose="020B0503020204020204" pitchFamily="34" charset="-122"/>
              </a:rPr>
              <a:t>4</a:t>
            </a:r>
            <a:r>
              <a:rPr lang="zh-CN" altLang="zh-CN" sz="1600" b="0" dirty="0">
                <a:latin typeface="微软雅黑" panose="020B0503020204020204" pitchFamily="34" charset="-122"/>
                <a:ea typeface="微软雅黑" panose="020B0503020204020204" pitchFamily="34" charset="-122"/>
              </a:rPr>
              <a:t>月</a:t>
            </a:r>
            <a:r>
              <a:rPr lang="en-US" altLang="zh-CN" sz="1600" b="0" dirty="0">
                <a:latin typeface="微软雅黑" panose="020B0503020204020204" pitchFamily="34" charset="-122"/>
                <a:ea typeface="微软雅黑" panose="020B0503020204020204" pitchFamily="34" charset="-122"/>
              </a:rPr>
              <a:t>3</a:t>
            </a:r>
            <a:r>
              <a:rPr lang="zh-CN" altLang="zh-CN" sz="1600" b="0" dirty="0">
                <a:latin typeface="微软雅黑" panose="020B0503020204020204" pitchFamily="34" charset="-122"/>
                <a:ea typeface="微软雅黑" panose="020B0503020204020204" pitchFamily="34" charset="-122"/>
              </a:rPr>
              <a:t>日，</a:t>
            </a:r>
            <a:r>
              <a:rPr lang="en-US" altLang="zh-CN" sz="1600" b="0" dirty="0" err="1">
                <a:latin typeface="微软雅黑" panose="020B0503020204020204" pitchFamily="34" charset="-122"/>
                <a:ea typeface="微软雅黑" panose="020B0503020204020204" pitchFamily="34" charset="-122"/>
              </a:rPr>
              <a:t>Ateme</a:t>
            </a:r>
            <a:r>
              <a:rPr lang="zh-CN" altLang="zh-CN" sz="1600" b="0" dirty="0">
                <a:latin typeface="微软雅黑" panose="020B0503020204020204" pitchFamily="34" charset="-122"/>
                <a:ea typeface="微软雅黑" panose="020B0503020204020204" pitchFamily="34" charset="-122"/>
              </a:rPr>
              <a:t>发布了第一个</a:t>
            </a:r>
            <a:r>
              <a:rPr lang="en-US" altLang="zh-CN" sz="1600" b="0" dirty="0" err="1">
                <a:latin typeface="微软雅黑" panose="020B0503020204020204" pitchFamily="34" charset="-122"/>
                <a:ea typeface="微软雅黑" panose="020B0503020204020204" pitchFamily="34" charset="-122"/>
              </a:rPr>
              <a:t>开放源代码</a:t>
            </a:r>
            <a:r>
              <a:rPr lang="zh-CN" altLang="zh-CN" sz="1600" b="0" dirty="0">
                <a:latin typeface="微软雅黑" panose="020B0503020204020204" pitchFamily="34" charset="-122"/>
                <a:ea typeface="微软雅黑" panose="020B0503020204020204" pitchFamily="34" charset="-122"/>
              </a:rPr>
              <a:t>实现的</a:t>
            </a:r>
            <a:r>
              <a:rPr lang="en-US" altLang="zh-CN" sz="1600" b="0" dirty="0">
                <a:latin typeface="微软雅黑" panose="020B0503020204020204" pitchFamily="34" charset="-122"/>
                <a:ea typeface="微软雅黑" panose="020B0503020204020204" pitchFamily="34" charset="-122"/>
              </a:rPr>
              <a:t>HEVC</a:t>
            </a:r>
            <a:r>
              <a:rPr lang="zh-CN" altLang="zh-CN" sz="1600" b="0" dirty="0">
                <a:latin typeface="微软雅黑" panose="020B0503020204020204" pitchFamily="34" charset="-122"/>
                <a:ea typeface="微软雅黑" panose="020B0503020204020204" pitchFamily="34" charset="-122"/>
              </a:rPr>
              <a:t>软件播放器，基于</a:t>
            </a:r>
            <a:r>
              <a:rPr lang="en-US" altLang="zh-CN" sz="1600" b="0" dirty="0" err="1">
                <a:latin typeface="微软雅黑" panose="020B0503020204020204" pitchFamily="34" charset="-122"/>
                <a:ea typeface="微软雅黑" panose="020B0503020204020204" pitchFamily="34" charset="-122"/>
              </a:rPr>
              <a:t>OpenHEVC</a:t>
            </a:r>
            <a:r>
              <a:rPr lang="zh-CN" altLang="zh-CN" sz="1600" b="0" dirty="0">
                <a:latin typeface="微软雅黑" panose="020B0503020204020204" pitchFamily="34" charset="-122"/>
                <a:ea typeface="微软雅黑" panose="020B0503020204020204" pitchFamily="34" charset="-122"/>
              </a:rPr>
              <a:t>解码器和</a:t>
            </a:r>
            <a:r>
              <a:rPr lang="en-US" altLang="zh-CN" sz="1600" b="0" dirty="0">
                <a:latin typeface="微软雅黑" panose="020B0503020204020204" pitchFamily="34" charset="-122"/>
                <a:ea typeface="微软雅黑" panose="020B0503020204020204" pitchFamily="34" charset="-122"/>
              </a:rPr>
              <a:t>GPAC</a:t>
            </a:r>
            <a:r>
              <a:rPr lang="zh-CN" altLang="zh-CN" sz="1600" b="0" dirty="0" smtClean="0">
                <a:latin typeface="微软雅黑" panose="020B0503020204020204" pitchFamily="34" charset="-122"/>
                <a:ea typeface="微软雅黑" panose="020B0503020204020204" pitchFamily="34" charset="-122"/>
              </a:rPr>
              <a:t>视频</a:t>
            </a:r>
            <a:r>
              <a:rPr lang="zh-CN" altLang="zh-CN" sz="1600" b="0" dirty="0">
                <a:latin typeface="微软雅黑" panose="020B0503020204020204" pitchFamily="34" charset="-122"/>
                <a:ea typeface="微软雅黑" panose="020B0503020204020204" pitchFamily="34" charset="-122"/>
              </a:rPr>
              <a:t>播放器</a:t>
            </a:r>
            <a:r>
              <a:rPr lang="en-US" altLang="zh-CN" sz="1600" b="0" dirty="0">
                <a:latin typeface="微软雅黑" panose="020B0503020204020204" pitchFamily="34" charset="-122"/>
                <a:ea typeface="微软雅黑" panose="020B0503020204020204" pitchFamily="34" charset="-122"/>
              </a:rPr>
              <a:t>(</a:t>
            </a:r>
            <a:r>
              <a:rPr lang="zh-CN" altLang="zh-CN" sz="1600" b="0" dirty="0">
                <a:latin typeface="微软雅黑" panose="020B0503020204020204" pitchFamily="34" charset="-122"/>
                <a:ea typeface="微软雅黑" panose="020B0503020204020204" pitchFamily="34" charset="-122"/>
              </a:rPr>
              <a:t>两者都基于</a:t>
            </a:r>
            <a:r>
              <a:rPr lang="en-US" altLang="zh-CN" sz="1600" b="0" dirty="0">
                <a:latin typeface="微软雅黑" panose="020B0503020204020204" pitchFamily="34" charset="-122"/>
                <a:ea typeface="微软雅黑" panose="020B0503020204020204" pitchFamily="34" charset="-122"/>
              </a:rPr>
              <a:t>LGPL</a:t>
            </a:r>
            <a:r>
              <a:rPr lang="zh-CN" altLang="zh-CN" sz="1600" b="0" dirty="0">
                <a:latin typeface="微软雅黑" panose="020B0503020204020204" pitchFamily="34" charset="-122"/>
                <a:ea typeface="微软雅黑" panose="020B0503020204020204" pitchFamily="34" charset="-122"/>
              </a:rPr>
              <a:t>授权</a:t>
            </a:r>
            <a:r>
              <a:rPr lang="en-US" altLang="zh-CN" sz="1600" b="0" dirty="0">
                <a:latin typeface="微软雅黑" panose="020B0503020204020204" pitchFamily="34" charset="-122"/>
                <a:ea typeface="微软雅黑" panose="020B0503020204020204" pitchFamily="34" charset="-122"/>
              </a:rPr>
              <a:t>)</a:t>
            </a:r>
            <a:r>
              <a:rPr lang="zh-CN" altLang="zh-CN" sz="1600" b="0" dirty="0">
                <a:latin typeface="微软雅黑" panose="020B0503020204020204" pitchFamily="34" charset="-122"/>
                <a:ea typeface="微软雅黑" panose="020B0503020204020204" pitchFamily="34" charset="-122"/>
              </a:rPr>
              <a:t>。</a:t>
            </a:r>
            <a:r>
              <a:rPr lang="en-US" altLang="zh-CN" sz="1600" b="0" dirty="0" err="1">
                <a:latin typeface="微软雅黑" panose="020B0503020204020204" pitchFamily="34" charset="-122"/>
                <a:ea typeface="微软雅黑" panose="020B0503020204020204" pitchFamily="34" charset="-122"/>
              </a:rPr>
              <a:t>OpenHEVC</a:t>
            </a:r>
            <a:r>
              <a:rPr lang="zh-CN" altLang="zh-CN" sz="1600" b="0" dirty="0">
                <a:latin typeface="微软雅黑" panose="020B0503020204020204" pitchFamily="34" charset="-122"/>
                <a:ea typeface="微软雅黑" panose="020B0503020204020204" pitchFamily="34" charset="-122"/>
              </a:rPr>
              <a:t>解码器支持</a:t>
            </a:r>
            <a:r>
              <a:rPr lang="en-US" altLang="zh-CN" sz="1600" b="0" dirty="0">
                <a:latin typeface="微软雅黑" panose="020B0503020204020204" pitchFamily="34" charset="-122"/>
                <a:ea typeface="微软雅黑" panose="020B0503020204020204" pitchFamily="34" charset="-122"/>
              </a:rPr>
              <a:t>HEVC Main profile</a:t>
            </a:r>
            <a:r>
              <a:rPr lang="zh-CN" altLang="zh-CN" sz="1600" b="0" dirty="0">
                <a:latin typeface="微软雅黑" panose="020B0503020204020204" pitchFamily="34" charset="-122"/>
                <a:ea typeface="微软雅黑" panose="020B0503020204020204" pitchFamily="34" charset="-122"/>
              </a:rPr>
              <a:t>，能够用宏内核的</a:t>
            </a:r>
            <a:r>
              <a:rPr lang="en-US" altLang="zh-CN" sz="1600" b="0" dirty="0">
                <a:latin typeface="微软雅黑" panose="020B0503020204020204" pitchFamily="34" charset="-122"/>
                <a:ea typeface="微软雅黑" panose="020B0503020204020204" pitchFamily="34" charset="-122"/>
              </a:rPr>
              <a:t>CPU</a:t>
            </a:r>
            <a:r>
              <a:rPr lang="zh-CN" altLang="zh-CN" sz="1600" b="0" dirty="0">
                <a:latin typeface="微软雅黑" panose="020B0503020204020204" pitchFamily="34" charset="-122"/>
                <a:ea typeface="微软雅黑" panose="020B0503020204020204" pitchFamily="34" charset="-122"/>
              </a:rPr>
              <a:t>来解码</a:t>
            </a:r>
            <a:r>
              <a:rPr lang="en-US" altLang="zh-CN" sz="1600" b="0" dirty="0">
                <a:latin typeface="微软雅黑" panose="020B0503020204020204" pitchFamily="34" charset="-122"/>
                <a:ea typeface="微软雅黑" panose="020B0503020204020204" pitchFamily="34" charset="-122"/>
              </a:rPr>
              <a:t>1080p 30fps</a:t>
            </a:r>
            <a:r>
              <a:rPr lang="zh-CN" altLang="zh-CN" sz="1600" b="0" dirty="0">
                <a:latin typeface="微软雅黑" panose="020B0503020204020204" pitchFamily="34" charset="-122"/>
                <a:ea typeface="微软雅黑" panose="020B0503020204020204" pitchFamily="34" charset="-122"/>
              </a:rPr>
              <a:t>的视频，同时还有一个支持</a:t>
            </a:r>
            <a:r>
              <a:rPr lang="en-US" altLang="zh-CN" sz="1600" b="0" dirty="0">
                <a:latin typeface="微软雅黑" panose="020B0503020204020204" pitchFamily="34" charset="-122"/>
                <a:ea typeface="微软雅黑" panose="020B0503020204020204" pitchFamily="34" charset="-122"/>
              </a:rPr>
              <a:t>HEVC</a:t>
            </a:r>
            <a:r>
              <a:rPr lang="zh-CN" altLang="zh-CN" sz="1600" b="0" dirty="0">
                <a:latin typeface="微软雅黑" panose="020B0503020204020204" pitchFamily="34" charset="-122"/>
                <a:ea typeface="微软雅黑" panose="020B0503020204020204" pitchFamily="34" charset="-122"/>
              </a:rPr>
              <a:t>的实况</a:t>
            </a:r>
            <a:r>
              <a:rPr lang="en-US" altLang="zh-CN" sz="1600" b="0" dirty="0" err="1">
                <a:latin typeface="微软雅黑" panose="020B0503020204020204" pitchFamily="34" charset="-122"/>
                <a:ea typeface="微软雅黑" panose="020B0503020204020204" pitchFamily="34" charset="-122"/>
              </a:rPr>
              <a:t>转码</a:t>
            </a:r>
            <a:r>
              <a:rPr lang="zh-CN" altLang="zh-CN" sz="1600" b="0" dirty="0">
                <a:latin typeface="微软雅黑" panose="020B0503020204020204" pitchFamily="34" charset="-122"/>
                <a:ea typeface="微软雅黑" panose="020B0503020204020204" pitchFamily="34" charset="-122"/>
              </a:rPr>
              <a:t>器搭配</a:t>
            </a:r>
            <a:r>
              <a:rPr lang="en-US" altLang="zh-CN" sz="1600" b="0" dirty="0">
                <a:latin typeface="微软雅黑" panose="020B0503020204020204" pitchFamily="34" charset="-122"/>
                <a:ea typeface="微软雅黑" panose="020B0503020204020204" pitchFamily="34" charset="-122"/>
              </a:rPr>
              <a:t>GPAC</a:t>
            </a:r>
            <a:r>
              <a:rPr lang="zh-CN" altLang="zh-CN" sz="1600" b="0" dirty="0">
                <a:latin typeface="微软雅黑" panose="020B0503020204020204" pitchFamily="34" charset="-122"/>
                <a:ea typeface="微软雅黑" panose="020B0503020204020204" pitchFamily="34" charset="-122"/>
              </a:rPr>
              <a:t>视频拨放器。</a:t>
            </a:r>
          </a:p>
        </p:txBody>
      </p:sp>
    </p:spTree>
    <p:extLst>
      <p:ext uri="{BB962C8B-B14F-4D97-AF65-F5344CB8AC3E}">
        <p14:creationId xmlns:p14="http://schemas.microsoft.com/office/powerpoint/2010/main" val="121082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en-US" altLang="zh-CN" sz="3600" b="1" kern="1200" dirty="0" smtClean="0">
                <a:solidFill>
                  <a:srgbClr val="0184B7"/>
                </a:solidFill>
                <a:latin typeface="Arial" pitchFamily="34" charset="0"/>
                <a:ea typeface="宋体" pitchFamily="2" charset="-122"/>
                <a:cs typeface="+mn-cs"/>
              </a:rPr>
              <a:t>H.265</a:t>
            </a:r>
            <a:r>
              <a:rPr lang="zh-CN" altLang="en-US" sz="3600" b="1" kern="1200" dirty="0" smtClean="0">
                <a:solidFill>
                  <a:srgbClr val="0184B7"/>
                </a:solidFill>
                <a:latin typeface="Arial" pitchFamily="34" charset="0"/>
                <a:ea typeface="宋体" pitchFamily="2" charset="-122"/>
                <a:cs typeface="+mn-cs"/>
              </a:rPr>
              <a:t>通用应用</a:t>
            </a:r>
            <a:r>
              <a:rPr lang="zh-CN" altLang="en-US" sz="3600" b="1" kern="1200" dirty="0">
                <a:solidFill>
                  <a:srgbClr val="0184B7"/>
                </a:solidFill>
                <a:latin typeface="Arial" pitchFamily="34" charset="0"/>
                <a:ea typeface="宋体" pitchFamily="2" charset="-122"/>
                <a:cs typeface="+mn-cs"/>
              </a:rPr>
              <a:t>实测（迅雷）</a:t>
            </a:r>
          </a:p>
        </p:txBody>
      </p:sp>
      <p:sp>
        <p:nvSpPr>
          <p:cNvPr id="4" name="灯片编号占位符 3"/>
          <p:cNvSpPr>
            <a:spLocks noGrp="1"/>
          </p:cNvSpPr>
          <p:nvPr>
            <p:ph type="sldNum" sz="quarter" idx="11"/>
          </p:nvPr>
        </p:nvSpPr>
        <p:spPr/>
        <p:txBody>
          <a:bodyPr/>
          <a:lstStyle/>
          <a:p>
            <a:fld id="{080877BF-6D31-4E48-B933-90223EB641D9}" type="slidenum">
              <a:rPr lang="en-US" altLang="zh-CN" smtClean="0"/>
              <a:pPr/>
              <a:t>91</a:t>
            </a:fld>
            <a:endParaRPr lang="en-US" altLang="zh-CN" dirty="0"/>
          </a:p>
        </p:txBody>
      </p:sp>
      <p:pic>
        <p:nvPicPr>
          <p:cNvPr id="2050" name="Picture 2" descr="http://imgsrc.baidu.com/forum/w%3D580/sign=7ca3754a503d26972ed3085565fab24f/6ac01b178a82b90196df8bb3728da9773812eff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1270" y="1268760"/>
            <a:ext cx="2306022" cy="129614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imgsrc.baidu.com/forum/w%3D580/sign=99c9d0dedcc451daf6f60ce386fc52a5/16e29982d158ccbfee9dfdba18d8bc3eb03541c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1270" y="2708920"/>
            <a:ext cx="2306022" cy="129614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imgsrc.baidu.com/forum/w%3D580/sign=d5b42c8d279759ee4a5060c382fa434e/bb2b8f82b9014a902b4d0e3da8773912b21beef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1270" y="4149080"/>
            <a:ext cx="2306022" cy="1296143"/>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981270" y="5733256"/>
            <a:ext cx="2088232" cy="523220"/>
          </a:xfrm>
          <a:prstGeom prst="rect">
            <a:avLst/>
          </a:prstGeom>
        </p:spPr>
        <p:txBody>
          <a:bodyPr wrap="square">
            <a:spAutoFit/>
          </a:bodyPr>
          <a:lstStyle/>
          <a:p>
            <a:pPr algn="l"/>
            <a:r>
              <a:rPr lang="en-US" altLang="zh-CN" b="0" dirty="0">
                <a:latin typeface="微软雅黑" panose="020B0503020204020204" pitchFamily="34" charset="-122"/>
                <a:ea typeface="微软雅黑" panose="020B0503020204020204" pitchFamily="34" charset="-122"/>
              </a:rPr>
              <a:t>HEVC</a:t>
            </a:r>
            <a:r>
              <a:rPr lang="zh-CN" altLang="en-US" b="0" dirty="0">
                <a:latin typeface="微软雅黑" panose="020B0503020204020204" pitchFamily="34" charset="-122"/>
                <a:ea typeface="微软雅黑" panose="020B0503020204020204" pitchFamily="34" charset="-122"/>
              </a:rPr>
              <a:t>在控制</a:t>
            </a:r>
            <a:r>
              <a:rPr lang="en-US" altLang="zh-CN" b="0" dirty="0">
                <a:latin typeface="微软雅黑" panose="020B0503020204020204" pitchFamily="34" charset="-122"/>
                <a:ea typeface="微软雅黑" panose="020B0503020204020204" pitchFamily="34" charset="-122"/>
              </a:rPr>
              <a:t>block</a:t>
            </a:r>
            <a:r>
              <a:rPr lang="zh-CN" altLang="en-US" b="0" dirty="0">
                <a:latin typeface="微软雅黑" panose="020B0503020204020204" pitchFamily="34" charset="-122"/>
                <a:ea typeface="微软雅黑" panose="020B0503020204020204" pitchFamily="34" charset="-122"/>
              </a:rPr>
              <a:t>方面做得很不错。</a:t>
            </a:r>
            <a:endParaRPr lang="zh-CN" altLang="en-US" dirty="0">
              <a:latin typeface="微软雅黑" panose="020B0503020204020204" pitchFamily="34" charset="-122"/>
              <a:ea typeface="微软雅黑" panose="020B0503020204020204" pitchFamily="34" charset="-122"/>
            </a:endParaRPr>
          </a:p>
        </p:txBody>
      </p:sp>
      <p:pic>
        <p:nvPicPr>
          <p:cNvPr id="2056" name="Picture 8" descr="http://imgsrc.baidu.com/forum/w%3D580/sign=5aa3f0a000e9390156028d364bed54f9/2278eef81a4c510fff83aa9a6159252dd52aa5a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73558" y="1310294"/>
            <a:ext cx="2232128" cy="125461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imgsrc.baidu.com/forum/w%3D580/sign=1c5746779e3df8dca63d8f99fd1072bf/0a6df6deb48f8c54f8768daf3b292df5e1fe7f4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73558" y="2780928"/>
            <a:ext cx="2232128" cy="125461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imgsrc.baidu.com/forum/w%3D580/sign=e6a8f885e4dde711e7d243fe97eecef4/6cd610ce36d3d53985ca47433b87e950342ab073.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73557" y="4149079"/>
            <a:ext cx="2306021" cy="1296143"/>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3635896" y="5661248"/>
            <a:ext cx="2304256" cy="738664"/>
          </a:xfrm>
          <a:prstGeom prst="rect">
            <a:avLst/>
          </a:prstGeom>
        </p:spPr>
        <p:txBody>
          <a:bodyPr wrap="square">
            <a:spAutoFit/>
          </a:bodyPr>
          <a:lstStyle/>
          <a:p>
            <a:pPr algn="l"/>
            <a:r>
              <a:rPr lang="zh-CN" altLang="en-US" b="0" dirty="0">
                <a:latin typeface="微软雅黑" panose="020B0503020204020204" pitchFamily="34" charset="-122"/>
                <a:ea typeface="微软雅黑" panose="020B0503020204020204" pitchFamily="34" charset="-122"/>
              </a:rPr>
              <a:t>线条方面，</a:t>
            </a:r>
            <a:r>
              <a:rPr lang="en-US" altLang="zh-CN" b="0" dirty="0">
                <a:latin typeface="微软雅黑" panose="020B0503020204020204" pitchFamily="34" charset="-122"/>
                <a:ea typeface="微软雅黑" panose="020B0503020204020204" pitchFamily="34" charset="-122"/>
              </a:rPr>
              <a:t>HEVC</a:t>
            </a:r>
            <a:r>
              <a:rPr lang="zh-CN" altLang="en-US" b="0" dirty="0">
                <a:latin typeface="微软雅黑" panose="020B0503020204020204" pitchFamily="34" charset="-122"/>
                <a:ea typeface="微软雅黑" panose="020B0503020204020204" pitchFamily="34" charset="-122"/>
              </a:rPr>
              <a:t>的线条走样远小于</a:t>
            </a:r>
            <a:r>
              <a:rPr lang="en-US" altLang="zh-CN" b="0" dirty="0">
                <a:latin typeface="微软雅黑" panose="020B0503020204020204" pitchFamily="34" charset="-122"/>
                <a:ea typeface="微软雅黑" panose="020B0503020204020204" pitchFamily="34" charset="-122"/>
              </a:rPr>
              <a:t>AVC</a:t>
            </a:r>
            <a:r>
              <a:rPr lang="zh-CN" altLang="en-US" b="0" dirty="0" smtClean="0">
                <a:latin typeface="微软雅黑" panose="020B0503020204020204" pitchFamily="34" charset="-122"/>
                <a:ea typeface="微软雅黑" panose="020B0503020204020204" pitchFamily="34" charset="-122"/>
              </a:rPr>
              <a:t>方案</a:t>
            </a:r>
            <a:r>
              <a:rPr lang="zh-CN" altLang="en-US" b="0" dirty="0">
                <a:latin typeface="微软雅黑" panose="020B0503020204020204" pitchFamily="34" charset="-122"/>
                <a:ea typeface="微软雅黑" panose="020B0503020204020204" pitchFamily="34" charset="-122"/>
              </a:rPr>
              <a:t>，</a:t>
            </a:r>
            <a:r>
              <a:rPr lang="zh-CN" altLang="en-US" b="0" dirty="0" smtClean="0">
                <a:latin typeface="微软雅黑" panose="020B0503020204020204" pitchFamily="34" charset="-122"/>
                <a:ea typeface="微软雅黑" panose="020B0503020204020204" pitchFamily="34" charset="-122"/>
              </a:rPr>
              <a:t>但水面</a:t>
            </a:r>
            <a:r>
              <a:rPr lang="zh-CN" altLang="en-US" b="0" dirty="0">
                <a:latin typeface="微软雅黑" panose="020B0503020204020204" pitchFamily="34" charset="-122"/>
                <a:ea typeface="微软雅黑" panose="020B0503020204020204" pitchFamily="34" charset="-122"/>
              </a:rPr>
              <a:t>细节涂抹的很严重。</a:t>
            </a:r>
            <a:endParaRPr lang="zh-CN" altLang="en-US" dirty="0">
              <a:latin typeface="微软雅黑" panose="020B0503020204020204" pitchFamily="34" charset="-122"/>
              <a:ea typeface="微软雅黑" panose="020B0503020204020204" pitchFamily="34" charset="-122"/>
            </a:endParaRPr>
          </a:p>
        </p:txBody>
      </p:sp>
      <p:pic>
        <p:nvPicPr>
          <p:cNvPr id="2064" name="Picture 16" descr="http://imgsrc.baidu.com/forum/w%3D580/sign=d523ff7b38dbb6fd255be52e3926aba6/69836981800a19d838c7cf8532fa828ba71e4622.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93718" y="1310294"/>
            <a:ext cx="2366714" cy="1330257"/>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http://imgsrc.baidu.com/forum/w%3D580/sign=3ed3b8ec113853438ccf8729a311b01f/adc6543d269759ee36942b4bb3fb43166c22df22.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73444" y="2708920"/>
            <a:ext cx="2421096" cy="1360823"/>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http://imgsrc.baidu.com/forum/w%3D580/sign=afdef924a5c27d1ea5263bcc2bd7adaf/ec680c23dd54564ee9b9afb9b2de9c82d0584f0a.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073442" y="4167854"/>
            <a:ext cx="2386989" cy="1341653"/>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a:off x="6165726" y="5589240"/>
            <a:ext cx="2582738" cy="1477328"/>
          </a:xfrm>
          <a:prstGeom prst="rect">
            <a:avLst/>
          </a:prstGeom>
        </p:spPr>
        <p:txBody>
          <a:bodyPr wrap="square">
            <a:spAutoFit/>
          </a:bodyPr>
          <a:lstStyle/>
          <a:p>
            <a:pPr algn="l"/>
            <a:r>
              <a:rPr lang="zh-CN" altLang="en-US" b="0" dirty="0">
                <a:latin typeface="微软雅黑" panose="020B0503020204020204" pitchFamily="34" charset="-122"/>
                <a:ea typeface="微软雅黑" panose="020B0503020204020204" pitchFamily="34" charset="-122"/>
              </a:rPr>
              <a:t>高动态下的</a:t>
            </a:r>
            <a:r>
              <a:rPr lang="zh-CN" altLang="en-US" b="0" dirty="0" smtClean="0">
                <a:latin typeface="微软雅黑" panose="020B0503020204020204" pitchFamily="34" charset="-122"/>
                <a:ea typeface="微软雅黑" panose="020B0503020204020204" pitchFamily="34" charset="-122"/>
              </a:rPr>
              <a:t>效果，</a:t>
            </a:r>
            <a:r>
              <a:rPr lang="en-US" altLang="zh-CN" b="0" dirty="0">
                <a:latin typeface="微软雅黑" panose="020B0503020204020204" pitchFamily="34" charset="-122"/>
                <a:ea typeface="微软雅黑" panose="020B0503020204020204" pitchFamily="34" charset="-122"/>
              </a:rPr>
              <a:t>HEVC</a:t>
            </a:r>
            <a:r>
              <a:rPr lang="zh-CN" altLang="en-US" b="0" dirty="0">
                <a:latin typeface="微软雅黑" panose="020B0503020204020204" pitchFamily="34" charset="-122"/>
                <a:ea typeface="微软雅黑" panose="020B0503020204020204" pitchFamily="34" charset="-122"/>
              </a:rPr>
              <a:t>对细节的涂抹非常严重，甚至</a:t>
            </a:r>
            <a:r>
              <a:rPr lang="en-US" altLang="zh-CN" b="0" dirty="0">
                <a:latin typeface="微软雅黑" panose="020B0503020204020204" pitchFamily="34" charset="-122"/>
                <a:ea typeface="微软雅黑" panose="020B0503020204020204" pitchFamily="34" charset="-122"/>
              </a:rPr>
              <a:t>x264</a:t>
            </a:r>
            <a:r>
              <a:rPr lang="zh-CN" altLang="en-US" b="0" dirty="0">
                <a:latin typeface="微软雅黑" panose="020B0503020204020204" pitchFamily="34" charset="-122"/>
                <a:ea typeface="微软雅黑" panose="020B0503020204020204" pitchFamily="34" charset="-122"/>
              </a:rPr>
              <a:t>都保留了更多背景的粒子特效</a:t>
            </a:r>
            <a:endParaRPr lang="zh-CN" altLang="en-US" dirty="0">
              <a:latin typeface="微软雅黑" panose="020B0503020204020204" pitchFamily="34" charset="-122"/>
              <a:ea typeface="微软雅黑" panose="020B0503020204020204" pitchFamily="34" charset="-122"/>
            </a:endParaRPr>
          </a:p>
        </p:txBody>
      </p:sp>
      <p:sp>
        <p:nvSpPr>
          <p:cNvPr id="10" name="矩形 9"/>
          <p:cNvSpPr/>
          <p:nvPr/>
        </p:nvSpPr>
        <p:spPr>
          <a:xfrm>
            <a:off x="161751" y="1557876"/>
            <a:ext cx="543740" cy="307777"/>
          </a:xfrm>
          <a:prstGeom prst="rect">
            <a:avLst/>
          </a:prstGeom>
        </p:spPr>
        <p:txBody>
          <a:bodyPr wrap="square">
            <a:spAutoFit/>
          </a:bodyPr>
          <a:lstStyle/>
          <a:p>
            <a:pPr algn="l"/>
            <a:r>
              <a:rPr lang="zh-CN" altLang="en-US" b="0" dirty="0">
                <a:latin typeface="微软雅黑" panose="020B0503020204020204" pitchFamily="34" charset="-122"/>
                <a:ea typeface="微软雅黑" panose="020B0503020204020204" pitchFamily="34" charset="-122"/>
              </a:rPr>
              <a:t>源片</a:t>
            </a:r>
          </a:p>
        </p:txBody>
      </p:sp>
      <p:sp>
        <p:nvSpPr>
          <p:cNvPr id="11" name="矩形 10"/>
          <p:cNvSpPr/>
          <p:nvPr/>
        </p:nvSpPr>
        <p:spPr>
          <a:xfrm>
            <a:off x="39388" y="2939689"/>
            <a:ext cx="788196" cy="523220"/>
          </a:xfrm>
          <a:prstGeom prst="rect">
            <a:avLst/>
          </a:prstGeom>
        </p:spPr>
        <p:txBody>
          <a:bodyPr wrap="square">
            <a:spAutoFit/>
          </a:bodyPr>
          <a:lstStyle/>
          <a:p>
            <a:r>
              <a:rPr lang="en-US" altLang="zh-CN" b="0" dirty="0">
                <a:latin typeface="微软雅黑" panose="020B0503020204020204" pitchFamily="34" charset="-122"/>
                <a:ea typeface="微软雅黑" panose="020B0503020204020204" pitchFamily="34" charset="-122"/>
              </a:rPr>
              <a:t>H.265/HEVC</a:t>
            </a:r>
            <a:endParaRPr lang="zh-CN" altLang="en-US" b="0" dirty="0">
              <a:latin typeface="微软雅黑" panose="020B0503020204020204" pitchFamily="34" charset="-122"/>
              <a:ea typeface="微软雅黑" panose="020B0503020204020204" pitchFamily="34" charset="-122"/>
            </a:endParaRPr>
          </a:p>
        </p:txBody>
      </p:sp>
      <p:sp>
        <p:nvSpPr>
          <p:cNvPr id="26" name="矩形 25"/>
          <p:cNvSpPr/>
          <p:nvPr/>
        </p:nvSpPr>
        <p:spPr>
          <a:xfrm>
            <a:off x="110978" y="4489374"/>
            <a:ext cx="716606" cy="523220"/>
          </a:xfrm>
          <a:prstGeom prst="rect">
            <a:avLst/>
          </a:prstGeom>
        </p:spPr>
        <p:txBody>
          <a:bodyPr wrap="square">
            <a:spAutoFit/>
          </a:bodyPr>
          <a:lstStyle/>
          <a:p>
            <a:pPr algn="l"/>
            <a:r>
              <a:rPr lang="en-US" altLang="zh-CN" b="0" dirty="0">
                <a:latin typeface="微软雅黑" panose="020B0503020204020204" pitchFamily="34" charset="-122"/>
                <a:ea typeface="微软雅黑" panose="020B0503020204020204" pitchFamily="34" charset="-122"/>
              </a:rPr>
              <a:t>H.264/AVC</a:t>
            </a:r>
            <a:endParaRPr lang="zh-CN" altLang="en-US" b="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044696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en-US" altLang="zh-CN" sz="3600" b="1" kern="1200" dirty="0">
                <a:solidFill>
                  <a:srgbClr val="0184B7"/>
                </a:solidFill>
                <a:latin typeface="Arial" pitchFamily="34" charset="0"/>
                <a:ea typeface="宋体" pitchFamily="2" charset="-122"/>
              </a:rPr>
              <a:t>H.265</a:t>
            </a:r>
            <a:r>
              <a:rPr lang="zh-CN" altLang="en-US" sz="3600" b="1" kern="1200" dirty="0">
                <a:solidFill>
                  <a:srgbClr val="0184B7"/>
                </a:solidFill>
                <a:latin typeface="Arial" pitchFamily="34" charset="0"/>
                <a:ea typeface="宋体" pitchFamily="2" charset="-122"/>
              </a:rPr>
              <a:t>通用应用实测</a:t>
            </a:r>
            <a:r>
              <a:rPr lang="zh-CN" altLang="en-US" sz="3600" b="1" kern="1200" dirty="0" smtClean="0">
                <a:solidFill>
                  <a:srgbClr val="0184B7"/>
                </a:solidFill>
                <a:latin typeface="Arial" pitchFamily="34" charset="0"/>
                <a:ea typeface="宋体" pitchFamily="2" charset="-122"/>
                <a:cs typeface="+mn-cs"/>
              </a:rPr>
              <a:t>（</a:t>
            </a:r>
            <a:r>
              <a:rPr lang="en-US" altLang="zh-CN" sz="3600" b="1" kern="1200" dirty="0">
                <a:solidFill>
                  <a:srgbClr val="0184B7"/>
                </a:solidFill>
                <a:latin typeface="Arial" pitchFamily="34" charset="0"/>
                <a:ea typeface="宋体" pitchFamily="2" charset="-122"/>
                <a:cs typeface="+mn-cs"/>
              </a:rPr>
              <a:t>PPS</a:t>
            </a:r>
            <a:r>
              <a:rPr lang="zh-CN" altLang="en-US" sz="3600" b="1" kern="1200" dirty="0">
                <a:solidFill>
                  <a:srgbClr val="0184B7"/>
                </a:solidFill>
                <a:latin typeface="Arial" pitchFamily="34" charset="0"/>
                <a:ea typeface="宋体" pitchFamily="2" charset="-122"/>
                <a:cs typeface="+mn-cs"/>
              </a:rPr>
              <a:t>）</a:t>
            </a:r>
          </a:p>
        </p:txBody>
      </p:sp>
      <p:pic>
        <p:nvPicPr>
          <p:cNvPr id="11" name="图片 10" descr="http://news.xinhuanet.com/tech/2013-05/21/124742416_11n.jpg"/>
          <p:cNvPicPr/>
          <p:nvPr/>
        </p:nvPicPr>
        <p:blipFill>
          <a:blip r:embed="rId3">
            <a:extLst>
              <a:ext uri="{28A0092B-C50C-407E-A947-70E740481C1C}">
                <a14:useLocalDpi xmlns:a14="http://schemas.microsoft.com/office/drawing/2010/main" val="0"/>
              </a:ext>
            </a:extLst>
          </a:blip>
          <a:srcRect/>
          <a:stretch>
            <a:fillRect/>
          </a:stretch>
        </p:blipFill>
        <p:spPr bwMode="auto">
          <a:xfrm>
            <a:off x="373063" y="1844824"/>
            <a:ext cx="3786772" cy="1944216"/>
          </a:xfrm>
          <a:prstGeom prst="rect">
            <a:avLst/>
          </a:prstGeom>
          <a:noFill/>
          <a:ln>
            <a:noFill/>
          </a:ln>
        </p:spPr>
      </p:pic>
      <p:sp>
        <p:nvSpPr>
          <p:cNvPr id="9" name="矩形 8"/>
          <p:cNvSpPr/>
          <p:nvPr/>
        </p:nvSpPr>
        <p:spPr>
          <a:xfrm>
            <a:off x="376064" y="3912690"/>
            <a:ext cx="3786772" cy="307777"/>
          </a:xfrm>
          <a:prstGeom prst="rect">
            <a:avLst/>
          </a:prstGeom>
        </p:spPr>
        <p:txBody>
          <a:bodyPr wrap="square">
            <a:spAutoFit/>
          </a:bodyPr>
          <a:lstStyle/>
          <a:p>
            <a:r>
              <a:rPr lang="en-US" altLang="zh-CN" sz="1400" b="0" dirty="0">
                <a:latin typeface="微软雅黑" panose="020B0503020204020204" pitchFamily="34" charset="-122"/>
                <a:ea typeface="微软雅黑" panose="020B0503020204020204" pitchFamily="34" charset="-122"/>
              </a:rPr>
              <a:t>PPS</a:t>
            </a:r>
            <a:r>
              <a:rPr lang="zh-CN" altLang="zh-CN" sz="1400" b="0" dirty="0">
                <a:latin typeface="微软雅黑" panose="020B0503020204020204" pitchFamily="34" charset="-122"/>
                <a:ea typeface="微软雅黑" panose="020B0503020204020204" pitchFamily="34" charset="-122"/>
              </a:rPr>
              <a:t>普通画质版</a:t>
            </a:r>
            <a:r>
              <a:rPr lang="en-US" altLang="zh-CN" sz="1400" b="0" dirty="0">
                <a:latin typeface="微软雅黑" panose="020B0503020204020204" pitchFamily="34" charset="-122"/>
                <a:ea typeface="微软雅黑" panose="020B0503020204020204" pitchFamily="34" charset="-122"/>
              </a:rPr>
              <a:t>-</a:t>
            </a:r>
            <a:r>
              <a:rPr lang="zh-CN" altLang="zh-CN" sz="1400" b="0" dirty="0">
                <a:latin typeface="微软雅黑" panose="020B0503020204020204" pitchFamily="34" charset="-122"/>
                <a:ea typeface="微软雅黑" panose="020B0503020204020204" pitchFamily="34" charset="-122"/>
              </a:rPr>
              <a:t>见龙卸甲截图，刘备眼部模糊</a:t>
            </a:r>
            <a:endParaRPr lang="zh-CN" altLang="en-US" sz="1400" b="0" dirty="0">
              <a:latin typeface="微软雅黑" panose="020B0503020204020204" pitchFamily="34" charset="-122"/>
              <a:ea typeface="微软雅黑" panose="020B0503020204020204" pitchFamily="34" charset="-122"/>
            </a:endParaRPr>
          </a:p>
        </p:txBody>
      </p:sp>
      <p:pic>
        <p:nvPicPr>
          <p:cNvPr id="13" name="图片 12" descr="http://news.xinhuanet.com/tech/2013-05/21/124742416_21n.jpg"/>
          <p:cNvPicPr/>
          <p:nvPr/>
        </p:nvPicPr>
        <p:blipFill>
          <a:blip r:embed="rId4">
            <a:extLst>
              <a:ext uri="{28A0092B-C50C-407E-A947-70E740481C1C}">
                <a14:useLocalDpi xmlns:a14="http://schemas.microsoft.com/office/drawing/2010/main" val="0"/>
              </a:ext>
            </a:extLst>
          </a:blip>
          <a:srcRect/>
          <a:stretch>
            <a:fillRect/>
          </a:stretch>
        </p:blipFill>
        <p:spPr bwMode="auto">
          <a:xfrm>
            <a:off x="4410412" y="1844824"/>
            <a:ext cx="3960440" cy="1929496"/>
          </a:xfrm>
          <a:prstGeom prst="rect">
            <a:avLst/>
          </a:prstGeom>
          <a:noFill/>
          <a:ln>
            <a:noFill/>
          </a:ln>
        </p:spPr>
      </p:pic>
      <p:sp>
        <p:nvSpPr>
          <p:cNvPr id="10" name="矩形 9"/>
          <p:cNvSpPr/>
          <p:nvPr/>
        </p:nvSpPr>
        <p:spPr>
          <a:xfrm>
            <a:off x="4572000" y="3789040"/>
            <a:ext cx="3818674" cy="307777"/>
          </a:xfrm>
          <a:prstGeom prst="rect">
            <a:avLst/>
          </a:prstGeom>
        </p:spPr>
        <p:txBody>
          <a:bodyPr wrap="square">
            <a:spAutoFit/>
          </a:bodyPr>
          <a:lstStyle/>
          <a:p>
            <a:r>
              <a:rPr lang="en-US" altLang="zh-CN" sz="1400" b="0" dirty="0">
                <a:latin typeface="微软雅黑" panose="020B0503020204020204" pitchFamily="34" charset="-122"/>
                <a:ea typeface="微软雅黑" panose="020B0503020204020204" pitchFamily="34" charset="-122"/>
              </a:rPr>
              <a:t>PPS</a:t>
            </a:r>
            <a:r>
              <a:rPr lang="zh-CN" altLang="zh-CN" sz="1400" b="0" dirty="0">
                <a:latin typeface="微软雅黑" panose="020B0503020204020204" pitchFamily="34" charset="-122"/>
                <a:ea typeface="微软雅黑" panose="020B0503020204020204" pitchFamily="34" charset="-122"/>
              </a:rPr>
              <a:t>高清画质版</a:t>
            </a:r>
            <a:r>
              <a:rPr lang="en-US" altLang="zh-CN" sz="1400" b="0" dirty="0">
                <a:latin typeface="微软雅黑" panose="020B0503020204020204" pitchFamily="34" charset="-122"/>
                <a:ea typeface="微软雅黑" panose="020B0503020204020204" pitchFamily="34" charset="-122"/>
              </a:rPr>
              <a:t>-</a:t>
            </a:r>
            <a:r>
              <a:rPr lang="zh-CN" altLang="zh-CN" sz="1400" b="0" dirty="0">
                <a:latin typeface="微软雅黑" panose="020B0503020204020204" pitchFamily="34" charset="-122"/>
                <a:ea typeface="微软雅黑" panose="020B0503020204020204" pitchFamily="34" charset="-122"/>
              </a:rPr>
              <a:t>见龙卸甲截图，刘备面部略灰</a:t>
            </a:r>
            <a:endParaRPr lang="zh-CN" altLang="en-US" sz="1400" b="0" dirty="0">
              <a:latin typeface="微软雅黑" panose="020B0503020204020204" pitchFamily="34" charset="-122"/>
              <a:ea typeface="微软雅黑" panose="020B0503020204020204" pitchFamily="34" charset="-122"/>
            </a:endParaRPr>
          </a:p>
        </p:txBody>
      </p:sp>
      <p:pic>
        <p:nvPicPr>
          <p:cNvPr id="15" name="图片 14" descr="http://news.xinhuanet.com/tech/2013-05/21/124742416_31n.jpg"/>
          <p:cNvPicPr/>
          <p:nvPr/>
        </p:nvPicPr>
        <p:blipFill>
          <a:blip r:embed="rId5">
            <a:extLst>
              <a:ext uri="{28A0092B-C50C-407E-A947-70E740481C1C}">
                <a14:useLocalDpi xmlns:a14="http://schemas.microsoft.com/office/drawing/2010/main" val="0"/>
              </a:ext>
            </a:extLst>
          </a:blip>
          <a:srcRect/>
          <a:stretch>
            <a:fillRect/>
          </a:stretch>
        </p:blipFill>
        <p:spPr bwMode="auto">
          <a:xfrm>
            <a:off x="373063" y="4221088"/>
            <a:ext cx="3786772" cy="1944216"/>
          </a:xfrm>
          <a:prstGeom prst="rect">
            <a:avLst/>
          </a:prstGeom>
          <a:noFill/>
          <a:ln>
            <a:noFill/>
          </a:ln>
        </p:spPr>
      </p:pic>
      <p:sp>
        <p:nvSpPr>
          <p:cNvPr id="12" name="矩形 11"/>
          <p:cNvSpPr/>
          <p:nvPr/>
        </p:nvSpPr>
        <p:spPr>
          <a:xfrm>
            <a:off x="35496" y="6165304"/>
            <a:ext cx="4408579" cy="369332"/>
          </a:xfrm>
          <a:prstGeom prst="rect">
            <a:avLst/>
          </a:prstGeom>
        </p:spPr>
        <p:txBody>
          <a:bodyPr wrap="none">
            <a:spAutoFit/>
          </a:bodyPr>
          <a:lstStyle/>
          <a:p>
            <a:r>
              <a:rPr lang="zh-CN" altLang="zh-CN" b="0" dirty="0">
                <a:latin typeface="微软雅黑" panose="020B0503020204020204" pitchFamily="34" charset="-122"/>
                <a:ea typeface="微软雅黑" panose="020B0503020204020204" pitchFamily="34" charset="-122"/>
              </a:rPr>
              <a:t>　</a:t>
            </a:r>
            <a:r>
              <a:rPr lang="en-US" altLang="zh-CN" sz="1400" b="0" dirty="0">
                <a:latin typeface="微软雅黑" panose="020B0503020204020204" pitchFamily="34" charset="-122"/>
                <a:ea typeface="微软雅黑" panose="020B0503020204020204" pitchFamily="34" charset="-122"/>
              </a:rPr>
              <a:t>PPS</a:t>
            </a:r>
            <a:r>
              <a:rPr lang="zh-CN" altLang="zh-CN" sz="1400" b="0" dirty="0">
                <a:latin typeface="微软雅黑" panose="020B0503020204020204" pitchFamily="34" charset="-122"/>
                <a:ea typeface="微软雅黑" panose="020B0503020204020204" pitchFamily="34" charset="-122"/>
              </a:rPr>
              <a:t>超清画质版</a:t>
            </a:r>
            <a:r>
              <a:rPr lang="en-US" altLang="zh-CN" sz="1400" b="0" dirty="0">
                <a:latin typeface="微软雅黑" panose="020B0503020204020204" pitchFamily="34" charset="-122"/>
                <a:ea typeface="微软雅黑" panose="020B0503020204020204" pitchFamily="34" charset="-122"/>
              </a:rPr>
              <a:t>-</a:t>
            </a:r>
            <a:r>
              <a:rPr lang="zh-CN" altLang="zh-CN" sz="1400" b="0" dirty="0">
                <a:latin typeface="微软雅黑" panose="020B0503020204020204" pitchFamily="34" charset="-122"/>
                <a:ea typeface="微软雅黑" panose="020B0503020204020204" pitchFamily="34" charset="-122"/>
              </a:rPr>
              <a:t>见龙卸甲截图，刘备面部比较清晰</a:t>
            </a:r>
            <a:endParaRPr lang="zh-CN" altLang="en-US" sz="1400" b="0" dirty="0">
              <a:latin typeface="微软雅黑" panose="020B0503020204020204" pitchFamily="34" charset="-122"/>
              <a:ea typeface="微软雅黑" panose="020B0503020204020204" pitchFamily="34" charset="-122"/>
            </a:endParaRPr>
          </a:p>
        </p:txBody>
      </p:sp>
      <p:pic>
        <p:nvPicPr>
          <p:cNvPr id="17" name="图片 16" descr="http://news.xinhuanet.com/tech/2013-05/21/124742416_41n.jpg"/>
          <p:cNvPicPr/>
          <p:nvPr/>
        </p:nvPicPr>
        <p:blipFill>
          <a:blip r:embed="rId6">
            <a:extLst>
              <a:ext uri="{28A0092B-C50C-407E-A947-70E740481C1C}">
                <a14:useLocalDpi xmlns:a14="http://schemas.microsoft.com/office/drawing/2010/main" val="0"/>
              </a:ext>
            </a:extLst>
          </a:blip>
          <a:srcRect/>
          <a:stretch>
            <a:fillRect/>
          </a:stretch>
        </p:blipFill>
        <p:spPr bwMode="auto">
          <a:xfrm>
            <a:off x="4442990" y="4221088"/>
            <a:ext cx="3965317" cy="1889622"/>
          </a:xfrm>
          <a:prstGeom prst="rect">
            <a:avLst/>
          </a:prstGeom>
          <a:noFill/>
          <a:ln>
            <a:noFill/>
          </a:ln>
        </p:spPr>
      </p:pic>
      <p:sp>
        <p:nvSpPr>
          <p:cNvPr id="14" name="矩形 13"/>
          <p:cNvSpPr/>
          <p:nvPr/>
        </p:nvSpPr>
        <p:spPr>
          <a:xfrm>
            <a:off x="4442990" y="6165304"/>
            <a:ext cx="3982339" cy="523220"/>
          </a:xfrm>
          <a:prstGeom prst="rect">
            <a:avLst/>
          </a:prstGeom>
        </p:spPr>
        <p:txBody>
          <a:bodyPr wrap="square">
            <a:spAutoFit/>
          </a:bodyPr>
          <a:lstStyle/>
          <a:p>
            <a:r>
              <a:rPr lang="en-US" altLang="zh-CN" sz="1400" b="0" dirty="0">
                <a:latin typeface="微软雅黑" panose="020B0503020204020204" pitchFamily="34" charset="-122"/>
                <a:ea typeface="微软雅黑" panose="020B0503020204020204" pitchFamily="34" charset="-122"/>
              </a:rPr>
              <a:t>PPS</a:t>
            </a:r>
            <a:r>
              <a:rPr lang="zh-CN" altLang="zh-CN" sz="1400" b="0" dirty="0">
                <a:latin typeface="微软雅黑" panose="020B0503020204020204" pitchFamily="34" charset="-122"/>
                <a:ea typeface="微软雅黑" panose="020B0503020204020204" pitchFamily="34" charset="-122"/>
              </a:rPr>
              <a:t>臻高清画质版</a:t>
            </a:r>
            <a:r>
              <a:rPr lang="en-US" altLang="zh-CN" sz="1400" b="0" dirty="0">
                <a:latin typeface="微软雅黑" panose="020B0503020204020204" pitchFamily="34" charset="-122"/>
                <a:ea typeface="微软雅黑" panose="020B0503020204020204" pitchFamily="34" charset="-122"/>
              </a:rPr>
              <a:t>-</a:t>
            </a:r>
            <a:r>
              <a:rPr lang="zh-CN" altLang="zh-CN" sz="1400" b="0" dirty="0">
                <a:latin typeface="微软雅黑" panose="020B0503020204020204" pitchFamily="34" charset="-122"/>
                <a:ea typeface="微软雅黑" panose="020B0503020204020204" pitchFamily="34" charset="-122"/>
              </a:rPr>
              <a:t>见龙卸甲截图，刘备目光锐利、面部栩栩如生</a:t>
            </a:r>
            <a:endParaRPr lang="zh-CN" altLang="en-US" sz="1400" b="0" dirty="0">
              <a:latin typeface="微软雅黑" panose="020B0503020204020204" pitchFamily="34" charset="-122"/>
              <a:ea typeface="微软雅黑" panose="020B0503020204020204" pitchFamily="34" charset="-122"/>
            </a:endParaRPr>
          </a:p>
        </p:txBody>
      </p:sp>
      <p:sp>
        <p:nvSpPr>
          <p:cNvPr id="19" name="矩形 18"/>
          <p:cNvSpPr/>
          <p:nvPr/>
        </p:nvSpPr>
        <p:spPr>
          <a:xfrm>
            <a:off x="251520" y="1340768"/>
            <a:ext cx="7200800" cy="369332"/>
          </a:xfrm>
          <a:prstGeom prst="rect">
            <a:avLst/>
          </a:prstGeom>
        </p:spPr>
        <p:txBody>
          <a:bodyPr wrap="square">
            <a:spAutoFit/>
          </a:bodyPr>
          <a:lstStyle/>
          <a:p>
            <a:pPr algn="l"/>
            <a:r>
              <a:rPr lang="zh-CN" altLang="zh-CN" sz="1800" dirty="0">
                <a:latin typeface="微软雅黑" panose="020B0503020204020204" pitchFamily="34" charset="-122"/>
                <a:ea typeface="微软雅黑" panose="020B0503020204020204" pitchFamily="34" charset="-122"/>
              </a:rPr>
              <a:t>测试</a:t>
            </a:r>
            <a:r>
              <a:rPr lang="zh-CN" altLang="en-US" sz="1800" dirty="0">
                <a:latin typeface="微软雅黑" panose="020B0503020204020204" pitchFamily="34" charset="-122"/>
                <a:ea typeface="微软雅黑" panose="020B0503020204020204" pitchFamily="34" charset="-122"/>
              </a:rPr>
              <a:t>一：画质清晰度对比</a:t>
            </a:r>
            <a:endParaRPr lang="zh-CN" altLang="zh-CN" sz="1800" dirty="0">
              <a:latin typeface="微软雅黑" panose="020B0503020204020204" pitchFamily="34" charset="-122"/>
              <a:ea typeface="微软雅黑" panose="020B0503020204020204" pitchFamily="34" charset="-122"/>
            </a:endParaRPr>
          </a:p>
        </p:txBody>
      </p:sp>
      <p:sp>
        <p:nvSpPr>
          <p:cNvPr id="16" name="灯片编号占位符 3"/>
          <p:cNvSpPr>
            <a:spLocks noGrp="1"/>
          </p:cNvSpPr>
          <p:nvPr>
            <p:ph type="sldNum" sz="quarter" idx="11"/>
          </p:nvPr>
        </p:nvSpPr>
        <p:spPr>
          <a:xfrm>
            <a:off x="6553200" y="6248400"/>
            <a:ext cx="1905000" cy="457200"/>
          </a:xfrm>
        </p:spPr>
        <p:txBody>
          <a:bodyPr/>
          <a:lstStyle/>
          <a:p>
            <a:fld id="{080877BF-6D31-4E48-B933-90223EB641D9}" type="slidenum">
              <a:rPr lang="en-US" altLang="zh-CN" smtClean="0"/>
              <a:pPr/>
              <a:t>92</a:t>
            </a:fld>
            <a:endParaRPr lang="en-US" altLang="zh-CN" dirty="0"/>
          </a:p>
        </p:txBody>
      </p:sp>
    </p:spTree>
    <p:extLst>
      <p:ext uri="{BB962C8B-B14F-4D97-AF65-F5344CB8AC3E}">
        <p14:creationId xmlns:p14="http://schemas.microsoft.com/office/powerpoint/2010/main" val="35830906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251520" y="1412776"/>
            <a:ext cx="7200800" cy="369332"/>
          </a:xfrm>
          <a:prstGeom prst="rect">
            <a:avLst/>
          </a:prstGeom>
        </p:spPr>
        <p:txBody>
          <a:bodyPr wrap="square">
            <a:spAutoFit/>
          </a:bodyPr>
          <a:lstStyle/>
          <a:p>
            <a:pPr algn="l"/>
            <a:r>
              <a:rPr lang="zh-CN" altLang="zh-CN" sz="1800" dirty="0">
                <a:latin typeface="微软雅黑" panose="020B0503020204020204" pitchFamily="34" charset="-122"/>
                <a:ea typeface="微软雅黑" panose="020B0503020204020204" pitchFamily="34" charset="-122"/>
              </a:rPr>
              <a:t>测试</a:t>
            </a:r>
            <a:r>
              <a:rPr lang="zh-CN" altLang="en-US" sz="1800" dirty="0">
                <a:latin typeface="微软雅黑" panose="020B0503020204020204" pitchFamily="34" charset="-122"/>
                <a:ea typeface="微软雅黑" panose="020B0503020204020204" pitchFamily="34" charset="-122"/>
              </a:rPr>
              <a:t>二：四种画质流量占用统计：</a:t>
            </a:r>
            <a:endParaRPr lang="zh-CN" altLang="zh-CN" sz="1800" dirty="0">
              <a:latin typeface="微软雅黑" panose="020B0503020204020204" pitchFamily="34" charset="-122"/>
              <a:ea typeface="微软雅黑" panose="020B0503020204020204" pitchFamily="34" charset="-122"/>
            </a:endParaRPr>
          </a:p>
        </p:txBody>
      </p:sp>
      <p:graphicFrame>
        <p:nvGraphicFramePr>
          <p:cNvPr id="3" name="表格 2"/>
          <p:cNvGraphicFramePr>
            <a:graphicFrameLocks noGrp="1"/>
          </p:cNvGraphicFramePr>
          <p:nvPr>
            <p:extLst>
              <p:ext uri="{D42A27DB-BD31-4B8C-83A1-F6EECF244321}">
                <p14:modId xmlns:p14="http://schemas.microsoft.com/office/powerpoint/2010/main" val="1538189791"/>
              </p:ext>
            </p:extLst>
          </p:nvPr>
        </p:nvGraphicFramePr>
        <p:xfrm>
          <a:off x="971600" y="1916832"/>
          <a:ext cx="7560840" cy="3168352"/>
        </p:xfrm>
        <a:graphic>
          <a:graphicData uri="http://schemas.openxmlformats.org/drawingml/2006/table">
            <a:tbl>
              <a:tblPr firstRow="1" bandRow="1">
                <a:tableStyleId>{5C22544A-7EE6-4342-B048-85BDC9FD1C3A}</a:tableStyleId>
              </a:tblPr>
              <a:tblGrid>
                <a:gridCol w="1890210"/>
                <a:gridCol w="1278142"/>
                <a:gridCol w="2160240"/>
                <a:gridCol w="2232248"/>
              </a:tblGrid>
              <a:tr h="641754">
                <a:tc>
                  <a:txBody>
                    <a:bodyPr/>
                    <a:lstStyle/>
                    <a:p>
                      <a:pPr algn="ctr"/>
                      <a:r>
                        <a:rPr lang="zh-CN" altLang="en-US" sz="1600" dirty="0" smtClean="0">
                          <a:solidFill>
                            <a:schemeClr val="tx1"/>
                          </a:solidFill>
                          <a:latin typeface="微软雅黑" panose="020B0503020204020204" pitchFamily="34" charset="-122"/>
                          <a:ea typeface="微软雅黑" panose="020B0503020204020204" pitchFamily="34" charset="-122"/>
                        </a:rPr>
                        <a:t>测试影片</a:t>
                      </a:r>
                      <a:endParaRPr lang="zh-CN" altLang="en-US" sz="1600" dirty="0">
                        <a:solidFill>
                          <a:schemeClr val="tx1"/>
                        </a:solidFill>
                        <a:latin typeface="微软雅黑" panose="020B0503020204020204" pitchFamily="34" charset="-122"/>
                        <a:ea typeface="微软雅黑" panose="020B0503020204020204" pitchFamily="34" charset="-122"/>
                      </a:endParaRPr>
                    </a:p>
                  </a:txBody>
                  <a:tcPr anchor="ctr" anchorCtr="1">
                    <a:solidFill>
                      <a:schemeClr val="bg1">
                        <a:lumMod val="85000"/>
                      </a:schemeClr>
                    </a:solidFill>
                  </a:tcPr>
                </a:tc>
                <a:tc>
                  <a:txBody>
                    <a:bodyPr/>
                    <a:lstStyle/>
                    <a:p>
                      <a:pPr algn="ctr"/>
                      <a:r>
                        <a:rPr lang="zh-CN" altLang="en-US" sz="1600" dirty="0" smtClean="0">
                          <a:solidFill>
                            <a:schemeClr val="tx1"/>
                          </a:solidFill>
                          <a:latin typeface="微软雅黑" panose="020B0503020204020204" pitchFamily="34" charset="-122"/>
                          <a:ea typeface="微软雅黑" panose="020B0503020204020204" pitchFamily="34" charset="-122"/>
                        </a:rPr>
                        <a:t>来源</a:t>
                      </a:r>
                      <a:endParaRPr lang="zh-CN" altLang="en-US" sz="1600" dirty="0">
                        <a:solidFill>
                          <a:schemeClr val="tx1"/>
                        </a:solidFill>
                        <a:latin typeface="微软雅黑" panose="020B0503020204020204" pitchFamily="34" charset="-122"/>
                        <a:ea typeface="微软雅黑" panose="020B0503020204020204" pitchFamily="34" charset="-122"/>
                      </a:endParaRPr>
                    </a:p>
                  </a:txBody>
                  <a:tcPr anchor="ctr" anchorCtr="1">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600" dirty="0" smtClean="0">
                          <a:solidFill>
                            <a:schemeClr val="tx1"/>
                          </a:solidFill>
                          <a:latin typeface="微软雅黑" panose="020B0503020204020204" pitchFamily="34" charset="-122"/>
                          <a:ea typeface="微软雅黑" panose="020B0503020204020204" pitchFamily="34" charset="-122"/>
                        </a:rPr>
                        <a:t>清晰度</a:t>
                      </a:r>
                    </a:p>
                  </a:txBody>
                  <a:tcPr anchor="ctr" anchorCtr="1">
                    <a:solidFill>
                      <a:schemeClr val="bg1">
                        <a:lumMod val="85000"/>
                      </a:schemeClr>
                    </a:solidFill>
                  </a:tcPr>
                </a:tc>
                <a:tc>
                  <a:txBody>
                    <a:bodyPr/>
                    <a:lstStyle/>
                    <a:p>
                      <a:pPr algn="ctr"/>
                      <a:r>
                        <a:rPr lang="zh-CN" altLang="en-US" sz="1600" dirty="0" smtClean="0">
                          <a:solidFill>
                            <a:schemeClr val="tx1"/>
                          </a:solidFill>
                          <a:latin typeface="微软雅黑" panose="020B0503020204020204" pitchFamily="34" charset="-122"/>
                          <a:ea typeface="微软雅黑" panose="020B0503020204020204" pitchFamily="34" charset="-122"/>
                        </a:rPr>
                        <a:t>下载文件大小（</a:t>
                      </a:r>
                      <a:r>
                        <a:rPr lang="en-US" altLang="zh-CN" sz="1600" dirty="0" smtClean="0">
                          <a:solidFill>
                            <a:schemeClr val="tx1"/>
                          </a:solidFill>
                          <a:latin typeface="微软雅黑" panose="020B0503020204020204" pitchFamily="34" charset="-122"/>
                          <a:ea typeface="微软雅黑" panose="020B0503020204020204" pitchFamily="34" charset="-122"/>
                        </a:rPr>
                        <a:t>MB</a:t>
                      </a:r>
                      <a:r>
                        <a:rPr lang="zh-CN" altLang="en-US" sz="1600" dirty="0" smtClean="0">
                          <a:solidFill>
                            <a:schemeClr val="tx1"/>
                          </a:solidFill>
                          <a:latin typeface="微软雅黑" panose="020B0503020204020204" pitchFamily="34" charset="-122"/>
                          <a:ea typeface="微软雅黑" panose="020B0503020204020204" pitchFamily="34" charset="-122"/>
                        </a:rPr>
                        <a:t>）</a:t>
                      </a:r>
                      <a:endParaRPr lang="zh-CN" altLang="en-US" sz="1600" dirty="0">
                        <a:solidFill>
                          <a:schemeClr val="tx1"/>
                        </a:solidFill>
                        <a:latin typeface="微软雅黑" panose="020B0503020204020204" pitchFamily="34" charset="-122"/>
                        <a:ea typeface="微软雅黑" panose="020B0503020204020204" pitchFamily="34" charset="-122"/>
                      </a:endParaRPr>
                    </a:p>
                  </a:txBody>
                  <a:tcPr anchor="ctr" anchorCtr="1">
                    <a:solidFill>
                      <a:schemeClr val="bg1">
                        <a:lumMod val="85000"/>
                      </a:schemeClr>
                    </a:solidFill>
                  </a:tcPr>
                </a:tc>
              </a:tr>
              <a:tr h="561535">
                <a:tc rowSpan="2">
                  <a:txBody>
                    <a:bodyPr/>
                    <a:lstStyle/>
                    <a:p>
                      <a:pPr algn="ctr"/>
                      <a:r>
                        <a:rPr lang="zh-CN" altLang="en-US" sz="1600" dirty="0" smtClean="0">
                          <a:solidFill>
                            <a:schemeClr val="tx1"/>
                          </a:solidFill>
                          <a:latin typeface="微软雅黑" panose="020B0503020204020204" pitchFamily="34" charset="-122"/>
                          <a:ea typeface="微软雅黑" panose="020B0503020204020204" pitchFamily="34" charset="-122"/>
                        </a:rPr>
                        <a:t>我知女人心</a:t>
                      </a:r>
                      <a:endParaRPr lang="zh-CN" altLang="en-US" sz="1600" dirty="0">
                        <a:solidFill>
                          <a:schemeClr val="tx1"/>
                        </a:solidFill>
                        <a:latin typeface="微软雅黑" panose="020B0503020204020204" pitchFamily="34" charset="-122"/>
                        <a:ea typeface="微软雅黑" panose="020B0503020204020204" pitchFamily="34" charset="-122"/>
                      </a:endParaRPr>
                    </a:p>
                  </a:txBody>
                  <a:tcPr anchor="ctr" anchorCtr="1">
                    <a:solidFill>
                      <a:schemeClr val="bg1">
                        <a:lumMod val="85000"/>
                      </a:schemeClr>
                    </a:solidFill>
                  </a:tcPr>
                </a:tc>
                <a:tc rowSpan="6">
                  <a:txBody>
                    <a:bodyPr/>
                    <a:lstStyle/>
                    <a:p>
                      <a:pPr algn="ctr"/>
                      <a:r>
                        <a:rPr lang="en-US" altLang="zh-CN" sz="1600" dirty="0" smtClean="0">
                          <a:solidFill>
                            <a:schemeClr val="tx1"/>
                          </a:solidFill>
                          <a:latin typeface="微软雅黑" panose="020B0503020204020204" pitchFamily="34" charset="-122"/>
                          <a:ea typeface="微软雅黑" panose="020B0503020204020204" pitchFamily="34" charset="-122"/>
                        </a:rPr>
                        <a:t>PPS</a:t>
                      </a:r>
                      <a:endParaRPr lang="zh-CN" altLang="en-US" sz="1600" dirty="0">
                        <a:solidFill>
                          <a:schemeClr val="tx1"/>
                        </a:solidFill>
                        <a:latin typeface="微软雅黑" panose="020B0503020204020204" pitchFamily="34" charset="-122"/>
                        <a:ea typeface="微软雅黑" panose="020B0503020204020204" pitchFamily="34" charset="-122"/>
                      </a:endParaRPr>
                    </a:p>
                  </a:txBody>
                  <a:tcPr anchor="ctr" anchorCtr="1">
                    <a:solidFill>
                      <a:schemeClr val="bg1">
                        <a:lumMod val="85000"/>
                      </a:schemeClr>
                    </a:solidFill>
                  </a:tcPr>
                </a:tc>
                <a:tc>
                  <a:txBody>
                    <a:bodyPr/>
                    <a:lstStyle/>
                    <a:p>
                      <a:pPr algn="ctr"/>
                      <a:r>
                        <a:rPr lang="zh-CN" altLang="en-US" sz="1600" dirty="0" smtClean="0">
                          <a:solidFill>
                            <a:schemeClr val="tx1"/>
                          </a:solidFill>
                          <a:latin typeface="微软雅黑" panose="020B0503020204020204" pitchFamily="34" charset="-122"/>
                          <a:ea typeface="微软雅黑" panose="020B0503020204020204" pitchFamily="34" charset="-122"/>
                        </a:rPr>
                        <a:t>普通</a:t>
                      </a:r>
                      <a:endParaRPr lang="zh-CN" altLang="en-US" sz="1600" dirty="0">
                        <a:solidFill>
                          <a:schemeClr val="tx1"/>
                        </a:solidFill>
                        <a:latin typeface="微软雅黑" panose="020B0503020204020204" pitchFamily="34" charset="-122"/>
                        <a:ea typeface="微软雅黑" panose="020B0503020204020204" pitchFamily="34" charset="-122"/>
                      </a:endParaRPr>
                    </a:p>
                  </a:txBody>
                  <a:tcPr anchor="ctr" anchorCtr="1">
                    <a:solidFill>
                      <a:schemeClr val="bg1">
                        <a:lumMod val="85000"/>
                      </a:schemeClr>
                    </a:solidFill>
                  </a:tcPr>
                </a:tc>
                <a:tc>
                  <a:txBody>
                    <a:bodyPr/>
                    <a:lstStyle/>
                    <a:p>
                      <a:pPr algn="ctr"/>
                      <a:r>
                        <a:rPr lang="en-US" altLang="zh-CN" sz="1600" dirty="0" smtClean="0">
                          <a:solidFill>
                            <a:schemeClr val="tx1"/>
                          </a:solidFill>
                          <a:latin typeface="微软雅黑" panose="020B0503020204020204" pitchFamily="34" charset="-122"/>
                          <a:ea typeface="微软雅黑" panose="020B0503020204020204" pitchFamily="34" charset="-122"/>
                        </a:rPr>
                        <a:t>423</a:t>
                      </a:r>
                      <a:endParaRPr lang="zh-CN" altLang="en-US" sz="1600" dirty="0">
                        <a:solidFill>
                          <a:schemeClr val="tx1"/>
                        </a:solidFill>
                        <a:latin typeface="微软雅黑" panose="020B0503020204020204" pitchFamily="34" charset="-122"/>
                        <a:ea typeface="微软雅黑" panose="020B0503020204020204" pitchFamily="34" charset="-122"/>
                      </a:endParaRPr>
                    </a:p>
                  </a:txBody>
                  <a:tcPr anchor="ctr" anchorCtr="1">
                    <a:solidFill>
                      <a:schemeClr val="bg1">
                        <a:lumMod val="85000"/>
                      </a:schemeClr>
                    </a:solidFill>
                  </a:tcPr>
                </a:tc>
              </a:tr>
              <a:tr h="278499">
                <a:tc vMerge="1">
                  <a:txBody>
                    <a:bodyPr/>
                    <a:lstStyle/>
                    <a:p>
                      <a:endParaRPr lang="zh-CN" altLang="en-US" dirty="0">
                        <a:solidFill>
                          <a:schemeClr val="tx1"/>
                        </a:solidFill>
                      </a:endParaRPr>
                    </a:p>
                  </a:txBody>
                  <a:tcPr>
                    <a:solidFill>
                      <a:schemeClr val="bg1">
                        <a:lumMod val="85000"/>
                      </a:schemeClr>
                    </a:solidFill>
                  </a:tcPr>
                </a:tc>
                <a:tc vMerge="1">
                  <a:txBody>
                    <a:bodyPr/>
                    <a:lstStyle/>
                    <a:p>
                      <a:endParaRPr lang="zh-CN" altLang="en-US" dirty="0">
                        <a:solidFill>
                          <a:schemeClr val="tx1"/>
                        </a:solidFill>
                      </a:endParaRPr>
                    </a:p>
                  </a:txBody>
                  <a:tcPr>
                    <a:solidFill>
                      <a:schemeClr val="bg1">
                        <a:lumMod val="85000"/>
                      </a:schemeClr>
                    </a:solidFill>
                  </a:tcPr>
                </a:tc>
                <a:tc rowSpan="2">
                  <a:txBody>
                    <a:bodyPr/>
                    <a:lstStyle/>
                    <a:p>
                      <a:pPr algn="ctr"/>
                      <a:r>
                        <a:rPr lang="zh-CN" altLang="en-US" sz="1600" dirty="0" smtClean="0">
                          <a:solidFill>
                            <a:schemeClr val="tx1"/>
                          </a:solidFill>
                          <a:latin typeface="微软雅黑" panose="020B0503020204020204" pitchFamily="34" charset="-122"/>
                          <a:ea typeface="微软雅黑" panose="020B0503020204020204" pitchFamily="34" charset="-122"/>
                        </a:rPr>
                        <a:t>高清</a:t>
                      </a:r>
                      <a:endParaRPr lang="zh-CN" altLang="en-US" sz="1600" dirty="0">
                        <a:solidFill>
                          <a:schemeClr val="tx1"/>
                        </a:solidFill>
                        <a:latin typeface="微软雅黑" panose="020B0503020204020204" pitchFamily="34" charset="-122"/>
                        <a:ea typeface="微软雅黑" panose="020B0503020204020204" pitchFamily="34" charset="-122"/>
                      </a:endParaRPr>
                    </a:p>
                  </a:txBody>
                  <a:tcPr anchor="ctr" anchorCtr="1">
                    <a:solidFill>
                      <a:schemeClr val="bg1">
                        <a:lumMod val="85000"/>
                      </a:schemeClr>
                    </a:solidFill>
                  </a:tcPr>
                </a:tc>
                <a:tc rowSpan="2">
                  <a:txBody>
                    <a:bodyPr/>
                    <a:lstStyle/>
                    <a:p>
                      <a:pPr algn="ctr"/>
                      <a:r>
                        <a:rPr lang="en-US" altLang="zh-CN" sz="1600" dirty="0" smtClean="0">
                          <a:solidFill>
                            <a:schemeClr val="tx1"/>
                          </a:solidFill>
                          <a:latin typeface="微软雅黑" panose="020B0503020204020204" pitchFamily="34" charset="-122"/>
                          <a:ea typeface="微软雅黑" panose="020B0503020204020204" pitchFamily="34" charset="-122"/>
                        </a:rPr>
                        <a:t>601</a:t>
                      </a:r>
                      <a:endParaRPr lang="zh-CN" altLang="en-US" sz="1600" dirty="0">
                        <a:solidFill>
                          <a:schemeClr val="tx1"/>
                        </a:solidFill>
                        <a:latin typeface="微软雅黑" panose="020B0503020204020204" pitchFamily="34" charset="-122"/>
                        <a:ea typeface="微软雅黑" panose="020B0503020204020204" pitchFamily="34" charset="-122"/>
                      </a:endParaRPr>
                    </a:p>
                  </a:txBody>
                  <a:tcPr anchor="ctr" anchorCtr="1">
                    <a:solidFill>
                      <a:schemeClr val="bg1">
                        <a:lumMod val="85000"/>
                      </a:schemeClr>
                    </a:solidFill>
                  </a:tcPr>
                </a:tc>
              </a:tr>
              <a:tr h="202816">
                <a:tc rowSpan="2">
                  <a:txBody>
                    <a:bodyPr/>
                    <a:lstStyle/>
                    <a:p>
                      <a:pPr algn="ctr"/>
                      <a:r>
                        <a:rPr lang="zh-CN" altLang="en-US" sz="1600" dirty="0" smtClean="0">
                          <a:solidFill>
                            <a:schemeClr val="tx1"/>
                          </a:solidFill>
                          <a:latin typeface="微软雅黑" panose="020B0503020204020204" pitchFamily="34" charset="-122"/>
                          <a:ea typeface="微软雅黑" panose="020B0503020204020204" pitchFamily="34" charset="-122"/>
                        </a:rPr>
                        <a:t>影片时长</a:t>
                      </a:r>
                      <a:endParaRPr lang="zh-CN" altLang="en-US" sz="1600" dirty="0">
                        <a:solidFill>
                          <a:schemeClr val="tx1"/>
                        </a:solidFill>
                        <a:latin typeface="微软雅黑" panose="020B0503020204020204" pitchFamily="34" charset="-122"/>
                        <a:ea typeface="微软雅黑" panose="020B0503020204020204" pitchFamily="34" charset="-122"/>
                      </a:endParaRPr>
                    </a:p>
                  </a:txBody>
                  <a:tcPr anchor="ctr" anchorCtr="1">
                    <a:solidFill>
                      <a:schemeClr val="bg1">
                        <a:lumMod val="85000"/>
                      </a:schemeClr>
                    </a:solidFill>
                  </a:tcPr>
                </a:tc>
                <a:tc vMerge="1">
                  <a:txBody>
                    <a:bodyPr/>
                    <a:lstStyle/>
                    <a:p>
                      <a:endParaRPr lang="zh-CN" altLang="en-US" dirty="0">
                        <a:solidFill>
                          <a:schemeClr val="tx1"/>
                        </a:solidFill>
                      </a:endParaRPr>
                    </a:p>
                  </a:txBody>
                  <a:tcPr>
                    <a:solidFill>
                      <a:schemeClr val="bg1">
                        <a:lumMod val="85000"/>
                      </a:schemeClr>
                    </a:solidFill>
                  </a:tcPr>
                </a:tc>
                <a:tc vMerge="1">
                  <a:txBody>
                    <a:bodyP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a:txBody>
                  <a:tcPr anchor="ctr" anchorCtr="1">
                    <a:solidFill>
                      <a:schemeClr val="bg1">
                        <a:lumMod val="85000"/>
                      </a:schemeClr>
                    </a:solidFill>
                  </a:tcPr>
                </a:tc>
                <a:tc vMerge="1">
                  <a:txBody>
                    <a:bodyP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a:txBody>
                  <a:tcPr anchor="ctr" anchorCtr="1">
                    <a:solidFill>
                      <a:schemeClr val="bg1">
                        <a:lumMod val="85000"/>
                      </a:schemeClr>
                    </a:solidFill>
                  </a:tcPr>
                </a:tc>
              </a:tr>
              <a:tr h="278312">
                <a:tc vMerge="1">
                  <a:txBody>
                    <a:bodyPr/>
                    <a:lstStyle/>
                    <a:p>
                      <a:endParaRPr lang="zh-CN" altLang="en-US"/>
                    </a:p>
                  </a:txBody>
                  <a:tcPr/>
                </a:tc>
                <a:tc vMerge="1">
                  <a:txBody>
                    <a:bodyPr/>
                    <a:lstStyle/>
                    <a:p>
                      <a:endParaRPr lang="zh-CN" altLang="en-US"/>
                    </a:p>
                  </a:txBody>
                  <a:tcPr/>
                </a:tc>
                <a:tc rowSpan="2">
                  <a:txBody>
                    <a:bodyPr/>
                    <a:lstStyle/>
                    <a:p>
                      <a:pPr algn="ctr"/>
                      <a:r>
                        <a:rPr lang="zh-CN" altLang="en-US" sz="1600" dirty="0" smtClean="0">
                          <a:solidFill>
                            <a:schemeClr val="tx1"/>
                          </a:solidFill>
                          <a:latin typeface="微软雅黑" panose="020B0503020204020204" pitchFamily="34" charset="-122"/>
                          <a:ea typeface="微软雅黑" panose="020B0503020204020204" pitchFamily="34" charset="-122"/>
                        </a:rPr>
                        <a:t>超清</a:t>
                      </a:r>
                      <a:endParaRPr lang="zh-CN" altLang="en-US" sz="1600" dirty="0">
                        <a:solidFill>
                          <a:schemeClr val="tx1"/>
                        </a:solidFill>
                        <a:latin typeface="微软雅黑" panose="020B0503020204020204" pitchFamily="34" charset="-122"/>
                        <a:ea typeface="微软雅黑" panose="020B0503020204020204" pitchFamily="34" charset="-122"/>
                      </a:endParaRPr>
                    </a:p>
                  </a:txBody>
                  <a:tcPr anchor="ctr" anchorCtr="1">
                    <a:solidFill>
                      <a:schemeClr val="bg1">
                        <a:lumMod val="85000"/>
                      </a:schemeClr>
                    </a:solidFill>
                  </a:tcPr>
                </a:tc>
                <a:tc rowSpan="2">
                  <a:txBody>
                    <a:bodyPr/>
                    <a:lstStyle/>
                    <a:p>
                      <a:pPr algn="ctr"/>
                      <a:r>
                        <a:rPr lang="en-US" altLang="zh-CN" sz="1600" dirty="0" smtClean="0">
                          <a:solidFill>
                            <a:schemeClr val="tx1"/>
                          </a:solidFill>
                          <a:latin typeface="微软雅黑" panose="020B0503020204020204" pitchFamily="34" charset="-122"/>
                          <a:ea typeface="微软雅黑" panose="020B0503020204020204" pitchFamily="34" charset="-122"/>
                        </a:rPr>
                        <a:t>1028</a:t>
                      </a:r>
                      <a:endParaRPr lang="zh-CN" altLang="en-US" sz="1600" dirty="0">
                        <a:solidFill>
                          <a:schemeClr val="tx1"/>
                        </a:solidFill>
                        <a:latin typeface="微软雅黑" panose="020B0503020204020204" pitchFamily="34" charset="-122"/>
                        <a:ea typeface="微软雅黑" panose="020B0503020204020204" pitchFamily="34" charset="-122"/>
                      </a:endParaRPr>
                    </a:p>
                  </a:txBody>
                  <a:tcPr anchor="ctr" anchorCtr="1">
                    <a:solidFill>
                      <a:schemeClr val="bg1">
                        <a:lumMod val="85000"/>
                      </a:schemeClr>
                    </a:solidFill>
                  </a:tcPr>
                </a:tc>
              </a:tr>
              <a:tr h="283223">
                <a:tc rowSpan="3">
                  <a:txBody>
                    <a:bodyPr/>
                    <a:lstStyle/>
                    <a:p>
                      <a:pPr algn="ctr"/>
                      <a:r>
                        <a:rPr lang="en-US" altLang="zh-CN" sz="1600" dirty="0" smtClean="0">
                          <a:solidFill>
                            <a:schemeClr val="tx1"/>
                          </a:solidFill>
                          <a:latin typeface="微软雅黑" panose="020B0503020204020204" pitchFamily="34" charset="-122"/>
                          <a:ea typeface="微软雅黑" panose="020B0503020204020204" pitchFamily="34" charset="-122"/>
                        </a:rPr>
                        <a:t>1</a:t>
                      </a:r>
                      <a:r>
                        <a:rPr lang="zh-CN" altLang="en-US" sz="1600" dirty="0" smtClean="0">
                          <a:solidFill>
                            <a:schemeClr val="tx1"/>
                          </a:solidFill>
                          <a:latin typeface="微软雅黑" panose="020B0503020204020204" pitchFamily="34" charset="-122"/>
                          <a:ea typeface="微软雅黑" panose="020B0503020204020204" pitchFamily="34" charset="-122"/>
                        </a:rPr>
                        <a:t>小时</a:t>
                      </a:r>
                      <a:r>
                        <a:rPr lang="en-US" altLang="zh-CN" sz="1600" dirty="0" smtClean="0">
                          <a:solidFill>
                            <a:schemeClr val="tx1"/>
                          </a:solidFill>
                          <a:latin typeface="微软雅黑" panose="020B0503020204020204" pitchFamily="34" charset="-122"/>
                          <a:ea typeface="微软雅黑" panose="020B0503020204020204" pitchFamily="34" charset="-122"/>
                        </a:rPr>
                        <a:t>56</a:t>
                      </a:r>
                      <a:r>
                        <a:rPr lang="zh-CN" altLang="en-US" sz="1600" dirty="0" smtClean="0">
                          <a:solidFill>
                            <a:schemeClr val="tx1"/>
                          </a:solidFill>
                          <a:latin typeface="微软雅黑" panose="020B0503020204020204" pitchFamily="34" charset="-122"/>
                          <a:ea typeface="微软雅黑" panose="020B0503020204020204" pitchFamily="34" charset="-122"/>
                        </a:rPr>
                        <a:t>分钟</a:t>
                      </a:r>
                      <a:endParaRPr lang="zh-CN" altLang="en-US" sz="1600" dirty="0">
                        <a:solidFill>
                          <a:schemeClr val="tx1"/>
                        </a:solidFill>
                        <a:latin typeface="微软雅黑" panose="020B0503020204020204" pitchFamily="34" charset="-122"/>
                        <a:ea typeface="微软雅黑" panose="020B0503020204020204" pitchFamily="34" charset="-122"/>
                      </a:endParaRPr>
                    </a:p>
                  </a:txBody>
                  <a:tcPr anchor="ctr" anchorCtr="1">
                    <a:solidFill>
                      <a:schemeClr val="bg1">
                        <a:lumMod val="85000"/>
                      </a:schemeClr>
                    </a:solidFill>
                  </a:tcPr>
                </a:tc>
                <a:tc vMerge="1">
                  <a:txBody>
                    <a:bodyPr/>
                    <a:lstStyle/>
                    <a:p>
                      <a:endParaRPr lang="zh-CN" altLang="en-US" dirty="0">
                        <a:solidFill>
                          <a:schemeClr val="tx1"/>
                        </a:solidFill>
                      </a:endParaRPr>
                    </a:p>
                  </a:txBody>
                  <a:tcPr>
                    <a:solidFill>
                      <a:schemeClr val="bg1">
                        <a:lumMod val="85000"/>
                      </a:schemeClr>
                    </a:solidFill>
                  </a:tcPr>
                </a:tc>
                <a:tc vMerge="1">
                  <a:txBody>
                    <a:bodyPr/>
                    <a:lstStyle/>
                    <a:p>
                      <a:pPr algn="ctr"/>
                      <a:endParaRPr lang="zh-CN" altLang="en-US" sz="1600" dirty="0">
                        <a:latin typeface="微软雅黑" panose="020B0503020204020204" pitchFamily="34" charset="-122"/>
                        <a:ea typeface="微软雅黑" panose="020B0503020204020204" pitchFamily="34" charset="-122"/>
                      </a:endParaRPr>
                    </a:p>
                  </a:txBody>
                  <a:tcPr anchor="ctr" anchorCtr="1">
                    <a:solidFill>
                      <a:schemeClr val="bg1">
                        <a:lumMod val="85000"/>
                      </a:schemeClr>
                    </a:solidFill>
                  </a:tcPr>
                </a:tc>
                <a:tc vMerge="1">
                  <a:txBody>
                    <a:bodyP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a:txBody>
                  <a:tcPr anchor="ctr" anchorCtr="1">
                    <a:solidFill>
                      <a:schemeClr val="bg1">
                        <a:lumMod val="85000"/>
                      </a:schemeClr>
                    </a:solidFill>
                  </a:tcPr>
                </a:tc>
              </a:tr>
              <a:tr h="535109">
                <a:tc vMerge="1">
                  <a:txBody>
                    <a:bodyPr/>
                    <a:lstStyle/>
                    <a:p>
                      <a:endParaRPr lang="zh-CN" altLang="en-US"/>
                    </a:p>
                  </a:txBody>
                  <a:tcPr/>
                </a:tc>
                <a:tc vMerge="1">
                  <a:txBody>
                    <a:bodyPr/>
                    <a:lstStyle/>
                    <a:p>
                      <a:endParaRPr lang="zh-CN" altLang="en-US"/>
                    </a:p>
                  </a:txBody>
                  <a:tcPr/>
                </a:tc>
                <a:tc>
                  <a:txBody>
                    <a:bodyPr/>
                    <a:lstStyle/>
                    <a:p>
                      <a:pPr algn="ctr"/>
                      <a:r>
                        <a:rPr lang="zh-CN" altLang="en-US" sz="1600" dirty="0" smtClean="0">
                          <a:latin typeface="微软雅黑" panose="020B0503020204020204" pitchFamily="34" charset="-122"/>
                          <a:ea typeface="微软雅黑" panose="020B0503020204020204" pitchFamily="34" charset="-122"/>
                        </a:rPr>
                        <a:t>臻高清（</a:t>
                      </a:r>
                      <a:r>
                        <a:rPr lang="en-US" altLang="zh-CN" sz="1600" dirty="0" smtClean="0">
                          <a:latin typeface="微软雅黑" panose="020B0503020204020204" pitchFamily="34" charset="-122"/>
                          <a:ea typeface="微软雅黑" panose="020B0503020204020204" pitchFamily="34" charset="-122"/>
                        </a:rPr>
                        <a:t>1080P</a:t>
                      </a:r>
                      <a:r>
                        <a:rPr lang="zh-CN" altLang="en-US" sz="1600" dirty="0" smtClean="0">
                          <a:latin typeface="微软雅黑" panose="020B0503020204020204" pitchFamily="34" charset="-122"/>
                          <a:ea typeface="微软雅黑" panose="020B0503020204020204" pitchFamily="34" charset="-122"/>
                        </a:rPr>
                        <a:t>）</a:t>
                      </a:r>
                      <a:endParaRPr lang="zh-CN" altLang="en-US" sz="1600" dirty="0">
                        <a:latin typeface="微软雅黑" panose="020B0503020204020204" pitchFamily="34" charset="-122"/>
                        <a:ea typeface="微软雅黑" panose="020B0503020204020204" pitchFamily="34" charset="-122"/>
                      </a:endParaRPr>
                    </a:p>
                  </a:txBody>
                  <a:tcPr anchor="ctr" anchorCtr="1">
                    <a:solidFill>
                      <a:schemeClr val="bg1">
                        <a:lumMod val="85000"/>
                      </a:schemeClr>
                    </a:solidFill>
                  </a:tcPr>
                </a:tc>
                <a:tc>
                  <a:txBody>
                    <a:bodyPr/>
                    <a:lstStyle/>
                    <a:p>
                      <a:pPr algn="ctr"/>
                      <a:r>
                        <a:rPr lang="en-US" altLang="zh-CN" sz="1600" dirty="0" smtClean="0">
                          <a:solidFill>
                            <a:schemeClr val="tx1"/>
                          </a:solidFill>
                          <a:latin typeface="微软雅黑" panose="020B0503020204020204" pitchFamily="34" charset="-122"/>
                          <a:ea typeface="微软雅黑" panose="020B0503020204020204" pitchFamily="34" charset="-122"/>
                        </a:rPr>
                        <a:t>1728</a:t>
                      </a:r>
                      <a:endParaRPr lang="zh-CN" altLang="en-US" sz="1600" dirty="0">
                        <a:solidFill>
                          <a:schemeClr val="tx1"/>
                        </a:solidFill>
                        <a:latin typeface="微软雅黑" panose="020B0503020204020204" pitchFamily="34" charset="-122"/>
                        <a:ea typeface="微软雅黑" panose="020B0503020204020204" pitchFamily="34" charset="-122"/>
                      </a:endParaRPr>
                    </a:p>
                  </a:txBody>
                  <a:tcPr anchor="ctr" anchorCtr="1">
                    <a:solidFill>
                      <a:schemeClr val="bg1">
                        <a:lumMod val="85000"/>
                      </a:schemeClr>
                    </a:solidFill>
                  </a:tcPr>
                </a:tc>
              </a:tr>
              <a:tr h="387104">
                <a:tc vMerge="1">
                  <a:txBody>
                    <a:bodyPr/>
                    <a:lstStyle/>
                    <a:p>
                      <a:endParaRPr lang="zh-CN" altLang="en-US" dirty="0">
                        <a:solidFill>
                          <a:schemeClr val="tx1"/>
                        </a:solidFill>
                      </a:endParaRPr>
                    </a:p>
                  </a:txBody>
                  <a:tcPr>
                    <a:solidFill>
                      <a:schemeClr val="bg1">
                        <a:lumMod val="85000"/>
                      </a:schemeClr>
                    </a:solidFill>
                  </a:tcPr>
                </a:tc>
                <a:tc>
                  <a:txBody>
                    <a:bodyPr/>
                    <a:lstStyle/>
                    <a:p>
                      <a:pPr algn="ctr"/>
                      <a:r>
                        <a:rPr lang="zh-CN" altLang="en-US" sz="1600" dirty="0" smtClean="0">
                          <a:solidFill>
                            <a:schemeClr val="tx1"/>
                          </a:solidFill>
                          <a:latin typeface="微软雅黑" panose="020B0503020204020204" pitchFamily="34" charset="-122"/>
                          <a:ea typeface="微软雅黑" panose="020B0503020204020204" pitchFamily="34" charset="-122"/>
                        </a:rPr>
                        <a:t>其他渠道</a:t>
                      </a:r>
                      <a:endParaRPr lang="zh-CN" altLang="en-US" sz="1600" dirty="0">
                        <a:solidFill>
                          <a:schemeClr val="tx1"/>
                        </a:solidFill>
                        <a:latin typeface="微软雅黑" panose="020B0503020204020204" pitchFamily="34" charset="-122"/>
                        <a:ea typeface="微软雅黑" panose="020B0503020204020204" pitchFamily="34" charset="-122"/>
                      </a:endParaRPr>
                    </a:p>
                  </a:txBody>
                  <a:tcPr anchor="ctr" anchorCtr="1">
                    <a:solidFill>
                      <a:schemeClr val="bg1">
                        <a:lumMod val="85000"/>
                      </a:schemeClr>
                    </a:solidFill>
                  </a:tcPr>
                </a:tc>
                <a:tc>
                  <a:txBody>
                    <a:bodyPr/>
                    <a:lstStyle/>
                    <a:p>
                      <a:pPr algn="ctr"/>
                      <a:r>
                        <a:rPr lang="en-US" altLang="zh-CN" sz="1600" dirty="0" smtClean="0">
                          <a:solidFill>
                            <a:schemeClr val="tx1"/>
                          </a:solidFill>
                          <a:latin typeface="微软雅黑" panose="020B0503020204020204" pitchFamily="34" charset="-122"/>
                          <a:ea typeface="微软雅黑" panose="020B0503020204020204" pitchFamily="34" charset="-122"/>
                        </a:rPr>
                        <a:t>1080P</a:t>
                      </a:r>
                      <a:endParaRPr lang="zh-CN" altLang="en-US" sz="1600" dirty="0">
                        <a:solidFill>
                          <a:schemeClr val="tx1"/>
                        </a:solidFill>
                        <a:latin typeface="微软雅黑" panose="020B0503020204020204" pitchFamily="34" charset="-122"/>
                        <a:ea typeface="微软雅黑" panose="020B0503020204020204" pitchFamily="34" charset="-122"/>
                      </a:endParaRPr>
                    </a:p>
                  </a:txBody>
                  <a:tcPr anchor="ctr" anchorCtr="1">
                    <a:solidFill>
                      <a:schemeClr val="bg1">
                        <a:lumMod val="85000"/>
                      </a:schemeClr>
                    </a:solidFill>
                  </a:tcPr>
                </a:tc>
                <a:tc>
                  <a:txBody>
                    <a:bodyPr/>
                    <a:lstStyle/>
                    <a:p>
                      <a:pPr algn="ctr"/>
                      <a:r>
                        <a:rPr lang="en-US" altLang="zh-CN" sz="1600" dirty="0" smtClean="0">
                          <a:solidFill>
                            <a:schemeClr val="tx1"/>
                          </a:solidFill>
                          <a:latin typeface="微软雅黑" panose="020B0503020204020204" pitchFamily="34" charset="-122"/>
                          <a:ea typeface="微软雅黑" panose="020B0503020204020204" pitchFamily="34" charset="-122"/>
                        </a:rPr>
                        <a:t>4446</a:t>
                      </a:r>
                      <a:endParaRPr lang="zh-CN" altLang="en-US" sz="1600" dirty="0">
                        <a:solidFill>
                          <a:schemeClr val="tx1"/>
                        </a:solidFill>
                        <a:latin typeface="微软雅黑" panose="020B0503020204020204" pitchFamily="34" charset="-122"/>
                        <a:ea typeface="微软雅黑" panose="020B0503020204020204" pitchFamily="34" charset="-122"/>
                      </a:endParaRPr>
                    </a:p>
                  </a:txBody>
                  <a:tcPr anchor="ctr" anchorCtr="1">
                    <a:solidFill>
                      <a:schemeClr val="bg1">
                        <a:lumMod val="85000"/>
                      </a:schemeClr>
                    </a:solidFill>
                  </a:tcPr>
                </a:tc>
              </a:tr>
            </a:tbl>
          </a:graphicData>
        </a:graphic>
      </p:graphicFrame>
      <p:sp>
        <p:nvSpPr>
          <p:cNvPr id="5" name="矩形 4"/>
          <p:cNvSpPr/>
          <p:nvPr/>
        </p:nvSpPr>
        <p:spPr>
          <a:xfrm>
            <a:off x="611560" y="5373216"/>
            <a:ext cx="8064896" cy="923330"/>
          </a:xfrm>
          <a:prstGeom prst="rect">
            <a:avLst/>
          </a:prstGeom>
        </p:spPr>
        <p:txBody>
          <a:bodyPr wrap="square">
            <a:spAutoFit/>
          </a:bodyPr>
          <a:lstStyle/>
          <a:p>
            <a:pPr algn="l"/>
            <a:r>
              <a:rPr lang="zh-CN" altLang="zh-CN" sz="1800" b="0" dirty="0">
                <a:latin typeface="微软雅黑" panose="020B0503020204020204" pitchFamily="34" charset="-122"/>
                <a:ea typeface="微软雅黑" panose="020B0503020204020204" pitchFamily="34" charset="-122"/>
              </a:rPr>
              <a:t>臻高清服务，画质</a:t>
            </a:r>
            <a:r>
              <a:rPr lang="zh-CN" altLang="zh-CN" sz="1800" b="0" dirty="0" smtClean="0">
                <a:latin typeface="微软雅黑" panose="020B0503020204020204" pitchFamily="34" charset="-122"/>
                <a:ea typeface="微软雅黑" panose="020B0503020204020204" pitchFamily="34" charset="-122"/>
              </a:rPr>
              <a:t>级达</a:t>
            </a:r>
            <a:r>
              <a:rPr lang="en-US" altLang="zh-CN" sz="1800" b="0" dirty="0">
                <a:latin typeface="微软雅黑" panose="020B0503020204020204" pitchFamily="34" charset="-122"/>
                <a:ea typeface="微软雅黑" panose="020B0503020204020204" pitchFamily="34" charset="-122"/>
              </a:rPr>
              <a:t>1080P</a:t>
            </a:r>
            <a:r>
              <a:rPr lang="zh-CN" altLang="zh-CN" sz="1800" b="0" dirty="0" smtClean="0">
                <a:latin typeface="微软雅黑" panose="020B0503020204020204" pitchFamily="34" charset="-122"/>
                <a:ea typeface="微软雅黑" panose="020B0503020204020204" pitchFamily="34" charset="-122"/>
              </a:rPr>
              <a:t>视频</a:t>
            </a:r>
            <a:r>
              <a:rPr lang="zh-CN" altLang="en-US" sz="1800" b="0" dirty="0" smtClean="0">
                <a:latin typeface="微软雅黑" panose="020B0503020204020204" pitchFamily="34" charset="-122"/>
                <a:ea typeface="微软雅黑" panose="020B0503020204020204" pitchFamily="34" charset="-122"/>
              </a:rPr>
              <a:t>时</a:t>
            </a:r>
            <a:r>
              <a:rPr lang="zh-CN" altLang="zh-CN" sz="1800" b="0" dirty="0" smtClean="0">
                <a:latin typeface="微软雅黑" panose="020B0503020204020204" pitchFamily="34" charset="-122"/>
                <a:ea typeface="微软雅黑" panose="020B0503020204020204" pitchFamily="34" charset="-122"/>
              </a:rPr>
              <a:t>，</a:t>
            </a:r>
            <a:r>
              <a:rPr lang="zh-CN" altLang="zh-CN" sz="1800" b="0" dirty="0">
                <a:latin typeface="微软雅黑" panose="020B0503020204020204" pitchFamily="34" charset="-122"/>
                <a:ea typeface="微软雅黑" panose="020B0503020204020204" pitchFamily="34" charset="-122"/>
              </a:rPr>
              <a:t>远远小于其他下载渠道</a:t>
            </a:r>
            <a:r>
              <a:rPr lang="en-US" altLang="zh-CN" sz="1800" b="0" dirty="0">
                <a:latin typeface="微软雅黑" panose="020B0503020204020204" pitchFamily="34" charset="-122"/>
                <a:ea typeface="微软雅黑" panose="020B0503020204020204" pitchFamily="34" charset="-122"/>
              </a:rPr>
              <a:t>1080P</a:t>
            </a:r>
            <a:r>
              <a:rPr lang="zh-CN" altLang="zh-CN" sz="1800" b="0" dirty="0">
                <a:latin typeface="微软雅黑" panose="020B0503020204020204" pitchFamily="34" charset="-122"/>
                <a:ea typeface="微软雅黑" panose="020B0503020204020204" pitchFamily="34" charset="-122"/>
              </a:rPr>
              <a:t>级别影片大小，</a:t>
            </a:r>
            <a:r>
              <a:rPr lang="en-US" altLang="zh-CN" sz="1800" b="0" dirty="0">
                <a:latin typeface="微软雅黑" panose="020B0503020204020204" pitchFamily="34" charset="-122"/>
                <a:ea typeface="微软雅黑" panose="020B0503020204020204" pitchFamily="34" charset="-122"/>
              </a:rPr>
              <a:t>PPS</a:t>
            </a:r>
            <a:r>
              <a:rPr lang="zh-CN" altLang="zh-CN" sz="1800" b="0" dirty="0">
                <a:latin typeface="微软雅黑" panose="020B0503020204020204" pitchFamily="34" charset="-122"/>
                <a:ea typeface="微软雅黑" panose="020B0503020204020204" pitchFamily="34" charset="-122"/>
              </a:rPr>
              <a:t>流量占用</a:t>
            </a:r>
            <a:r>
              <a:rPr lang="en-US" altLang="zh-CN" sz="1800" b="0" dirty="0">
                <a:latin typeface="微软雅黑" panose="020B0503020204020204" pitchFamily="34" charset="-122"/>
                <a:ea typeface="微软雅黑" panose="020B0503020204020204" pitchFamily="34" charset="-122"/>
              </a:rPr>
              <a:t>1728M</a:t>
            </a:r>
            <a:r>
              <a:rPr lang="zh-CN" altLang="zh-CN" sz="1800" b="0" dirty="0">
                <a:latin typeface="微软雅黑" panose="020B0503020204020204" pitchFamily="34" charset="-122"/>
                <a:ea typeface="微软雅黑" panose="020B0503020204020204" pitchFamily="34" charset="-122"/>
              </a:rPr>
              <a:t>仅为第三方下载流量占用</a:t>
            </a:r>
            <a:r>
              <a:rPr lang="en-US" altLang="zh-CN" sz="1800" b="0" dirty="0">
                <a:latin typeface="微软雅黑" panose="020B0503020204020204" pitchFamily="34" charset="-122"/>
                <a:ea typeface="微软雅黑" panose="020B0503020204020204" pitchFamily="34" charset="-122"/>
              </a:rPr>
              <a:t>4446M</a:t>
            </a:r>
            <a:r>
              <a:rPr lang="zh-CN" altLang="zh-CN" sz="1800" b="0" dirty="0">
                <a:latin typeface="微软雅黑" panose="020B0503020204020204" pitchFamily="34" charset="-122"/>
                <a:ea typeface="微软雅黑" panose="020B0503020204020204" pitchFamily="34" charset="-122"/>
              </a:rPr>
              <a:t>的</a:t>
            </a:r>
            <a:r>
              <a:rPr lang="en-US" altLang="zh-CN" sz="1800" b="0" dirty="0">
                <a:latin typeface="微软雅黑" panose="020B0503020204020204" pitchFamily="34" charset="-122"/>
                <a:ea typeface="微软雅黑" panose="020B0503020204020204" pitchFamily="34" charset="-122"/>
              </a:rPr>
              <a:t>38.9%</a:t>
            </a:r>
            <a:r>
              <a:rPr lang="zh-CN" altLang="zh-CN" sz="1800" b="0" dirty="0">
                <a:latin typeface="微软雅黑" panose="020B0503020204020204" pitchFamily="34" charset="-122"/>
                <a:ea typeface="微软雅黑" panose="020B0503020204020204" pitchFamily="34" charset="-122"/>
              </a:rPr>
              <a:t>，实际节省</a:t>
            </a:r>
            <a:r>
              <a:rPr lang="zh-CN" altLang="zh-CN" sz="1800" b="0" dirty="0" smtClean="0">
                <a:latin typeface="微软雅黑" panose="020B0503020204020204" pitchFamily="34" charset="-122"/>
                <a:ea typeface="微软雅黑" panose="020B0503020204020204" pitchFamily="34" charset="-122"/>
              </a:rPr>
              <a:t>流量达</a:t>
            </a:r>
            <a:r>
              <a:rPr lang="en-US" altLang="zh-CN" sz="1800" b="0" dirty="0">
                <a:latin typeface="微软雅黑" panose="020B0503020204020204" pitchFamily="34" charset="-122"/>
                <a:ea typeface="微软雅黑" panose="020B0503020204020204" pitchFamily="34" charset="-122"/>
              </a:rPr>
              <a:t>61.1%</a:t>
            </a:r>
            <a:r>
              <a:rPr lang="zh-CN" altLang="zh-CN" sz="1800" b="0" dirty="0">
                <a:latin typeface="微软雅黑" panose="020B0503020204020204" pitchFamily="34" charset="-122"/>
                <a:ea typeface="微软雅黑" panose="020B0503020204020204" pitchFamily="34" charset="-122"/>
              </a:rPr>
              <a:t>。</a:t>
            </a:r>
            <a:endParaRPr lang="zh-CN" altLang="en-US" sz="1800" b="0" dirty="0">
              <a:latin typeface="微软雅黑" panose="020B0503020204020204" pitchFamily="34" charset="-122"/>
              <a:ea typeface="微软雅黑" panose="020B0503020204020204" pitchFamily="34" charset="-122"/>
            </a:endParaRPr>
          </a:p>
        </p:txBody>
      </p:sp>
      <p:sp>
        <p:nvSpPr>
          <p:cNvPr id="6" name="灯片编号占位符 3"/>
          <p:cNvSpPr>
            <a:spLocks noGrp="1"/>
          </p:cNvSpPr>
          <p:nvPr>
            <p:ph type="sldNum" sz="quarter" idx="11"/>
          </p:nvPr>
        </p:nvSpPr>
        <p:spPr>
          <a:xfrm>
            <a:off x="6553200" y="6248400"/>
            <a:ext cx="1905000" cy="457200"/>
          </a:xfrm>
        </p:spPr>
        <p:txBody>
          <a:bodyPr/>
          <a:lstStyle/>
          <a:p>
            <a:fld id="{080877BF-6D31-4E48-B933-90223EB641D9}" type="slidenum">
              <a:rPr lang="en-US" altLang="zh-CN" smtClean="0"/>
              <a:pPr/>
              <a:t>93</a:t>
            </a:fld>
            <a:endParaRPr lang="en-US" altLang="zh-CN" dirty="0"/>
          </a:p>
        </p:txBody>
      </p:sp>
      <p:sp>
        <p:nvSpPr>
          <p:cNvPr id="9" name="标题 1"/>
          <p:cNvSpPr>
            <a:spLocks noGrp="1"/>
          </p:cNvSpPr>
          <p:nvPr>
            <p:ph type="title"/>
          </p:nvPr>
        </p:nvSpPr>
        <p:spPr>
          <a:xfrm>
            <a:off x="457200" y="274638"/>
            <a:ext cx="8229600" cy="1143000"/>
          </a:xfrm>
        </p:spPr>
        <p:txBody>
          <a:bodyPr/>
          <a:lstStyle/>
          <a:p>
            <a:pPr algn="l"/>
            <a:r>
              <a:rPr lang="en-US" altLang="zh-CN" sz="3600" b="1" kern="1200" dirty="0">
                <a:solidFill>
                  <a:srgbClr val="0184B7"/>
                </a:solidFill>
                <a:latin typeface="Arial" pitchFamily="34" charset="0"/>
                <a:ea typeface="宋体" pitchFamily="2" charset="-122"/>
              </a:rPr>
              <a:t>H.265</a:t>
            </a:r>
            <a:r>
              <a:rPr lang="zh-CN" altLang="en-US" sz="3600" b="1" kern="1200" dirty="0">
                <a:solidFill>
                  <a:srgbClr val="0184B7"/>
                </a:solidFill>
                <a:latin typeface="Arial" pitchFamily="34" charset="0"/>
                <a:ea typeface="宋体" pitchFamily="2" charset="-122"/>
              </a:rPr>
              <a:t>通用应用实测</a:t>
            </a:r>
            <a:r>
              <a:rPr lang="zh-CN" altLang="en-US" sz="3600" b="1" kern="1200" dirty="0" smtClean="0">
                <a:solidFill>
                  <a:srgbClr val="0184B7"/>
                </a:solidFill>
                <a:latin typeface="Arial" pitchFamily="34" charset="0"/>
                <a:ea typeface="宋体" pitchFamily="2" charset="-122"/>
                <a:cs typeface="+mn-cs"/>
              </a:rPr>
              <a:t>（</a:t>
            </a:r>
            <a:r>
              <a:rPr lang="en-US" altLang="zh-CN" sz="3600" b="1" kern="1200" dirty="0">
                <a:solidFill>
                  <a:srgbClr val="0184B7"/>
                </a:solidFill>
                <a:latin typeface="Arial" pitchFamily="34" charset="0"/>
                <a:ea typeface="宋体" pitchFamily="2" charset="-122"/>
                <a:cs typeface="+mn-cs"/>
              </a:rPr>
              <a:t>PPS</a:t>
            </a:r>
            <a:r>
              <a:rPr lang="zh-CN" altLang="en-US" sz="3600" b="1" kern="1200" dirty="0">
                <a:solidFill>
                  <a:srgbClr val="0184B7"/>
                </a:solidFill>
                <a:latin typeface="Arial" pitchFamily="34" charset="0"/>
                <a:ea typeface="宋体" pitchFamily="2" charset="-122"/>
                <a:cs typeface="+mn-cs"/>
              </a:rPr>
              <a:t>）</a:t>
            </a:r>
          </a:p>
        </p:txBody>
      </p:sp>
    </p:spTree>
    <p:extLst>
      <p:ext uri="{BB962C8B-B14F-4D97-AF65-F5344CB8AC3E}">
        <p14:creationId xmlns:p14="http://schemas.microsoft.com/office/powerpoint/2010/main" val="3449907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5536" y="1403484"/>
            <a:ext cx="3528392" cy="369332"/>
          </a:xfrm>
          <a:prstGeom prst="rect">
            <a:avLst/>
          </a:prstGeom>
        </p:spPr>
        <p:txBody>
          <a:bodyPr wrap="square">
            <a:spAutoFit/>
          </a:bodyPr>
          <a:lstStyle/>
          <a:p>
            <a:pPr algn="l"/>
            <a:r>
              <a:rPr lang="zh-CN" altLang="zh-CN" sz="1800" dirty="0">
                <a:latin typeface="微软雅黑" panose="020B0503020204020204" pitchFamily="34" charset="-122"/>
                <a:ea typeface="微软雅黑" panose="020B0503020204020204" pitchFamily="34" charset="-122"/>
              </a:rPr>
              <a:t>测试</a:t>
            </a:r>
            <a:r>
              <a:rPr lang="en-US" altLang="zh-CN" sz="1800" dirty="0">
                <a:latin typeface="微软雅黑" panose="020B0503020204020204" pitchFamily="34" charset="-122"/>
                <a:ea typeface="微软雅黑" panose="020B0503020204020204" pitchFamily="34" charset="-122"/>
              </a:rPr>
              <a:t>3</a:t>
            </a:r>
            <a:r>
              <a:rPr lang="zh-CN" altLang="zh-CN" sz="1800" dirty="0">
                <a:latin typeface="微软雅黑" panose="020B0503020204020204" pitchFamily="34" charset="-122"/>
                <a:ea typeface="微软雅黑" panose="020B0503020204020204" pitchFamily="34" charset="-122"/>
              </a:rPr>
              <a:t>：流畅度测试</a:t>
            </a:r>
            <a:endParaRPr lang="zh-CN" altLang="en-US" sz="1800" dirty="0">
              <a:latin typeface="微软雅黑" panose="020B0503020204020204" pitchFamily="34" charset="-122"/>
              <a:ea typeface="微软雅黑" panose="020B0503020204020204" pitchFamily="34" charset="-122"/>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708920"/>
            <a:ext cx="4896544"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p:nvPr/>
        </p:nvSpPr>
        <p:spPr bwMode="auto">
          <a:xfrm>
            <a:off x="5580112" y="3340326"/>
            <a:ext cx="360040" cy="288032"/>
          </a:xfrm>
          <a:prstGeom prst="rect">
            <a:avLst/>
          </a:prstGeom>
          <a:solidFill>
            <a:srgbClr val="6699FF"/>
          </a:solidFill>
          <a:ln w="952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smtClean="0">
              <a:ln>
                <a:noFill/>
              </a:ln>
              <a:solidFill>
                <a:schemeClr val="tx1"/>
              </a:solidFill>
              <a:effectLst/>
              <a:latin typeface="Arial" charset="0"/>
              <a:ea typeface="宋体" pitchFamily="2" charset="-122"/>
            </a:endParaRPr>
          </a:p>
        </p:txBody>
      </p:sp>
      <p:sp>
        <p:nvSpPr>
          <p:cNvPr id="18" name="矩形 17"/>
          <p:cNvSpPr/>
          <p:nvPr/>
        </p:nvSpPr>
        <p:spPr bwMode="auto">
          <a:xfrm>
            <a:off x="5580112" y="4023064"/>
            <a:ext cx="360040" cy="288032"/>
          </a:xfrm>
          <a:prstGeom prst="rect">
            <a:avLst/>
          </a:prstGeom>
          <a:solidFill>
            <a:srgbClr val="00B050"/>
          </a:solidFill>
          <a:ln w="952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smtClean="0">
              <a:ln>
                <a:noFill/>
              </a:ln>
              <a:solidFill>
                <a:schemeClr val="tx1"/>
              </a:solidFill>
              <a:effectLst/>
              <a:latin typeface="Arial" charset="0"/>
              <a:ea typeface="宋体" pitchFamily="2" charset="-122"/>
            </a:endParaRPr>
          </a:p>
        </p:txBody>
      </p:sp>
      <p:sp>
        <p:nvSpPr>
          <p:cNvPr id="20" name="矩形 19"/>
          <p:cNvSpPr/>
          <p:nvPr/>
        </p:nvSpPr>
        <p:spPr>
          <a:xfrm>
            <a:off x="5940152" y="3299676"/>
            <a:ext cx="2736304" cy="369332"/>
          </a:xfrm>
          <a:prstGeom prst="rect">
            <a:avLst/>
          </a:prstGeom>
        </p:spPr>
        <p:txBody>
          <a:bodyPr wrap="square">
            <a:spAutoFit/>
          </a:bodyPr>
          <a:lstStyle/>
          <a:p>
            <a:pPr algn="l"/>
            <a:r>
              <a:rPr lang="zh-CN" altLang="en-US" sz="1800" b="0" dirty="0" smtClean="0">
                <a:latin typeface="微软雅黑" panose="020B0503020204020204" pitchFamily="34" charset="-122"/>
                <a:ea typeface="微软雅黑" panose="020B0503020204020204" pitchFamily="34" charset="-122"/>
              </a:rPr>
              <a:t>某高清播放器（</a:t>
            </a:r>
            <a:r>
              <a:rPr lang="en-US" altLang="zh-CN" sz="1800" b="0" dirty="0" smtClean="0">
                <a:latin typeface="微软雅黑" panose="020B0503020204020204" pitchFamily="34" charset="-122"/>
                <a:ea typeface="微软雅黑" panose="020B0503020204020204" pitchFamily="34" charset="-122"/>
              </a:rPr>
              <a:t>720P</a:t>
            </a:r>
            <a:r>
              <a:rPr lang="zh-CN" altLang="en-US" sz="1800" b="0" dirty="0" smtClean="0">
                <a:latin typeface="微软雅黑" panose="020B0503020204020204" pitchFamily="34" charset="-122"/>
                <a:ea typeface="微软雅黑" panose="020B0503020204020204" pitchFamily="34" charset="-122"/>
              </a:rPr>
              <a:t>）</a:t>
            </a:r>
            <a:endParaRPr lang="zh-CN" altLang="en-US" sz="1800" b="0" dirty="0">
              <a:latin typeface="微软雅黑" panose="020B0503020204020204" pitchFamily="34" charset="-122"/>
              <a:ea typeface="微软雅黑" panose="020B0503020204020204" pitchFamily="34" charset="-122"/>
            </a:endParaRPr>
          </a:p>
        </p:txBody>
      </p:sp>
      <p:sp>
        <p:nvSpPr>
          <p:cNvPr id="21" name="矩形 20"/>
          <p:cNvSpPr/>
          <p:nvPr/>
        </p:nvSpPr>
        <p:spPr>
          <a:xfrm>
            <a:off x="5940152" y="3979106"/>
            <a:ext cx="3059832" cy="369332"/>
          </a:xfrm>
          <a:prstGeom prst="rect">
            <a:avLst/>
          </a:prstGeom>
        </p:spPr>
        <p:txBody>
          <a:bodyPr wrap="square">
            <a:spAutoFit/>
          </a:bodyPr>
          <a:lstStyle/>
          <a:p>
            <a:pPr algn="l"/>
            <a:r>
              <a:rPr lang="en-US" altLang="zh-CN" sz="1800" b="0" dirty="0" smtClean="0">
                <a:latin typeface="微软雅黑" panose="020B0503020204020204" pitchFamily="34" charset="-122"/>
                <a:ea typeface="微软雅黑" panose="020B0503020204020204" pitchFamily="34" charset="-122"/>
              </a:rPr>
              <a:t>PPS</a:t>
            </a:r>
            <a:r>
              <a:rPr lang="zh-CN" altLang="en-US" sz="1800" b="0" dirty="0" smtClean="0">
                <a:latin typeface="微软雅黑" panose="020B0503020204020204" pitchFamily="34" charset="-122"/>
                <a:ea typeface="微软雅黑" panose="020B0503020204020204" pitchFamily="34" charset="-122"/>
              </a:rPr>
              <a:t>臻高清播放器（</a:t>
            </a:r>
            <a:r>
              <a:rPr lang="en-US" altLang="zh-CN" sz="1800" b="0" dirty="0" smtClean="0">
                <a:latin typeface="微软雅黑" panose="020B0503020204020204" pitchFamily="34" charset="-122"/>
                <a:ea typeface="微软雅黑" panose="020B0503020204020204" pitchFamily="34" charset="-122"/>
              </a:rPr>
              <a:t>1080P</a:t>
            </a:r>
            <a:r>
              <a:rPr lang="zh-CN" altLang="en-US" sz="1800" b="0" dirty="0" smtClean="0">
                <a:latin typeface="微软雅黑" panose="020B0503020204020204" pitchFamily="34" charset="-122"/>
                <a:ea typeface="微软雅黑" panose="020B0503020204020204" pitchFamily="34" charset="-122"/>
              </a:rPr>
              <a:t>）</a:t>
            </a:r>
            <a:endParaRPr lang="zh-CN" altLang="en-US" sz="1800" b="0" dirty="0">
              <a:latin typeface="微软雅黑" panose="020B0503020204020204" pitchFamily="34" charset="-122"/>
              <a:ea typeface="微软雅黑" panose="020B0503020204020204" pitchFamily="34" charset="-122"/>
            </a:endParaRPr>
          </a:p>
        </p:txBody>
      </p:sp>
      <p:sp>
        <p:nvSpPr>
          <p:cNvPr id="6" name="矩形 5"/>
          <p:cNvSpPr/>
          <p:nvPr/>
        </p:nvSpPr>
        <p:spPr>
          <a:xfrm>
            <a:off x="899592" y="2060847"/>
            <a:ext cx="7776864" cy="369332"/>
          </a:xfrm>
          <a:prstGeom prst="rect">
            <a:avLst/>
          </a:prstGeom>
        </p:spPr>
        <p:txBody>
          <a:bodyPr wrap="square">
            <a:spAutoFit/>
          </a:bodyPr>
          <a:lstStyle/>
          <a:p>
            <a:pPr algn="l"/>
            <a:r>
              <a:rPr lang="zh-CN" altLang="zh-CN" sz="1800" b="0" dirty="0">
                <a:latin typeface="微软雅黑" panose="020B0503020204020204" pitchFamily="34" charset="-122"/>
                <a:ea typeface="微软雅黑" panose="020B0503020204020204" pitchFamily="34" charset="-122"/>
              </a:rPr>
              <a:t>流畅度主要取决于两个方面：在一定画</a:t>
            </a:r>
            <a:r>
              <a:rPr lang="zh-CN" altLang="zh-CN" sz="1800" b="0" dirty="0" smtClean="0">
                <a:latin typeface="微软雅黑" panose="020B0503020204020204" pitchFamily="34" charset="-122"/>
                <a:ea typeface="微软雅黑" panose="020B0503020204020204" pitchFamily="34" charset="-122"/>
              </a:rPr>
              <a:t>质下</a:t>
            </a:r>
            <a:r>
              <a:rPr lang="zh-CN" altLang="zh-CN" sz="1800" b="0" dirty="0">
                <a:latin typeface="微软雅黑" panose="020B0503020204020204" pitchFamily="34" charset="-122"/>
                <a:ea typeface="微软雅黑" panose="020B0503020204020204" pitchFamily="34" charset="-122"/>
              </a:rPr>
              <a:t>，缓冲速度、前后快进响应速度。</a:t>
            </a:r>
            <a:endParaRPr lang="zh-CN" altLang="en-US" sz="1800" b="0" dirty="0">
              <a:latin typeface="微软雅黑" panose="020B0503020204020204" pitchFamily="34" charset="-122"/>
              <a:ea typeface="微软雅黑" panose="020B0503020204020204" pitchFamily="34" charset="-122"/>
            </a:endParaRPr>
          </a:p>
        </p:txBody>
      </p:sp>
      <p:sp>
        <p:nvSpPr>
          <p:cNvPr id="10" name="灯片编号占位符 3"/>
          <p:cNvSpPr>
            <a:spLocks noGrp="1"/>
          </p:cNvSpPr>
          <p:nvPr>
            <p:ph type="sldNum" sz="quarter" idx="11"/>
          </p:nvPr>
        </p:nvSpPr>
        <p:spPr>
          <a:xfrm>
            <a:off x="6553200" y="6248400"/>
            <a:ext cx="1905000" cy="457200"/>
          </a:xfrm>
        </p:spPr>
        <p:txBody>
          <a:bodyPr/>
          <a:lstStyle/>
          <a:p>
            <a:fld id="{080877BF-6D31-4E48-B933-90223EB641D9}" type="slidenum">
              <a:rPr lang="en-US" altLang="zh-CN" smtClean="0"/>
              <a:pPr/>
              <a:t>94</a:t>
            </a:fld>
            <a:endParaRPr lang="en-US" altLang="zh-CN" dirty="0"/>
          </a:p>
        </p:txBody>
      </p:sp>
      <p:sp>
        <p:nvSpPr>
          <p:cNvPr id="12" name="标题 1"/>
          <p:cNvSpPr>
            <a:spLocks noGrp="1"/>
          </p:cNvSpPr>
          <p:nvPr>
            <p:ph type="title"/>
          </p:nvPr>
        </p:nvSpPr>
        <p:spPr>
          <a:xfrm>
            <a:off x="457200" y="274638"/>
            <a:ext cx="8229600" cy="1143000"/>
          </a:xfrm>
        </p:spPr>
        <p:txBody>
          <a:bodyPr/>
          <a:lstStyle/>
          <a:p>
            <a:pPr algn="l"/>
            <a:r>
              <a:rPr lang="en-US" altLang="zh-CN" sz="3600" b="1" kern="1200" dirty="0">
                <a:solidFill>
                  <a:srgbClr val="0184B7"/>
                </a:solidFill>
                <a:latin typeface="Arial" pitchFamily="34" charset="0"/>
                <a:ea typeface="宋体" pitchFamily="2" charset="-122"/>
              </a:rPr>
              <a:t>H.265</a:t>
            </a:r>
            <a:r>
              <a:rPr lang="zh-CN" altLang="en-US" sz="3600" b="1" kern="1200" dirty="0">
                <a:solidFill>
                  <a:srgbClr val="0184B7"/>
                </a:solidFill>
                <a:latin typeface="Arial" pitchFamily="34" charset="0"/>
                <a:ea typeface="宋体" pitchFamily="2" charset="-122"/>
              </a:rPr>
              <a:t>通用应用实测</a:t>
            </a:r>
            <a:r>
              <a:rPr lang="zh-CN" altLang="en-US" sz="3600" b="1" kern="1200" dirty="0" smtClean="0">
                <a:solidFill>
                  <a:srgbClr val="0184B7"/>
                </a:solidFill>
                <a:latin typeface="Arial" pitchFamily="34" charset="0"/>
                <a:ea typeface="宋体" pitchFamily="2" charset="-122"/>
                <a:cs typeface="+mn-cs"/>
              </a:rPr>
              <a:t>（</a:t>
            </a:r>
            <a:r>
              <a:rPr lang="en-US" altLang="zh-CN" sz="3600" b="1" kern="1200" dirty="0">
                <a:solidFill>
                  <a:srgbClr val="0184B7"/>
                </a:solidFill>
                <a:latin typeface="Arial" pitchFamily="34" charset="0"/>
                <a:ea typeface="宋体" pitchFamily="2" charset="-122"/>
                <a:cs typeface="+mn-cs"/>
              </a:rPr>
              <a:t>PPS</a:t>
            </a:r>
            <a:r>
              <a:rPr lang="zh-CN" altLang="en-US" sz="3600" b="1" kern="1200" dirty="0">
                <a:solidFill>
                  <a:srgbClr val="0184B7"/>
                </a:solidFill>
                <a:latin typeface="Arial" pitchFamily="34" charset="0"/>
                <a:ea typeface="宋体" pitchFamily="2" charset="-122"/>
                <a:cs typeface="+mn-cs"/>
              </a:rPr>
              <a:t>）</a:t>
            </a:r>
          </a:p>
        </p:txBody>
      </p:sp>
    </p:spTree>
    <p:extLst>
      <p:ext uri="{BB962C8B-B14F-4D97-AF65-F5344CB8AC3E}">
        <p14:creationId xmlns:p14="http://schemas.microsoft.com/office/powerpoint/2010/main" val="1263386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圆角矩形 13"/>
          <p:cNvSpPr/>
          <p:nvPr/>
        </p:nvSpPr>
        <p:spPr bwMode="auto">
          <a:xfrm>
            <a:off x="579727" y="4581128"/>
            <a:ext cx="6264696" cy="648072"/>
          </a:xfrm>
          <a:prstGeom prst="roundRect">
            <a:avLst/>
          </a:prstGeom>
          <a:solidFill>
            <a:srgbClr val="FFC000"/>
          </a:solidFill>
          <a:ln w="952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smtClean="0">
              <a:ln>
                <a:noFill/>
              </a:ln>
              <a:solidFill>
                <a:schemeClr val="tx1"/>
              </a:solidFill>
              <a:effectLst/>
              <a:latin typeface="Arial" charset="0"/>
              <a:ea typeface="宋体" pitchFamily="2" charset="-122"/>
            </a:endParaRPr>
          </a:p>
        </p:txBody>
      </p:sp>
      <p:sp>
        <p:nvSpPr>
          <p:cNvPr id="2" name="标题 1"/>
          <p:cNvSpPr>
            <a:spLocks noGrp="1"/>
          </p:cNvSpPr>
          <p:nvPr>
            <p:ph type="title"/>
          </p:nvPr>
        </p:nvSpPr>
        <p:spPr/>
        <p:txBody>
          <a:bodyPr/>
          <a:lstStyle/>
          <a:p>
            <a:r>
              <a:rPr lang="en-US" altLang="zh-CN" dirty="0" smtClean="0">
                <a:latin typeface="微软雅黑" pitchFamily="34" charset="-122"/>
                <a:ea typeface="微软雅黑" pitchFamily="34" charset="-122"/>
              </a:rPr>
              <a:t>Agent</a:t>
            </a:r>
            <a:endParaRPr lang="zh-CN" altLang="en-US" dirty="0">
              <a:latin typeface="微软雅黑" pitchFamily="34" charset="-122"/>
              <a:ea typeface="微软雅黑" pitchFamily="34" charset="-122"/>
            </a:endParaRPr>
          </a:p>
        </p:txBody>
      </p:sp>
      <p:sp>
        <p:nvSpPr>
          <p:cNvPr id="6" name="TextBox 5"/>
          <p:cNvSpPr txBox="1"/>
          <p:nvPr/>
        </p:nvSpPr>
        <p:spPr>
          <a:xfrm>
            <a:off x="971600" y="2420888"/>
            <a:ext cx="6120680" cy="523220"/>
          </a:xfrm>
          <a:prstGeom prst="rect">
            <a:avLst/>
          </a:prstGeom>
          <a:noFill/>
        </p:spPr>
        <p:txBody>
          <a:bodyPr wrap="square" rtlCol="0">
            <a:spAutoFit/>
          </a:bodyPr>
          <a:lstStyle/>
          <a:p>
            <a:pPr marL="285750" indent="-285750" algn="l">
              <a:buFont typeface="Wingdings" panose="05000000000000000000" pitchFamily="2" charset="2"/>
              <a:buChar char="n"/>
            </a:pPr>
            <a:r>
              <a:rPr lang="en-US" altLang="zh-CN" sz="2800" dirty="0" smtClean="0">
                <a:solidFill>
                  <a:srgbClr val="C00000"/>
                </a:solidFill>
                <a:latin typeface="微软雅黑" panose="020B0503020204020204" pitchFamily="34" charset="-122"/>
                <a:ea typeface="微软雅黑" panose="020B0503020204020204" pitchFamily="34" charset="-122"/>
              </a:rPr>
              <a:t>  H.265</a:t>
            </a:r>
            <a:r>
              <a:rPr lang="zh-CN" altLang="en-US" sz="2800" dirty="0" smtClean="0">
                <a:solidFill>
                  <a:srgbClr val="C00000"/>
                </a:solidFill>
                <a:latin typeface="微软雅黑" panose="020B0503020204020204" pitchFamily="34" charset="-122"/>
                <a:ea typeface="微软雅黑" panose="020B0503020204020204" pitchFamily="34" charset="-122"/>
              </a:rPr>
              <a:t>的关键</a:t>
            </a:r>
            <a:r>
              <a:rPr lang="zh-CN" altLang="en-US" sz="2800" dirty="0">
                <a:solidFill>
                  <a:srgbClr val="C00000"/>
                </a:solidFill>
                <a:latin typeface="微软雅黑" panose="020B0503020204020204" pitchFamily="34" charset="-122"/>
                <a:ea typeface="微软雅黑" panose="020B0503020204020204" pitchFamily="34" charset="-122"/>
              </a:rPr>
              <a:t>技术</a:t>
            </a:r>
          </a:p>
        </p:txBody>
      </p:sp>
      <p:sp>
        <p:nvSpPr>
          <p:cNvPr id="8" name="TextBox 7"/>
          <p:cNvSpPr txBox="1"/>
          <p:nvPr/>
        </p:nvSpPr>
        <p:spPr>
          <a:xfrm>
            <a:off x="971600" y="3212976"/>
            <a:ext cx="6120680" cy="523220"/>
          </a:xfrm>
          <a:prstGeom prst="rect">
            <a:avLst/>
          </a:prstGeom>
          <a:noFill/>
        </p:spPr>
        <p:txBody>
          <a:bodyPr wrap="square" rtlCol="0">
            <a:spAutoFit/>
          </a:bodyPr>
          <a:lstStyle/>
          <a:p>
            <a:pPr marL="285750" indent="-285750" algn="l">
              <a:buFont typeface="Wingdings" panose="05000000000000000000" pitchFamily="2" charset="2"/>
              <a:buChar char="n"/>
            </a:pPr>
            <a:r>
              <a:rPr lang="en-US" altLang="zh-CN" sz="2800" dirty="0" smtClean="0">
                <a:solidFill>
                  <a:srgbClr val="C00000"/>
                </a:solidFill>
                <a:latin typeface="微软雅黑" panose="020B0503020204020204" pitchFamily="34" charset="-122"/>
                <a:ea typeface="微软雅黑" panose="020B0503020204020204" pitchFamily="34" charset="-122"/>
              </a:rPr>
              <a:t>  H.265</a:t>
            </a:r>
            <a:r>
              <a:rPr lang="zh-CN" altLang="en-US" sz="2800" dirty="0" smtClean="0">
                <a:solidFill>
                  <a:srgbClr val="C00000"/>
                </a:solidFill>
                <a:latin typeface="微软雅黑" panose="020B0503020204020204" pitchFamily="34" charset="-122"/>
                <a:ea typeface="微软雅黑" panose="020B0503020204020204" pitchFamily="34" charset="-122"/>
              </a:rPr>
              <a:t>编码能力对比</a:t>
            </a:r>
            <a:endParaRPr lang="zh-CN" altLang="en-US" sz="2800" dirty="0">
              <a:solidFill>
                <a:srgbClr val="C00000"/>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971600" y="3933056"/>
            <a:ext cx="6120680" cy="523220"/>
          </a:xfrm>
          <a:prstGeom prst="rect">
            <a:avLst/>
          </a:prstGeom>
          <a:noFill/>
        </p:spPr>
        <p:txBody>
          <a:bodyPr wrap="square" rtlCol="0">
            <a:spAutoFit/>
          </a:bodyPr>
          <a:lstStyle/>
          <a:p>
            <a:pPr marL="285750" indent="-285750" algn="l">
              <a:buFont typeface="Wingdings" panose="05000000000000000000" pitchFamily="2" charset="2"/>
              <a:buChar char="n"/>
            </a:pPr>
            <a:r>
              <a:rPr lang="en-US" altLang="zh-CN" sz="2800" dirty="0" smtClean="0">
                <a:solidFill>
                  <a:srgbClr val="C00000"/>
                </a:solidFill>
                <a:latin typeface="微软雅黑" panose="020B0503020204020204" pitchFamily="34" charset="-122"/>
                <a:ea typeface="微软雅黑" panose="020B0503020204020204" pitchFamily="34" charset="-122"/>
              </a:rPr>
              <a:t>  H.265</a:t>
            </a:r>
            <a:r>
              <a:rPr lang="zh-CN" altLang="en-US" sz="2800" dirty="0" smtClean="0">
                <a:solidFill>
                  <a:srgbClr val="C00000"/>
                </a:solidFill>
                <a:latin typeface="微软雅黑" panose="020B0503020204020204" pitchFamily="34" charset="-122"/>
                <a:ea typeface="微软雅黑" panose="020B0503020204020204" pitchFamily="34" charset="-122"/>
              </a:rPr>
              <a:t>的产品实现及通用测试</a:t>
            </a:r>
            <a:endParaRPr lang="zh-CN" altLang="en-US" sz="2800" dirty="0">
              <a:solidFill>
                <a:srgbClr val="C00000"/>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971600" y="4653136"/>
            <a:ext cx="6120680" cy="523220"/>
          </a:xfrm>
          <a:prstGeom prst="rect">
            <a:avLst/>
          </a:prstGeom>
          <a:noFill/>
        </p:spPr>
        <p:txBody>
          <a:bodyPr wrap="square" rtlCol="0">
            <a:spAutoFit/>
          </a:bodyPr>
          <a:lstStyle/>
          <a:p>
            <a:pPr marL="285750" indent="-285750">
              <a:buFont typeface="Wingdings" panose="05000000000000000000" pitchFamily="2" charset="2"/>
              <a:buChar char="n"/>
            </a:pPr>
            <a:r>
              <a:rPr lang="en-US" altLang="zh-CN" sz="2800" dirty="0" smtClean="0">
                <a:solidFill>
                  <a:srgbClr val="C00000"/>
                </a:solidFill>
                <a:latin typeface="微软雅黑" panose="020B0503020204020204" pitchFamily="34" charset="-122"/>
                <a:ea typeface="微软雅黑" panose="020B0503020204020204" pitchFamily="34" charset="-122"/>
              </a:rPr>
              <a:t> </a:t>
            </a:r>
            <a:r>
              <a:rPr lang="en-US" altLang="zh-CN" sz="2800" dirty="0">
                <a:solidFill>
                  <a:srgbClr val="C00000"/>
                </a:solidFill>
                <a:latin typeface="微软雅黑" panose="020B0503020204020204" pitchFamily="34" charset="-122"/>
                <a:ea typeface="微软雅黑" panose="020B0503020204020204" pitchFamily="34" charset="-122"/>
              </a:rPr>
              <a:t>H.265</a:t>
            </a:r>
            <a:r>
              <a:rPr lang="zh-CN" altLang="en-US" sz="2800" dirty="0">
                <a:solidFill>
                  <a:srgbClr val="C00000"/>
                </a:solidFill>
                <a:latin typeface="微软雅黑" panose="020B0503020204020204" pitchFamily="34" charset="-122"/>
                <a:ea typeface="微软雅黑" panose="020B0503020204020204" pitchFamily="34" charset="-122"/>
              </a:rPr>
              <a:t>与</a:t>
            </a:r>
            <a:r>
              <a:rPr lang="en-US" altLang="zh-CN" sz="2800" dirty="0">
                <a:solidFill>
                  <a:srgbClr val="C00000"/>
                </a:solidFill>
                <a:latin typeface="微软雅黑" panose="020B0503020204020204" pitchFamily="34" charset="-122"/>
                <a:ea typeface="微软雅黑" panose="020B0503020204020204" pitchFamily="34" charset="-122"/>
              </a:rPr>
              <a:t>4K</a:t>
            </a:r>
            <a:r>
              <a:rPr lang="zh-CN" altLang="en-US" sz="2800" dirty="0">
                <a:solidFill>
                  <a:srgbClr val="C00000"/>
                </a:solidFill>
                <a:latin typeface="微软雅黑" panose="020B0503020204020204" pitchFamily="34" charset="-122"/>
                <a:ea typeface="微软雅黑" panose="020B0503020204020204" pitchFamily="34" charset="-122"/>
              </a:rPr>
              <a:t>视频</a:t>
            </a:r>
          </a:p>
        </p:txBody>
      </p:sp>
      <p:sp>
        <p:nvSpPr>
          <p:cNvPr id="11" name="灯片编号占位符 3"/>
          <p:cNvSpPr>
            <a:spLocks noGrp="1"/>
          </p:cNvSpPr>
          <p:nvPr>
            <p:ph type="sldNum" sz="quarter" idx="11"/>
          </p:nvPr>
        </p:nvSpPr>
        <p:spPr>
          <a:xfrm>
            <a:off x="6553200" y="6248400"/>
            <a:ext cx="1905000" cy="457200"/>
          </a:xfrm>
        </p:spPr>
        <p:txBody>
          <a:bodyPr/>
          <a:lstStyle/>
          <a:p>
            <a:fld id="{080877BF-6D31-4E48-B933-90223EB641D9}" type="slidenum">
              <a:rPr lang="en-US" altLang="zh-CN" smtClean="0"/>
              <a:pPr/>
              <a:t>95</a:t>
            </a:fld>
            <a:endParaRPr lang="en-US" altLang="zh-CN" dirty="0"/>
          </a:p>
        </p:txBody>
      </p:sp>
      <p:sp>
        <p:nvSpPr>
          <p:cNvPr id="12" name="TextBox 11"/>
          <p:cNvSpPr txBox="1"/>
          <p:nvPr/>
        </p:nvSpPr>
        <p:spPr>
          <a:xfrm>
            <a:off x="971600" y="5373216"/>
            <a:ext cx="6120680" cy="523220"/>
          </a:xfrm>
          <a:prstGeom prst="rect">
            <a:avLst/>
          </a:prstGeom>
          <a:noFill/>
        </p:spPr>
        <p:txBody>
          <a:bodyPr wrap="square" rtlCol="0">
            <a:spAutoFit/>
          </a:bodyPr>
          <a:lstStyle/>
          <a:p>
            <a:pPr marL="285750" indent="-285750" algn="l">
              <a:buFont typeface="Wingdings" panose="05000000000000000000" pitchFamily="2" charset="2"/>
              <a:buChar char="n"/>
            </a:pPr>
            <a:r>
              <a:rPr lang="en-US" altLang="zh-CN" sz="2800" dirty="0" smtClean="0">
                <a:solidFill>
                  <a:srgbClr val="C00000"/>
                </a:solidFill>
                <a:latin typeface="微软雅黑" panose="020B0503020204020204" pitchFamily="34" charset="-122"/>
                <a:ea typeface="微软雅黑" panose="020B0503020204020204" pitchFamily="34" charset="-122"/>
              </a:rPr>
              <a:t>  </a:t>
            </a:r>
            <a:r>
              <a:rPr lang="zh-CN" altLang="en-US" sz="2800" dirty="0" smtClean="0">
                <a:solidFill>
                  <a:srgbClr val="C00000"/>
                </a:solidFill>
                <a:latin typeface="微软雅黑" panose="020B0503020204020204" pitchFamily="34" charset="-122"/>
                <a:ea typeface="微软雅黑" panose="020B0503020204020204" pitchFamily="34" charset="-122"/>
              </a:rPr>
              <a:t>项目情况</a:t>
            </a:r>
            <a:endParaRPr lang="zh-CN" altLang="en-US" sz="2800" dirty="0">
              <a:solidFill>
                <a:srgbClr val="C00000"/>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971600" y="1628800"/>
            <a:ext cx="6120680" cy="523220"/>
          </a:xfrm>
          <a:prstGeom prst="rect">
            <a:avLst/>
          </a:prstGeom>
          <a:noFill/>
        </p:spPr>
        <p:txBody>
          <a:bodyPr wrap="square" rtlCol="0">
            <a:spAutoFit/>
          </a:bodyPr>
          <a:lstStyle/>
          <a:p>
            <a:pPr marL="285750" indent="-285750" algn="l">
              <a:buFont typeface="Wingdings" panose="05000000000000000000" pitchFamily="2" charset="2"/>
              <a:buChar char="n"/>
            </a:pPr>
            <a:r>
              <a:rPr lang="zh-CN" altLang="en-US" sz="2800" dirty="0" smtClean="0">
                <a:solidFill>
                  <a:srgbClr val="C00000"/>
                </a:solidFill>
                <a:latin typeface="微软雅黑" panose="020B0503020204020204" pitchFamily="34" charset="-122"/>
                <a:ea typeface="微软雅黑" panose="020B0503020204020204" pitchFamily="34" charset="-122"/>
              </a:rPr>
              <a:t>  研究背景</a:t>
            </a:r>
            <a:endParaRPr lang="zh-CN" altLang="en-US" sz="2800" dirty="0">
              <a:solidFill>
                <a:srgbClr val="C0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4102201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algn="l"/>
            <a:r>
              <a:rPr lang="en-US" altLang="zh-CN" sz="3600" b="1" kern="1200" dirty="0">
                <a:solidFill>
                  <a:srgbClr val="0184B7"/>
                </a:solidFill>
                <a:latin typeface="Arial" pitchFamily="34" charset="0"/>
                <a:ea typeface="宋体" pitchFamily="2" charset="-122"/>
              </a:rPr>
              <a:t>H.265</a:t>
            </a:r>
            <a:r>
              <a:rPr lang="zh-CN" altLang="en-US" sz="3600" b="1" kern="1200" dirty="0">
                <a:solidFill>
                  <a:srgbClr val="0184B7"/>
                </a:solidFill>
                <a:latin typeface="Arial" pitchFamily="34" charset="0"/>
                <a:ea typeface="宋体" pitchFamily="2" charset="-122"/>
              </a:rPr>
              <a:t>与</a:t>
            </a:r>
            <a:r>
              <a:rPr lang="en-US" altLang="zh-CN" sz="3600" b="1" kern="1200" dirty="0">
                <a:solidFill>
                  <a:srgbClr val="0184B7"/>
                </a:solidFill>
                <a:latin typeface="Arial" pitchFamily="34" charset="0"/>
                <a:ea typeface="宋体" pitchFamily="2" charset="-122"/>
              </a:rPr>
              <a:t>4K</a:t>
            </a:r>
            <a:r>
              <a:rPr lang="zh-CN" altLang="en-US" sz="3600" b="1" kern="1200" dirty="0">
                <a:solidFill>
                  <a:srgbClr val="0184B7"/>
                </a:solidFill>
                <a:latin typeface="Arial" pitchFamily="34" charset="0"/>
                <a:ea typeface="宋体" pitchFamily="2" charset="-122"/>
              </a:rPr>
              <a:t>的测试</a:t>
            </a:r>
          </a:p>
        </p:txBody>
      </p:sp>
      <p:sp>
        <p:nvSpPr>
          <p:cNvPr id="20" name="灯片编号占位符 3"/>
          <p:cNvSpPr>
            <a:spLocks noGrp="1"/>
          </p:cNvSpPr>
          <p:nvPr>
            <p:ph type="sldNum" sz="quarter" idx="11"/>
          </p:nvPr>
        </p:nvSpPr>
        <p:spPr>
          <a:xfrm>
            <a:off x="6553200" y="6248400"/>
            <a:ext cx="1905000" cy="457200"/>
          </a:xfrm>
        </p:spPr>
        <p:txBody>
          <a:bodyPr/>
          <a:lstStyle/>
          <a:p>
            <a:fld id="{080877BF-6D31-4E48-B933-90223EB641D9}" type="slidenum">
              <a:rPr lang="en-US" altLang="zh-CN" smtClean="0"/>
              <a:pPr/>
              <a:t>96</a:t>
            </a:fld>
            <a:endParaRPr lang="en-US" altLang="zh-CN"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2606470"/>
            <a:ext cx="1832196" cy="1071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组合 7"/>
          <p:cNvGrpSpPr/>
          <p:nvPr/>
        </p:nvGrpSpPr>
        <p:grpSpPr>
          <a:xfrm>
            <a:off x="195073" y="2134890"/>
            <a:ext cx="5658454" cy="3121072"/>
            <a:chOff x="596233" y="1772816"/>
            <a:chExt cx="6892988" cy="4087070"/>
          </a:xfrm>
        </p:grpSpPr>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1772816"/>
              <a:ext cx="6202270" cy="3339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899592" y="5112499"/>
              <a:ext cx="288032" cy="353064"/>
            </a:xfrm>
            <a:prstGeom prst="rect">
              <a:avLst/>
            </a:prstGeom>
            <a:noFill/>
          </p:spPr>
          <p:txBody>
            <a:bodyPr wrap="square" rtlCol="0">
              <a:spAutoFit/>
            </a:bodyPr>
            <a:lstStyle/>
            <a:p>
              <a:r>
                <a:rPr lang="en-US" altLang="zh-CN" dirty="0" smtClean="0">
                  <a:latin typeface="微软雅黑" panose="020B0503020204020204" pitchFamily="34" charset="-122"/>
                  <a:ea typeface="微软雅黑" panose="020B0503020204020204" pitchFamily="34" charset="-122"/>
                </a:rPr>
                <a:t>0</a:t>
              </a:r>
              <a:endParaRPr lang="zh-CN" altLang="en-US" dirty="0">
                <a:latin typeface="微软雅黑" panose="020B0503020204020204" pitchFamily="34" charset="-122"/>
                <a:ea typeface="微软雅黑" panose="020B0503020204020204" pitchFamily="34" charset="-122"/>
              </a:endParaRPr>
            </a:p>
          </p:txBody>
        </p:sp>
        <p:sp>
          <p:nvSpPr>
            <p:cNvPr id="14" name="TextBox 13"/>
            <p:cNvSpPr txBox="1"/>
            <p:nvPr/>
          </p:nvSpPr>
          <p:spPr>
            <a:xfrm>
              <a:off x="1614757" y="5112499"/>
              <a:ext cx="589813" cy="353064"/>
            </a:xfrm>
            <a:prstGeom prst="rect">
              <a:avLst/>
            </a:prstGeom>
            <a:noFill/>
          </p:spPr>
          <p:txBody>
            <a:bodyPr wrap="square" rtlCol="0">
              <a:spAutoFit/>
            </a:bodyPr>
            <a:lstStyle/>
            <a:p>
              <a:r>
                <a:rPr lang="en-US" altLang="zh-CN" dirty="0" smtClean="0">
                  <a:latin typeface="微软雅黑" panose="020B0503020204020204" pitchFamily="34" charset="-122"/>
                  <a:ea typeface="微软雅黑" panose="020B0503020204020204" pitchFamily="34" charset="-122"/>
                </a:rPr>
                <a:t>20</a:t>
              </a:r>
              <a:endParaRPr lang="zh-CN" altLang="en-US" dirty="0">
                <a:latin typeface="微软雅黑" panose="020B0503020204020204" pitchFamily="34" charset="-122"/>
                <a:ea typeface="微软雅黑" panose="020B0503020204020204" pitchFamily="34" charset="-122"/>
              </a:endParaRPr>
            </a:p>
          </p:txBody>
        </p:sp>
        <p:sp>
          <p:nvSpPr>
            <p:cNvPr id="15" name="TextBox 14"/>
            <p:cNvSpPr txBox="1"/>
            <p:nvPr/>
          </p:nvSpPr>
          <p:spPr>
            <a:xfrm>
              <a:off x="2364835" y="5112497"/>
              <a:ext cx="622989" cy="353064"/>
            </a:xfrm>
            <a:prstGeom prst="rect">
              <a:avLst/>
            </a:prstGeom>
            <a:noFill/>
          </p:spPr>
          <p:txBody>
            <a:bodyPr wrap="square" rtlCol="0">
              <a:spAutoFit/>
            </a:bodyPr>
            <a:lstStyle/>
            <a:p>
              <a:r>
                <a:rPr lang="en-US" altLang="zh-CN" dirty="0">
                  <a:latin typeface="微软雅黑" panose="020B0503020204020204" pitchFamily="34" charset="-122"/>
                  <a:ea typeface="微软雅黑" panose="020B0503020204020204" pitchFamily="34" charset="-122"/>
                </a:rPr>
                <a:t>4</a:t>
              </a:r>
              <a:r>
                <a:rPr lang="en-US" altLang="zh-CN" dirty="0" smtClean="0">
                  <a:latin typeface="微软雅黑" panose="020B0503020204020204" pitchFamily="34" charset="-122"/>
                  <a:ea typeface="微软雅黑" panose="020B0503020204020204" pitchFamily="34" charset="-122"/>
                </a:rPr>
                <a:t>0</a:t>
              </a:r>
              <a:endParaRPr lang="zh-CN" altLang="en-US" dirty="0">
                <a:latin typeface="微软雅黑" panose="020B0503020204020204" pitchFamily="34" charset="-122"/>
                <a:ea typeface="微软雅黑" panose="020B0503020204020204" pitchFamily="34" charset="-122"/>
              </a:endParaRPr>
            </a:p>
          </p:txBody>
        </p:sp>
        <p:sp>
          <p:nvSpPr>
            <p:cNvPr id="16" name="TextBox 15"/>
            <p:cNvSpPr txBox="1"/>
            <p:nvPr/>
          </p:nvSpPr>
          <p:spPr>
            <a:xfrm>
              <a:off x="3281598" y="5112499"/>
              <a:ext cx="570322" cy="353064"/>
            </a:xfrm>
            <a:prstGeom prst="rect">
              <a:avLst/>
            </a:prstGeom>
            <a:noFill/>
          </p:spPr>
          <p:txBody>
            <a:bodyPr wrap="square" rtlCol="0">
              <a:spAutoFit/>
            </a:bodyPr>
            <a:lstStyle/>
            <a:p>
              <a:r>
                <a:rPr lang="en-US" altLang="zh-CN" dirty="0" smtClean="0">
                  <a:latin typeface="微软雅黑" panose="020B0503020204020204" pitchFamily="34" charset="-122"/>
                  <a:ea typeface="微软雅黑" panose="020B0503020204020204" pitchFamily="34" charset="-122"/>
                </a:rPr>
                <a:t>60</a:t>
              </a:r>
              <a:endParaRPr lang="zh-CN" altLang="en-US" dirty="0">
                <a:latin typeface="微软雅黑" panose="020B0503020204020204" pitchFamily="34" charset="-122"/>
                <a:ea typeface="微软雅黑" panose="020B0503020204020204" pitchFamily="34" charset="-122"/>
              </a:endParaRPr>
            </a:p>
          </p:txBody>
        </p:sp>
        <p:sp>
          <p:nvSpPr>
            <p:cNvPr id="17" name="TextBox 16"/>
            <p:cNvSpPr txBox="1"/>
            <p:nvPr/>
          </p:nvSpPr>
          <p:spPr>
            <a:xfrm>
              <a:off x="4258297" y="5112497"/>
              <a:ext cx="581240" cy="399647"/>
            </a:xfrm>
            <a:prstGeom prst="rect">
              <a:avLst/>
            </a:prstGeom>
            <a:noFill/>
          </p:spPr>
          <p:txBody>
            <a:bodyPr wrap="square" rtlCol="0">
              <a:spAutoFit/>
            </a:bodyPr>
            <a:lstStyle/>
            <a:p>
              <a:r>
                <a:rPr lang="en-US" altLang="zh-CN" dirty="0">
                  <a:latin typeface="微软雅黑" panose="020B0503020204020204" pitchFamily="34" charset="-122"/>
                  <a:ea typeface="微软雅黑" panose="020B0503020204020204" pitchFamily="34" charset="-122"/>
                </a:rPr>
                <a:t>8</a:t>
              </a:r>
              <a:r>
                <a:rPr lang="en-US" altLang="zh-CN" dirty="0" smtClean="0">
                  <a:latin typeface="微软雅黑" panose="020B0503020204020204" pitchFamily="34" charset="-122"/>
                  <a:ea typeface="微软雅黑" panose="020B0503020204020204" pitchFamily="34" charset="-122"/>
                </a:rPr>
                <a:t>0</a:t>
              </a:r>
              <a:endParaRPr lang="zh-CN" altLang="en-US" dirty="0">
                <a:latin typeface="微软雅黑" panose="020B0503020204020204" pitchFamily="34" charset="-122"/>
                <a:ea typeface="微软雅黑" panose="020B0503020204020204" pitchFamily="34" charset="-122"/>
              </a:endParaRPr>
            </a:p>
          </p:txBody>
        </p:sp>
        <p:sp>
          <p:nvSpPr>
            <p:cNvPr id="18" name="TextBox 17"/>
            <p:cNvSpPr txBox="1"/>
            <p:nvPr/>
          </p:nvSpPr>
          <p:spPr>
            <a:xfrm>
              <a:off x="5148063" y="5112499"/>
              <a:ext cx="643442" cy="399647"/>
            </a:xfrm>
            <a:prstGeom prst="rect">
              <a:avLst/>
            </a:prstGeom>
            <a:noFill/>
          </p:spPr>
          <p:txBody>
            <a:bodyPr wrap="square" rtlCol="0">
              <a:spAutoFit/>
            </a:bodyPr>
            <a:lstStyle/>
            <a:p>
              <a:r>
                <a:rPr lang="en-US" altLang="zh-CN" dirty="0" smtClean="0">
                  <a:latin typeface="微软雅黑" panose="020B0503020204020204" pitchFamily="34" charset="-122"/>
                  <a:ea typeface="微软雅黑" panose="020B0503020204020204" pitchFamily="34" charset="-122"/>
                </a:rPr>
                <a:t>100</a:t>
              </a:r>
              <a:endParaRPr lang="zh-CN" altLang="en-US" dirty="0">
                <a:latin typeface="微软雅黑" panose="020B0503020204020204" pitchFamily="34" charset="-122"/>
                <a:ea typeface="微软雅黑" panose="020B0503020204020204" pitchFamily="34" charset="-122"/>
              </a:endParaRPr>
            </a:p>
          </p:txBody>
        </p:sp>
        <p:sp>
          <p:nvSpPr>
            <p:cNvPr id="19" name="TextBox 18"/>
            <p:cNvSpPr txBox="1"/>
            <p:nvPr/>
          </p:nvSpPr>
          <p:spPr>
            <a:xfrm>
              <a:off x="6012158" y="5112499"/>
              <a:ext cx="753101" cy="399647"/>
            </a:xfrm>
            <a:prstGeom prst="rect">
              <a:avLst/>
            </a:prstGeom>
            <a:noFill/>
          </p:spPr>
          <p:txBody>
            <a:bodyPr wrap="square" rtlCol="0">
              <a:spAutoFit/>
            </a:bodyPr>
            <a:lstStyle/>
            <a:p>
              <a:r>
                <a:rPr lang="en-US" altLang="zh-CN" dirty="0" smtClean="0">
                  <a:latin typeface="微软雅黑" panose="020B0503020204020204" pitchFamily="34" charset="-122"/>
                  <a:ea typeface="微软雅黑" panose="020B0503020204020204" pitchFamily="34" charset="-122"/>
                </a:rPr>
                <a:t>120</a:t>
              </a:r>
              <a:endParaRPr lang="zh-CN" altLang="en-US" dirty="0">
                <a:latin typeface="微软雅黑" panose="020B0503020204020204" pitchFamily="34" charset="-122"/>
                <a:ea typeface="微软雅黑" panose="020B0503020204020204" pitchFamily="34" charset="-122"/>
              </a:endParaRPr>
            </a:p>
          </p:txBody>
        </p:sp>
        <p:sp>
          <p:nvSpPr>
            <p:cNvPr id="21" name="TextBox 20"/>
            <p:cNvSpPr txBox="1"/>
            <p:nvPr/>
          </p:nvSpPr>
          <p:spPr>
            <a:xfrm>
              <a:off x="6789296" y="5112499"/>
              <a:ext cx="699925" cy="399647"/>
            </a:xfrm>
            <a:prstGeom prst="rect">
              <a:avLst/>
            </a:prstGeom>
            <a:noFill/>
          </p:spPr>
          <p:txBody>
            <a:bodyPr wrap="square" rtlCol="0">
              <a:spAutoFit/>
            </a:bodyPr>
            <a:lstStyle/>
            <a:p>
              <a:r>
                <a:rPr lang="en-US" altLang="zh-CN" dirty="0" smtClean="0">
                  <a:latin typeface="微软雅黑" panose="020B0503020204020204" pitchFamily="34" charset="-122"/>
                  <a:ea typeface="微软雅黑" panose="020B0503020204020204" pitchFamily="34" charset="-122"/>
                </a:rPr>
                <a:t>140</a:t>
              </a:r>
              <a:endParaRPr lang="zh-CN" altLang="en-US" dirty="0">
                <a:latin typeface="微软雅黑" panose="020B0503020204020204" pitchFamily="34" charset="-122"/>
                <a:ea typeface="微软雅黑" panose="020B0503020204020204" pitchFamily="34" charset="-122"/>
              </a:endParaRPr>
            </a:p>
          </p:txBody>
        </p:sp>
        <p:sp>
          <p:nvSpPr>
            <p:cNvPr id="23" name="TextBox 22"/>
            <p:cNvSpPr txBox="1"/>
            <p:nvPr/>
          </p:nvSpPr>
          <p:spPr>
            <a:xfrm rot="16200000">
              <a:off x="-88697" y="3283781"/>
              <a:ext cx="1761339" cy="391479"/>
            </a:xfrm>
            <a:prstGeom prst="rect">
              <a:avLst/>
            </a:prstGeom>
            <a:noFill/>
          </p:spPr>
          <p:txBody>
            <a:bodyPr wrap="square" rtlCol="0">
              <a:spAutoFit/>
            </a:bodyPr>
            <a:lstStyle/>
            <a:p>
              <a:r>
                <a:rPr lang="en-US" altLang="zh-CN" sz="1600" dirty="0" smtClean="0">
                  <a:latin typeface="微软雅黑" panose="020B0503020204020204" pitchFamily="34" charset="-122"/>
                  <a:ea typeface="微软雅黑" panose="020B0503020204020204" pitchFamily="34" charset="-122"/>
                </a:rPr>
                <a:t>PSNR(DB)</a:t>
              </a:r>
              <a:endParaRPr lang="zh-CN" altLang="en-US" sz="1600" dirty="0">
                <a:latin typeface="微软雅黑" panose="020B0503020204020204" pitchFamily="34" charset="-122"/>
                <a:ea typeface="微软雅黑" panose="020B0503020204020204" pitchFamily="34" charset="-122"/>
              </a:endParaRPr>
            </a:p>
          </p:txBody>
        </p:sp>
        <p:sp>
          <p:nvSpPr>
            <p:cNvPr id="24" name="TextBox 23"/>
            <p:cNvSpPr txBox="1"/>
            <p:nvPr/>
          </p:nvSpPr>
          <p:spPr>
            <a:xfrm>
              <a:off x="3800579" y="5420275"/>
              <a:ext cx="2077916" cy="439611"/>
            </a:xfrm>
            <a:prstGeom prst="rect">
              <a:avLst/>
            </a:prstGeom>
            <a:noFill/>
          </p:spPr>
          <p:txBody>
            <a:bodyPr wrap="square" rtlCol="0">
              <a:spAutoFit/>
            </a:bodyPr>
            <a:lstStyle/>
            <a:p>
              <a:r>
                <a:rPr lang="zh-CN" altLang="en-US" sz="1600" dirty="0" smtClean="0">
                  <a:latin typeface="微软雅黑" panose="020B0503020204020204" pitchFamily="34" charset="-122"/>
                  <a:ea typeface="微软雅黑" panose="020B0503020204020204" pitchFamily="34" charset="-122"/>
                </a:rPr>
                <a:t>码率（</a:t>
              </a:r>
              <a:r>
                <a:rPr lang="en-US" altLang="zh-CN" sz="1600" dirty="0" smtClean="0">
                  <a:latin typeface="微软雅黑" panose="020B0503020204020204" pitchFamily="34" charset="-122"/>
                  <a:ea typeface="微软雅黑" panose="020B0503020204020204" pitchFamily="34" charset="-122"/>
                </a:rPr>
                <a:t>Mbps)</a:t>
              </a:r>
              <a:endParaRPr lang="zh-CN" altLang="en-US" sz="1600" dirty="0">
                <a:latin typeface="微软雅黑" panose="020B0503020204020204" pitchFamily="34" charset="-122"/>
                <a:ea typeface="微软雅黑" panose="020B0503020204020204" pitchFamily="34" charset="-122"/>
              </a:endParaRPr>
            </a:p>
          </p:txBody>
        </p:sp>
      </p:grpSp>
      <p:sp>
        <p:nvSpPr>
          <p:cNvPr id="25" name="TextBox 24"/>
          <p:cNvSpPr txBox="1"/>
          <p:nvPr/>
        </p:nvSpPr>
        <p:spPr>
          <a:xfrm>
            <a:off x="7180859" y="2021416"/>
            <a:ext cx="790942" cy="400110"/>
          </a:xfrm>
          <a:prstGeom prst="rect">
            <a:avLst/>
          </a:prstGeom>
          <a:noFill/>
        </p:spPr>
        <p:txBody>
          <a:bodyPr wrap="square" rtlCol="0">
            <a:spAutoFit/>
          </a:bodyPr>
          <a:lstStyle/>
          <a:p>
            <a:r>
              <a:rPr lang="zh-CN" altLang="en-US" sz="2000" dirty="0" smtClean="0">
                <a:latin typeface="微软雅黑" panose="020B0503020204020204" pitchFamily="34" charset="-122"/>
                <a:ea typeface="微软雅黑" panose="020B0503020204020204" pitchFamily="34" charset="-122"/>
              </a:rPr>
              <a:t>鸭</a:t>
            </a:r>
            <a:r>
              <a:rPr lang="zh-CN" altLang="en-US" sz="2000" dirty="0">
                <a:latin typeface="微软雅黑" panose="020B0503020204020204" pitchFamily="34" charset="-122"/>
                <a:ea typeface="微软雅黑" panose="020B0503020204020204" pitchFamily="34" charset="-122"/>
              </a:rPr>
              <a:t>子</a:t>
            </a:r>
          </a:p>
        </p:txBody>
      </p:sp>
      <p:sp>
        <p:nvSpPr>
          <p:cNvPr id="26" name="TextBox 25"/>
          <p:cNvSpPr txBox="1"/>
          <p:nvPr/>
        </p:nvSpPr>
        <p:spPr>
          <a:xfrm>
            <a:off x="577933" y="1794302"/>
            <a:ext cx="2186071" cy="338554"/>
          </a:xfrm>
          <a:prstGeom prst="rect">
            <a:avLst/>
          </a:prstGeom>
          <a:noFill/>
        </p:spPr>
        <p:txBody>
          <a:bodyPr wrap="square" rtlCol="0">
            <a:spAutoFit/>
          </a:bodyPr>
          <a:lstStyle/>
          <a:p>
            <a:r>
              <a:rPr lang="en-US" altLang="zh-CN" sz="1600" b="0" dirty="0" smtClean="0">
                <a:latin typeface="微软雅黑" panose="020B0503020204020204" pitchFamily="34" charset="-122"/>
                <a:ea typeface="微软雅黑" panose="020B0503020204020204" pitchFamily="34" charset="-122"/>
              </a:rPr>
              <a:t>4K </a:t>
            </a:r>
            <a:r>
              <a:rPr lang="zh-CN" altLang="en-US" sz="1600" b="0" dirty="0" smtClean="0">
                <a:latin typeface="微软雅黑" panose="020B0503020204020204" pitchFamily="34" charset="-122"/>
                <a:ea typeface="微软雅黑" panose="020B0503020204020204" pitchFamily="34" charset="-122"/>
              </a:rPr>
              <a:t>电视</a:t>
            </a:r>
            <a:r>
              <a:rPr lang="en-US" altLang="zh-CN" sz="1600" b="0" dirty="0" smtClean="0">
                <a:latin typeface="微软雅黑" panose="020B0503020204020204" pitchFamily="34" charset="-122"/>
                <a:ea typeface="微软雅黑" panose="020B0503020204020204" pitchFamily="34" charset="-122"/>
              </a:rPr>
              <a:t>《</a:t>
            </a:r>
            <a:r>
              <a:rPr lang="zh-CN" altLang="en-US" sz="1600" b="0" dirty="0" smtClean="0">
                <a:latin typeface="微软雅黑" panose="020B0503020204020204" pitchFamily="34" charset="-122"/>
                <a:ea typeface="微软雅黑" panose="020B0503020204020204" pitchFamily="34" charset="-122"/>
              </a:rPr>
              <a:t>鸭子</a:t>
            </a:r>
            <a:r>
              <a:rPr lang="en-US" altLang="zh-CN" sz="1600" b="0" dirty="0" smtClean="0">
                <a:latin typeface="微软雅黑" panose="020B0503020204020204" pitchFamily="34" charset="-122"/>
                <a:ea typeface="微软雅黑" panose="020B0503020204020204" pitchFamily="34" charset="-122"/>
              </a:rPr>
              <a:t>》</a:t>
            </a:r>
            <a:r>
              <a:rPr lang="zh-CN" altLang="en-US" sz="1600" b="0" dirty="0" smtClean="0">
                <a:latin typeface="微软雅黑" panose="020B0503020204020204" pitchFamily="34" charset="-122"/>
                <a:ea typeface="微软雅黑" panose="020B0503020204020204" pitchFamily="34" charset="-122"/>
              </a:rPr>
              <a:t>片段</a:t>
            </a:r>
            <a:endParaRPr lang="zh-CN" altLang="en-US" sz="1600" b="0" dirty="0">
              <a:latin typeface="微软雅黑" panose="020B0503020204020204" pitchFamily="34" charset="-122"/>
              <a:ea typeface="微软雅黑" panose="020B0503020204020204" pitchFamily="34" charset="-122"/>
            </a:endParaRPr>
          </a:p>
        </p:txBody>
      </p:sp>
      <p:sp>
        <p:nvSpPr>
          <p:cNvPr id="27" name="TextBox 26"/>
          <p:cNvSpPr txBox="1"/>
          <p:nvPr/>
        </p:nvSpPr>
        <p:spPr>
          <a:xfrm>
            <a:off x="4355976" y="1812886"/>
            <a:ext cx="1684220" cy="338554"/>
          </a:xfrm>
          <a:prstGeom prst="rect">
            <a:avLst/>
          </a:prstGeom>
          <a:noFill/>
        </p:spPr>
        <p:txBody>
          <a:bodyPr wrap="square" rtlCol="0">
            <a:spAutoFit/>
          </a:bodyPr>
          <a:lstStyle/>
          <a:p>
            <a:r>
              <a:rPr lang="en-US" altLang="zh-CN" sz="1600" b="0" dirty="0" smtClean="0">
                <a:latin typeface="微软雅黑" panose="020B0503020204020204" pitchFamily="34" charset="-122"/>
                <a:ea typeface="微软雅黑" panose="020B0503020204020204" pitchFamily="34" charset="-122"/>
              </a:rPr>
              <a:t>3840X2160</a:t>
            </a:r>
            <a:endParaRPr lang="zh-CN" altLang="en-US" sz="1600" b="0" dirty="0">
              <a:latin typeface="微软雅黑" panose="020B0503020204020204" pitchFamily="34" charset="-122"/>
              <a:ea typeface="微软雅黑" panose="020B0503020204020204" pitchFamily="34" charset="-122"/>
            </a:endParaRPr>
          </a:p>
        </p:txBody>
      </p:sp>
      <p:sp>
        <p:nvSpPr>
          <p:cNvPr id="28" name="TextBox 27"/>
          <p:cNvSpPr txBox="1"/>
          <p:nvPr/>
        </p:nvSpPr>
        <p:spPr>
          <a:xfrm>
            <a:off x="359216" y="1300698"/>
            <a:ext cx="7217114" cy="400110"/>
          </a:xfrm>
          <a:prstGeom prst="rect">
            <a:avLst/>
          </a:prstGeom>
          <a:noFill/>
        </p:spPr>
        <p:txBody>
          <a:bodyPr wrap="square" rtlCol="0">
            <a:spAutoFit/>
          </a:bodyPr>
          <a:lstStyle/>
          <a:p>
            <a:pPr algn="l"/>
            <a:r>
              <a:rPr lang="en-US" altLang="zh-CN" sz="2000" b="0" dirty="0" smtClean="0">
                <a:latin typeface="微软雅黑" panose="020B0503020204020204" pitchFamily="34" charset="-122"/>
                <a:ea typeface="微软雅黑" panose="020B0503020204020204" pitchFamily="34" charset="-122"/>
              </a:rPr>
              <a:t>2012</a:t>
            </a:r>
            <a:r>
              <a:rPr lang="zh-CN" altLang="en-US" sz="2000" b="0" dirty="0" smtClean="0">
                <a:latin typeface="微软雅黑" panose="020B0503020204020204" pitchFamily="34" charset="-122"/>
                <a:ea typeface="微软雅黑" panose="020B0503020204020204" pitchFamily="34" charset="-122"/>
              </a:rPr>
              <a:t>年，</a:t>
            </a:r>
            <a:r>
              <a:rPr lang="zh-CN" altLang="zh-CN" sz="2000" b="0" dirty="0" smtClean="0">
                <a:latin typeface="微软雅黑" panose="020B0503020204020204" pitchFamily="34" charset="-122"/>
                <a:ea typeface="微软雅黑" panose="020B0503020204020204" pitchFamily="34" charset="-122"/>
              </a:rPr>
              <a:t>爱</a:t>
            </a:r>
            <a:r>
              <a:rPr lang="zh-CN" altLang="zh-CN" sz="2000" b="0" dirty="0">
                <a:latin typeface="微软雅黑" panose="020B0503020204020204" pitchFamily="34" charset="-122"/>
                <a:ea typeface="微软雅黑" panose="020B0503020204020204" pitchFamily="34" charset="-122"/>
              </a:rPr>
              <a:t>立信</a:t>
            </a:r>
            <a:r>
              <a:rPr lang="en-US" altLang="zh-CN" sz="2000" b="0" dirty="0">
                <a:latin typeface="微软雅黑" panose="020B0503020204020204" pitchFamily="34" charset="-122"/>
                <a:ea typeface="微软雅黑" panose="020B0503020204020204" pitchFamily="34" charset="-122"/>
              </a:rPr>
              <a:t> </a:t>
            </a:r>
            <a:r>
              <a:rPr lang="zh-CN" altLang="en-US" sz="2000" b="0" dirty="0" smtClean="0">
                <a:latin typeface="微软雅黑" panose="020B0503020204020204" pitchFamily="34" charset="-122"/>
                <a:ea typeface="微软雅黑" panose="020B0503020204020204" pitchFamily="34" charset="-122"/>
              </a:rPr>
              <a:t>对</a:t>
            </a:r>
            <a:r>
              <a:rPr lang="en-US" altLang="zh-CN" sz="2000" b="0" dirty="0" smtClean="0">
                <a:latin typeface="微软雅黑" panose="020B0503020204020204" pitchFamily="34" charset="-122"/>
                <a:ea typeface="微软雅黑" panose="020B0503020204020204" pitchFamily="34" charset="-122"/>
              </a:rPr>
              <a:t>4K</a:t>
            </a:r>
            <a:r>
              <a:rPr lang="zh-CN" altLang="en-US" sz="2000" b="0" dirty="0" smtClean="0">
                <a:latin typeface="微软雅黑" panose="020B0503020204020204" pitchFamily="34" charset="-122"/>
                <a:ea typeface="微软雅黑" panose="020B0503020204020204" pitchFamily="34" charset="-122"/>
              </a:rPr>
              <a:t>电视所做</a:t>
            </a:r>
            <a:r>
              <a:rPr lang="en-US" altLang="zh-CN" sz="2000" b="0" dirty="0" smtClean="0">
                <a:latin typeface="微软雅黑" panose="020B0503020204020204" pitchFamily="34" charset="-122"/>
                <a:ea typeface="微软雅黑" panose="020B0503020204020204" pitchFamily="34" charset="-122"/>
              </a:rPr>
              <a:t>H.265</a:t>
            </a:r>
            <a:r>
              <a:rPr lang="zh-CN" altLang="en-US" sz="2000" b="0" dirty="0" smtClean="0">
                <a:latin typeface="微软雅黑" panose="020B0503020204020204" pitchFamily="34" charset="-122"/>
                <a:ea typeface="微软雅黑" panose="020B0503020204020204" pitchFamily="34" charset="-122"/>
              </a:rPr>
              <a:t>与</a:t>
            </a:r>
            <a:r>
              <a:rPr lang="en-US" altLang="zh-CN" sz="2000" b="0" dirty="0" smtClean="0">
                <a:latin typeface="微软雅黑" panose="020B0503020204020204" pitchFamily="34" charset="-122"/>
                <a:ea typeface="微软雅黑" panose="020B0503020204020204" pitchFamily="34" charset="-122"/>
              </a:rPr>
              <a:t>H.264</a:t>
            </a:r>
            <a:r>
              <a:rPr lang="zh-CN" altLang="en-US" sz="2000" b="0" dirty="0" smtClean="0">
                <a:latin typeface="微软雅黑" panose="020B0503020204020204" pitchFamily="34" charset="-122"/>
                <a:ea typeface="微软雅黑" panose="020B0503020204020204" pitchFamily="34" charset="-122"/>
              </a:rPr>
              <a:t>编码效果对比：</a:t>
            </a:r>
            <a:endParaRPr lang="zh-CN" altLang="en-US" sz="2000" b="0" dirty="0">
              <a:latin typeface="微软雅黑" panose="020B0503020204020204" pitchFamily="34" charset="-122"/>
              <a:ea typeface="微软雅黑" panose="020B0503020204020204" pitchFamily="34" charset="-122"/>
            </a:endParaRPr>
          </a:p>
        </p:txBody>
      </p:sp>
      <p:cxnSp>
        <p:nvCxnSpPr>
          <p:cNvPr id="10" name="直接连接符 9"/>
          <p:cNvCxnSpPr/>
          <p:nvPr/>
        </p:nvCxnSpPr>
        <p:spPr bwMode="auto">
          <a:xfrm>
            <a:off x="6876256" y="4286820"/>
            <a:ext cx="556058" cy="0"/>
          </a:xfrm>
          <a:prstGeom prst="line">
            <a:avLst/>
          </a:prstGeom>
          <a:solidFill>
            <a:schemeClr val="accent1"/>
          </a:solidFill>
          <a:ln w="19050" cap="flat" cmpd="sng" algn="ctr">
            <a:solidFill>
              <a:srgbClr val="FF99FF"/>
            </a:solidFill>
            <a:prstDash val="solid"/>
            <a:round/>
            <a:headEnd type="none" w="med" len="med"/>
            <a:tailEnd type="none" w="med" len="med"/>
          </a:ln>
          <a:effectLst/>
        </p:spPr>
      </p:cxnSp>
      <p:sp>
        <p:nvSpPr>
          <p:cNvPr id="11" name="矩形 10"/>
          <p:cNvSpPr/>
          <p:nvPr/>
        </p:nvSpPr>
        <p:spPr bwMode="auto">
          <a:xfrm>
            <a:off x="7145483" y="4253664"/>
            <a:ext cx="77009" cy="72008"/>
          </a:xfrm>
          <a:prstGeom prst="rect">
            <a:avLst/>
          </a:prstGeom>
          <a:solidFill>
            <a:srgbClr val="FF99FF"/>
          </a:solidFill>
          <a:ln w="952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p:txBody>
      </p:sp>
      <p:cxnSp>
        <p:nvCxnSpPr>
          <p:cNvPr id="32" name="直接连接符 31"/>
          <p:cNvCxnSpPr/>
          <p:nvPr/>
        </p:nvCxnSpPr>
        <p:spPr bwMode="auto">
          <a:xfrm>
            <a:off x="6896262" y="4613704"/>
            <a:ext cx="556058" cy="0"/>
          </a:xfrm>
          <a:prstGeom prst="line">
            <a:avLst/>
          </a:prstGeom>
          <a:solidFill>
            <a:schemeClr val="accent1"/>
          </a:solidFill>
          <a:ln w="19050" cap="flat" cmpd="sng" algn="ctr">
            <a:solidFill>
              <a:srgbClr val="0066FF"/>
            </a:solidFill>
            <a:prstDash val="solid"/>
            <a:round/>
            <a:headEnd type="none" w="med" len="med"/>
            <a:tailEnd type="none" w="med" len="med"/>
          </a:ln>
          <a:effectLst/>
        </p:spPr>
      </p:cxnSp>
      <p:sp>
        <p:nvSpPr>
          <p:cNvPr id="33" name="矩形 32"/>
          <p:cNvSpPr/>
          <p:nvPr/>
        </p:nvSpPr>
        <p:spPr bwMode="auto">
          <a:xfrm>
            <a:off x="7165489" y="4580548"/>
            <a:ext cx="77009" cy="72008"/>
          </a:xfrm>
          <a:prstGeom prst="rect">
            <a:avLst/>
          </a:prstGeom>
          <a:solidFill>
            <a:srgbClr val="0066FF"/>
          </a:solidFill>
          <a:ln w="952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p:txBody>
      </p:sp>
      <p:sp>
        <p:nvSpPr>
          <p:cNvPr id="34" name="TextBox 33"/>
          <p:cNvSpPr txBox="1"/>
          <p:nvPr/>
        </p:nvSpPr>
        <p:spPr>
          <a:xfrm>
            <a:off x="7452320" y="4395882"/>
            <a:ext cx="897665" cy="369332"/>
          </a:xfrm>
          <a:prstGeom prst="rect">
            <a:avLst/>
          </a:prstGeom>
          <a:noFill/>
        </p:spPr>
        <p:txBody>
          <a:bodyPr wrap="square" rtlCol="0">
            <a:spAutoFit/>
          </a:bodyPr>
          <a:lstStyle/>
          <a:p>
            <a:r>
              <a:rPr lang="en-US" altLang="zh-CN" sz="1800" dirty="0" smtClean="0">
                <a:latin typeface="微软雅黑" panose="020B0503020204020204" pitchFamily="34" charset="-122"/>
                <a:ea typeface="微软雅黑" panose="020B0503020204020204" pitchFamily="34" charset="-122"/>
              </a:rPr>
              <a:t>H.264</a:t>
            </a:r>
            <a:endParaRPr lang="zh-CN" altLang="en-US" sz="1800" dirty="0">
              <a:latin typeface="微软雅黑" panose="020B0503020204020204" pitchFamily="34" charset="-122"/>
              <a:ea typeface="微软雅黑" panose="020B0503020204020204" pitchFamily="34" charset="-122"/>
            </a:endParaRPr>
          </a:p>
        </p:txBody>
      </p:sp>
      <p:sp>
        <p:nvSpPr>
          <p:cNvPr id="35" name="TextBox 34"/>
          <p:cNvSpPr txBox="1"/>
          <p:nvPr/>
        </p:nvSpPr>
        <p:spPr>
          <a:xfrm>
            <a:off x="7452320" y="4109648"/>
            <a:ext cx="897665" cy="369332"/>
          </a:xfrm>
          <a:prstGeom prst="rect">
            <a:avLst/>
          </a:prstGeom>
          <a:noFill/>
        </p:spPr>
        <p:txBody>
          <a:bodyPr wrap="square" rtlCol="0">
            <a:spAutoFit/>
          </a:bodyPr>
          <a:lstStyle/>
          <a:p>
            <a:r>
              <a:rPr lang="en-US" altLang="zh-CN" sz="1800" dirty="0" smtClean="0">
                <a:latin typeface="微软雅黑" panose="020B0503020204020204" pitchFamily="34" charset="-122"/>
                <a:ea typeface="微软雅黑" panose="020B0503020204020204" pitchFamily="34" charset="-122"/>
              </a:rPr>
              <a:t>H.265</a:t>
            </a:r>
            <a:endParaRPr lang="zh-CN" altLang="en-US" sz="1800" dirty="0">
              <a:latin typeface="微软雅黑" panose="020B0503020204020204" pitchFamily="34" charset="-122"/>
              <a:ea typeface="微软雅黑" panose="020B0503020204020204" pitchFamily="34" charset="-122"/>
            </a:endParaRPr>
          </a:p>
        </p:txBody>
      </p:sp>
      <p:sp>
        <p:nvSpPr>
          <p:cNvPr id="40" name="矩形 39"/>
          <p:cNvSpPr/>
          <p:nvPr/>
        </p:nvSpPr>
        <p:spPr>
          <a:xfrm>
            <a:off x="539552" y="5108700"/>
            <a:ext cx="7843330" cy="1523494"/>
          </a:xfrm>
          <a:prstGeom prst="rect">
            <a:avLst/>
          </a:prstGeom>
          <a:noFill/>
        </p:spPr>
        <p:txBody>
          <a:bodyPr wrap="square" rtlCol="0">
            <a:spAutoFit/>
          </a:bodyPr>
          <a:lstStyle/>
          <a:p>
            <a:pPr algn="l">
              <a:spcBef>
                <a:spcPts val="0"/>
              </a:spcBef>
              <a:spcAft>
                <a:spcPts val="600"/>
              </a:spcAft>
            </a:pPr>
            <a:r>
              <a:rPr lang="zh-CN" altLang="en-US" sz="1600" b="0" dirty="0">
                <a:latin typeface="微软雅黑" panose="020B0503020204020204" pitchFamily="34" charset="-122"/>
                <a:ea typeface="微软雅黑" panose="020B0503020204020204" pitchFamily="34" charset="-122"/>
              </a:rPr>
              <a:t>测试结果：</a:t>
            </a:r>
            <a:endParaRPr lang="en-US" altLang="zh-CN" sz="1600" b="0" dirty="0">
              <a:latin typeface="微软雅黑" panose="020B0503020204020204" pitchFamily="34" charset="-122"/>
              <a:ea typeface="微软雅黑" panose="020B0503020204020204" pitchFamily="34" charset="-122"/>
            </a:endParaRPr>
          </a:p>
          <a:p>
            <a:pPr marL="342900" indent="-342900" algn="l">
              <a:lnSpc>
                <a:spcPct val="150000"/>
              </a:lnSpc>
              <a:buFont typeface="+mj-lt"/>
              <a:buAutoNum type="arabicPeriod"/>
            </a:pPr>
            <a:r>
              <a:rPr lang="en-US" altLang="zh-CN" sz="1600" b="0" dirty="0" smtClean="0">
                <a:latin typeface="微软雅黑" panose="020B0503020204020204" pitchFamily="34" charset="-122"/>
                <a:ea typeface="微软雅黑" panose="020B0503020204020204" pitchFamily="34" charset="-122"/>
              </a:rPr>
              <a:t>HEVC </a:t>
            </a:r>
            <a:r>
              <a:rPr lang="zh-CN" altLang="zh-CN" sz="1600" b="0" dirty="0" smtClean="0">
                <a:latin typeface="微软雅黑" panose="020B0503020204020204" pitchFamily="34" charset="-122"/>
                <a:ea typeface="微软雅黑" panose="020B0503020204020204" pitchFamily="34" charset="-122"/>
              </a:rPr>
              <a:t>可以</a:t>
            </a:r>
            <a:r>
              <a:rPr lang="zh-CN" altLang="en-US" sz="1600" b="0" dirty="0">
                <a:latin typeface="微软雅黑" panose="020B0503020204020204" pitchFamily="34" charset="-122"/>
                <a:ea typeface="微软雅黑" panose="020B0503020204020204" pitchFamily="34" charset="-122"/>
              </a:rPr>
              <a:t>以</a:t>
            </a:r>
            <a:r>
              <a:rPr lang="zh-CN" altLang="zh-CN" sz="1600" b="0" dirty="0" smtClean="0">
                <a:latin typeface="微软雅黑" panose="020B0503020204020204" pitchFamily="34" charset="-122"/>
                <a:ea typeface="微软雅黑" panose="020B0503020204020204" pitchFamily="34" charset="-122"/>
              </a:rPr>
              <a:t>比</a:t>
            </a:r>
            <a:r>
              <a:rPr lang="en-US" altLang="zh-CN" sz="1600" b="0" dirty="0" smtClean="0">
                <a:latin typeface="微软雅黑" panose="020B0503020204020204" pitchFamily="34" charset="-122"/>
                <a:ea typeface="微软雅黑" panose="020B0503020204020204" pitchFamily="34" charset="-122"/>
              </a:rPr>
              <a:t> AVC</a:t>
            </a:r>
            <a:r>
              <a:rPr lang="zh-CN" altLang="zh-CN" sz="1600" b="0" dirty="0" smtClean="0">
                <a:latin typeface="微软雅黑" panose="020B0503020204020204" pitchFamily="34" charset="-122"/>
                <a:ea typeface="微软雅黑" panose="020B0503020204020204" pitchFamily="34" charset="-122"/>
              </a:rPr>
              <a:t>低</a:t>
            </a:r>
            <a:r>
              <a:rPr lang="en-US" altLang="zh-CN" sz="1600" b="0" dirty="0" smtClean="0">
                <a:latin typeface="微软雅黑" panose="020B0503020204020204" pitchFamily="34" charset="-122"/>
                <a:ea typeface="微软雅黑" panose="020B0503020204020204" pitchFamily="34" charset="-122"/>
              </a:rPr>
              <a:t> </a:t>
            </a:r>
            <a:r>
              <a:rPr lang="en-US" altLang="zh-CN" sz="1600" b="0" dirty="0">
                <a:latin typeface="微软雅黑" panose="020B0503020204020204" pitchFamily="34" charset="-122"/>
                <a:ea typeface="微软雅黑" panose="020B0503020204020204" pitchFamily="34" charset="-122"/>
              </a:rPr>
              <a:t>53% </a:t>
            </a:r>
            <a:r>
              <a:rPr lang="zh-CN" altLang="zh-CN" sz="1600" b="0" dirty="0" smtClean="0">
                <a:latin typeface="微软雅黑" panose="020B0503020204020204" pitchFamily="34" charset="-122"/>
                <a:ea typeface="微软雅黑" panose="020B0503020204020204" pitchFamily="34" charset="-122"/>
              </a:rPr>
              <a:t>码率</a:t>
            </a:r>
            <a:r>
              <a:rPr lang="zh-CN" altLang="en-US" sz="1600" b="0" dirty="0" smtClean="0">
                <a:latin typeface="微软雅黑" panose="020B0503020204020204" pitchFamily="34" charset="-122"/>
                <a:ea typeface="微软雅黑" panose="020B0503020204020204" pitchFamily="34" charset="-122"/>
              </a:rPr>
              <a:t>，达到同样的</a:t>
            </a:r>
            <a:r>
              <a:rPr lang="zh-CN" altLang="zh-CN" sz="1600" b="0" dirty="0" smtClean="0">
                <a:latin typeface="微软雅黑" panose="020B0503020204020204" pitchFamily="34" charset="-122"/>
                <a:ea typeface="微软雅黑" panose="020B0503020204020204" pitchFamily="34" charset="-122"/>
              </a:rPr>
              <a:t>客观</a:t>
            </a:r>
            <a:r>
              <a:rPr lang="zh-CN" altLang="zh-CN" sz="1600" b="0" dirty="0">
                <a:latin typeface="微软雅黑" panose="020B0503020204020204" pitchFamily="34" charset="-122"/>
                <a:ea typeface="微软雅黑" panose="020B0503020204020204" pitchFamily="34" charset="-122"/>
              </a:rPr>
              <a:t>画面</a:t>
            </a:r>
            <a:r>
              <a:rPr lang="zh-CN" altLang="zh-CN" sz="1600" b="0" dirty="0" smtClean="0">
                <a:latin typeface="微软雅黑" panose="020B0503020204020204" pitchFamily="34" charset="-122"/>
                <a:ea typeface="微软雅黑" panose="020B0503020204020204" pitchFamily="34" charset="-122"/>
              </a:rPr>
              <a:t>品质</a:t>
            </a:r>
            <a:r>
              <a:rPr lang="zh-CN" altLang="en-US" sz="1600" b="0" dirty="0" smtClean="0">
                <a:latin typeface="微软雅黑" panose="020B0503020204020204" pitchFamily="34" charset="-122"/>
                <a:ea typeface="微软雅黑" panose="020B0503020204020204" pitchFamily="34" charset="-122"/>
              </a:rPr>
              <a:t>。</a:t>
            </a:r>
            <a:endParaRPr lang="en-US" altLang="zh-CN" sz="1600" b="0" dirty="0" smtClean="0">
              <a:latin typeface="微软雅黑" panose="020B0503020204020204" pitchFamily="34" charset="-122"/>
              <a:ea typeface="微软雅黑" panose="020B0503020204020204" pitchFamily="34" charset="-122"/>
            </a:endParaRPr>
          </a:p>
          <a:p>
            <a:pPr marL="342900" indent="-342900" algn="l">
              <a:lnSpc>
                <a:spcPct val="150000"/>
              </a:lnSpc>
              <a:buFont typeface="+mj-lt"/>
              <a:buAutoNum type="arabicPeriod"/>
            </a:pPr>
            <a:r>
              <a:rPr lang="zh-CN" altLang="en-US" sz="1600" b="0" dirty="0" smtClean="0">
                <a:latin typeface="微软雅黑" panose="020B0503020204020204" pitchFamily="34" charset="-122"/>
                <a:ea typeface="微软雅黑" panose="020B0503020204020204" pitchFamily="34" charset="-122"/>
              </a:rPr>
              <a:t>相同码率下，</a:t>
            </a:r>
            <a:r>
              <a:rPr lang="en-US" altLang="zh-CN" sz="1600" b="0" dirty="0" smtClean="0">
                <a:latin typeface="微软雅黑" panose="020B0503020204020204" pitchFamily="34" charset="-122"/>
                <a:ea typeface="微软雅黑" panose="020B0503020204020204" pitchFamily="34" charset="-122"/>
              </a:rPr>
              <a:t>H.265</a:t>
            </a:r>
            <a:r>
              <a:rPr lang="zh-CN" altLang="en-US" sz="1600" b="0" dirty="0" smtClean="0">
                <a:latin typeface="微软雅黑" panose="020B0503020204020204" pitchFamily="34" charset="-122"/>
                <a:ea typeface="微软雅黑" panose="020B0503020204020204" pitchFamily="34" charset="-122"/>
              </a:rPr>
              <a:t>编码</a:t>
            </a:r>
            <a:r>
              <a:rPr lang="zh-CN" altLang="en-US" sz="1600" b="0" dirty="0">
                <a:latin typeface="微软雅黑" panose="020B0503020204020204" pitchFamily="34" charset="-122"/>
                <a:ea typeface="微软雅黑" panose="020B0503020204020204" pitchFamily="34" charset="-122"/>
              </a:rPr>
              <a:t>的</a:t>
            </a:r>
            <a:r>
              <a:rPr lang="zh-CN" altLang="en-US" sz="1600" b="0" dirty="0" smtClean="0">
                <a:latin typeface="微软雅黑" panose="020B0503020204020204" pitchFamily="34" charset="-122"/>
                <a:ea typeface="微软雅黑" panose="020B0503020204020204" pitchFamily="34" charset="-122"/>
              </a:rPr>
              <a:t>客观画质要好很多。</a:t>
            </a:r>
            <a:endParaRPr lang="en-US" altLang="zh-CN" sz="1600" b="0" dirty="0" smtClean="0">
              <a:latin typeface="微软雅黑" panose="020B0503020204020204" pitchFamily="34" charset="-122"/>
              <a:ea typeface="微软雅黑" panose="020B0503020204020204" pitchFamily="34" charset="-122"/>
            </a:endParaRPr>
          </a:p>
          <a:p>
            <a:pPr marL="342900" indent="-342900" algn="l">
              <a:lnSpc>
                <a:spcPct val="150000"/>
              </a:lnSpc>
              <a:buFont typeface="+mj-lt"/>
              <a:buAutoNum type="arabicPeriod"/>
            </a:pPr>
            <a:r>
              <a:rPr lang="zh-CN" altLang="zh-CN" sz="1600" b="0" dirty="0">
                <a:latin typeface="微软雅黑" panose="020B0503020204020204" pitchFamily="34" charset="-122"/>
                <a:ea typeface="微软雅黑" panose="020B0503020204020204" pitchFamily="34" charset="-122"/>
              </a:rPr>
              <a:t>曲线</a:t>
            </a:r>
            <a:r>
              <a:rPr lang="zh-CN" altLang="zh-CN" sz="1600" b="0" dirty="0" smtClean="0">
                <a:latin typeface="微软雅黑" panose="020B0503020204020204" pitchFamily="34" charset="-122"/>
                <a:ea typeface="微软雅黑" panose="020B0503020204020204" pitchFamily="34" charset="-122"/>
              </a:rPr>
              <a:t>反映</a:t>
            </a:r>
            <a:r>
              <a:rPr lang="zh-CN" altLang="en-US" sz="1600" b="0" dirty="0" smtClean="0">
                <a:latin typeface="微软雅黑" panose="020B0503020204020204" pitchFamily="34" charset="-122"/>
                <a:ea typeface="微软雅黑" panose="020B0503020204020204" pitchFamily="34" charset="-122"/>
              </a:rPr>
              <a:t>了</a:t>
            </a:r>
            <a:r>
              <a:rPr lang="zh-CN" altLang="zh-CN" sz="1600" b="0" dirty="0">
                <a:latin typeface="微软雅黑" panose="020B0503020204020204" pitchFamily="34" charset="-122"/>
                <a:ea typeface="微软雅黑" panose="020B0503020204020204" pitchFamily="34" charset="-122"/>
              </a:rPr>
              <a:t>压缩后</a:t>
            </a:r>
            <a:r>
              <a:rPr lang="zh-CN" altLang="zh-CN" sz="1600" b="0" dirty="0" smtClean="0">
                <a:latin typeface="微软雅黑" panose="020B0503020204020204" pitchFamily="34" charset="-122"/>
                <a:ea typeface="微软雅黑" panose="020B0503020204020204" pitchFamily="34" charset="-122"/>
              </a:rPr>
              <a:t>要</a:t>
            </a:r>
            <a:r>
              <a:rPr lang="zh-CN" altLang="zh-CN" sz="1600" b="0" dirty="0">
                <a:latin typeface="微软雅黑" panose="020B0503020204020204" pitchFamily="34" charset="-122"/>
                <a:ea typeface="微软雅黑" panose="020B0503020204020204" pitchFamily="34" charset="-122"/>
              </a:rPr>
              <a:t>达成某级别</a:t>
            </a:r>
            <a:r>
              <a:rPr lang="zh-CN" altLang="zh-CN" sz="1600" b="0" dirty="0" smtClean="0">
                <a:latin typeface="微软雅黑" panose="020B0503020204020204" pitchFamily="34" charset="-122"/>
                <a:ea typeface="微软雅黑" panose="020B0503020204020204" pitchFamily="34" charset="-122"/>
              </a:rPr>
              <a:t>的画面</a:t>
            </a:r>
            <a:r>
              <a:rPr lang="zh-CN" altLang="zh-CN" sz="1600" b="0" dirty="0">
                <a:latin typeface="微软雅黑" panose="020B0503020204020204" pitchFamily="34" charset="-122"/>
                <a:ea typeface="微软雅黑" panose="020B0503020204020204" pitchFamily="34" charset="-122"/>
              </a:rPr>
              <a:t>品质所需要的</a:t>
            </a:r>
            <a:r>
              <a:rPr lang="zh-CN" altLang="zh-CN" sz="1600" b="0" dirty="0" smtClean="0">
                <a:latin typeface="微软雅黑" panose="020B0503020204020204" pitchFamily="34" charset="-122"/>
                <a:ea typeface="微软雅黑" panose="020B0503020204020204" pitchFamily="34" charset="-122"/>
              </a:rPr>
              <a:t>码率</a:t>
            </a:r>
            <a:r>
              <a:rPr lang="zh-CN" altLang="en-US" sz="1600" b="0" dirty="0" smtClean="0">
                <a:latin typeface="微软雅黑" panose="020B0503020204020204" pitchFamily="34" charset="-122"/>
                <a:ea typeface="微软雅黑" panose="020B0503020204020204" pitchFamily="34" charset="-122"/>
              </a:rPr>
              <a:t>。</a:t>
            </a:r>
            <a:endParaRPr lang="zh-CN" altLang="en-US" sz="1600" b="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9242813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灯片编号占位符 3"/>
          <p:cNvSpPr>
            <a:spLocks noGrp="1"/>
          </p:cNvSpPr>
          <p:nvPr>
            <p:ph type="sldNum" sz="quarter" idx="11"/>
          </p:nvPr>
        </p:nvSpPr>
        <p:spPr>
          <a:xfrm>
            <a:off x="6553200" y="6248400"/>
            <a:ext cx="1905000" cy="457200"/>
          </a:xfrm>
        </p:spPr>
        <p:txBody>
          <a:bodyPr/>
          <a:lstStyle/>
          <a:p>
            <a:fld id="{080877BF-6D31-4E48-B933-90223EB641D9}" type="slidenum">
              <a:rPr lang="en-US" altLang="zh-CN" smtClean="0"/>
              <a:pPr/>
              <a:t>97</a:t>
            </a:fld>
            <a:endParaRPr lang="en-US" altLang="zh-CN" dirty="0"/>
          </a:p>
        </p:txBody>
      </p:sp>
      <p:graphicFrame>
        <p:nvGraphicFramePr>
          <p:cNvPr id="31" name="表格 30"/>
          <p:cNvGraphicFramePr>
            <a:graphicFrameLocks noGrp="1"/>
          </p:cNvGraphicFramePr>
          <p:nvPr>
            <p:extLst>
              <p:ext uri="{D42A27DB-BD31-4B8C-83A1-F6EECF244321}">
                <p14:modId xmlns:p14="http://schemas.microsoft.com/office/powerpoint/2010/main" val="3184566882"/>
              </p:ext>
            </p:extLst>
          </p:nvPr>
        </p:nvGraphicFramePr>
        <p:xfrm>
          <a:off x="611560" y="3859289"/>
          <a:ext cx="7560840" cy="1816708"/>
        </p:xfrm>
        <a:graphic>
          <a:graphicData uri="http://schemas.openxmlformats.org/drawingml/2006/table">
            <a:tbl>
              <a:tblPr firstRow="1" bandRow="1">
                <a:tableStyleId>{5C22544A-7EE6-4342-B048-85BDC9FD1C3A}</a:tableStyleId>
              </a:tblPr>
              <a:tblGrid>
                <a:gridCol w="1459353"/>
                <a:gridCol w="986801"/>
                <a:gridCol w="1667832"/>
                <a:gridCol w="1723427"/>
                <a:gridCol w="1723427"/>
              </a:tblGrid>
              <a:tr h="641754">
                <a:tc rowSpan="2">
                  <a:txBody>
                    <a:bodyPr/>
                    <a:lstStyle/>
                    <a:p>
                      <a:pPr algn="ctr"/>
                      <a:r>
                        <a:rPr lang="zh-CN" altLang="en-US" sz="1600" b="0" dirty="0" smtClean="0">
                          <a:solidFill>
                            <a:schemeClr val="tx1"/>
                          </a:solidFill>
                          <a:latin typeface="微软雅黑" panose="020B0503020204020204" pitchFamily="34" charset="-122"/>
                          <a:ea typeface="微软雅黑" panose="020B0503020204020204" pitchFamily="34" charset="-122"/>
                        </a:rPr>
                        <a:t>编码标准</a:t>
                      </a:r>
                      <a:endParaRPr lang="zh-CN" altLang="en-US" sz="1600" b="0" dirty="0">
                        <a:solidFill>
                          <a:schemeClr val="tx1"/>
                        </a:solidFill>
                        <a:latin typeface="微软雅黑" panose="020B0503020204020204" pitchFamily="34" charset="-122"/>
                        <a:ea typeface="微软雅黑" panose="020B0503020204020204" pitchFamily="34" charset="-122"/>
                      </a:endParaRPr>
                    </a:p>
                  </a:txBody>
                  <a:tcPr anchor="ctr" anchorCtr="1">
                    <a:solidFill>
                      <a:schemeClr val="bg1">
                        <a:lumMod val="85000"/>
                      </a:schemeClr>
                    </a:solidFill>
                  </a:tcPr>
                </a:tc>
                <a:tc gridSpan="4">
                  <a:txBody>
                    <a:bodyPr/>
                    <a:lstStyle/>
                    <a:p>
                      <a:pPr algn="ctr"/>
                      <a:r>
                        <a:rPr lang="zh-CN" altLang="en-US" sz="1600" b="0" dirty="0" smtClean="0">
                          <a:solidFill>
                            <a:schemeClr val="tx1"/>
                          </a:solidFill>
                          <a:latin typeface="微软雅黑" panose="020B0503020204020204" pitchFamily="34" charset="-122"/>
                          <a:ea typeface="微软雅黑" panose="020B0503020204020204" pitchFamily="34" charset="-122"/>
                        </a:rPr>
                        <a:t>相比</a:t>
                      </a:r>
                      <a:r>
                        <a:rPr lang="en-US" altLang="zh-CN" sz="1600" b="0" dirty="0" smtClean="0">
                          <a:solidFill>
                            <a:schemeClr val="tx1"/>
                          </a:solidFill>
                          <a:latin typeface="微软雅黑" panose="020B0503020204020204" pitchFamily="34" charset="-122"/>
                          <a:ea typeface="微软雅黑" panose="020B0503020204020204" pitchFamily="34" charset="-122"/>
                        </a:rPr>
                        <a:t>H.264/AVC</a:t>
                      </a:r>
                      <a:r>
                        <a:rPr lang="zh-CN" altLang="en-US" sz="1600" b="0" dirty="0" smtClean="0">
                          <a:solidFill>
                            <a:schemeClr val="tx1"/>
                          </a:solidFill>
                          <a:latin typeface="微软雅黑" panose="020B0503020204020204" pitchFamily="34" charset="-122"/>
                          <a:ea typeface="微软雅黑" panose="020B0503020204020204" pitchFamily="34" charset="-122"/>
                        </a:rPr>
                        <a:t>平均码率降低量</a:t>
                      </a:r>
                      <a:endParaRPr lang="zh-CN" altLang="en-US" sz="1600" b="0" dirty="0">
                        <a:solidFill>
                          <a:schemeClr val="tx1"/>
                        </a:solidFill>
                        <a:latin typeface="微软雅黑" panose="020B0503020204020204" pitchFamily="34" charset="-122"/>
                        <a:ea typeface="微软雅黑" panose="020B0503020204020204" pitchFamily="34" charset="-122"/>
                      </a:endParaRPr>
                    </a:p>
                  </a:txBody>
                  <a:tcPr anchor="ctr" anchorCtr="1">
                    <a:solidFill>
                      <a:schemeClr val="bg1">
                        <a:lumMod val="85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CN" altLang="en-US" sz="1600" dirty="0" smtClean="0">
                        <a:solidFill>
                          <a:schemeClr val="tx1"/>
                        </a:solidFill>
                        <a:latin typeface="微软雅黑" panose="020B0503020204020204" pitchFamily="34" charset="-122"/>
                        <a:ea typeface="微软雅黑" panose="020B0503020204020204" pitchFamily="34" charset="-122"/>
                      </a:endParaRPr>
                    </a:p>
                  </a:txBody>
                  <a:tcPr anchor="ctr" anchorCtr="1">
                    <a:solidFill>
                      <a:schemeClr val="bg1">
                        <a:lumMod val="85000"/>
                      </a:schemeClr>
                    </a:solidFill>
                  </a:tcPr>
                </a:tc>
                <a:tc hMerge="1">
                  <a:txBody>
                    <a:bodyP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a:txBody>
                  <a:tcPr anchor="ctr" anchorCtr="1">
                    <a:solidFill>
                      <a:schemeClr val="bg1">
                        <a:lumMod val="85000"/>
                      </a:schemeClr>
                    </a:solidFill>
                  </a:tcPr>
                </a:tc>
                <a:tc hMerge="1">
                  <a:txBody>
                    <a:bodyP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a:txBody>
                  <a:tcPr anchor="ctr" anchorCtr="1">
                    <a:solidFill>
                      <a:schemeClr val="bg1">
                        <a:lumMod val="85000"/>
                      </a:schemeClr>
                    </a:solidFill>
                  </a:tcPr>
                </a:tc>
              </a:tr>
              <a:tr h="534874">
                <a:tc vMerge="1">
                  <a:txBody>
                    <a:bodyP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a:txBody>
                  <a:tcPr anchor="ctr" anchorCtr="1">
                    <a:solidFill>
                      <a:schemeClr val="bg1">
                        <a:lumMod val="85000"/>
                      </a:schemeClr>
                    </a:solidFill>
                  </a:tcPr>
                </a:tc>
                <a:tc>
                  <a:txBody>
                    <a:bodyPr/>
                    <a:lstStyle/>
                    <a:p>
                      <a:pPr algn="ctr"/>
                      <a:r>
                        <a:rPr lang="en-US" altLang="zh-CN" sz="1600" b="0" dirty="0" smtClean="0">
                          <a:solidFill>
                            <a:schemeClr val="tx1"/>
                          </a:solidFill>
                          <a:latin typeface="微软雅黑" panose="020B0503020204020204" pitchFamily="34" charset="-122"/>
                          <a:ea typeface="微软雅黑" panose="020B0503020204020204" pitchFamily="34" charset="-122"/>
                        </a:rPr>
                        <a:t>480P</a:t>
                      </a:r>
                      <a:endParaRPr lang="zh-CN" altLang="en-US" sz="1600" b="0" dirty="0">
                        <a:solidFill>
                          <a:schemeClr val="tx1"/>
                        </a:solidFill>
                        <a:latin typeface="微软雅黑" panose="020B0503020204020204" pitchFamily="34" charset="-122"/>
                        <a:ea typeface="微软雅黑" panose="020B0503020204020204" pitchFamily="34" charset="-122"/>
                      </a:endParaRPr>
                    </a:p>
                  </a:txBody>
                  <a:tcPr anchor="ctr" anchorCtr="1">
                    <a:solidFill>
                      <a:schemeClr val="bg1">
                        <a:lumMod val="85000"/>
                      </a:schemeClr>
                    </a:solidFill>
                  </a:tcPr>
                </a:tc>
                <a:tc>
                  <a:txBody>
                    <a:bodyPr/>
                    <a:lstStyle/>
                    <a:p>
                      <a:pPr algn="ctr"/>
                      <a:r>
                        <a:rPr lang="en-US" altLang="zh-CN" sz="1600" b="0" dirty="0" smtClean="0">
                          <a:solidFill>
                            <a:schemeClr val="tx1"/>
                          </a:solidFill>
                          <a:latin typeface="微软雅黑" panose="020B0503020204020204" pitchFamily="34" charset="-122"/>
                          <a:ea typeface="微软雅黑" panose="020B0503020204020204" pitchFamily="34" charset="-122"/>
                        </a:rPr>
                        <a:t>720P</a:t>
                      </a:r>
                      <a:endParaRPr lang="zh-CN" altLang="en-US" sz="1600" b="0" dirty="0">
                        <a:solidFill>
                          <a:schemeClr val="tx1"/>
                        </a:solidFill>
                        <a:latin typeface="微软雅黑" panose="020B0503020204020204" pitchFamily="34" charset="-122"/>
                        <a:ea typeface="微软雅黑" panose="020B0503020204020204" pitchFamily="34" charset="-122"/>
                      </a:endParaRPr>
                    </a:p>
                  </a:txBody>
                  <a:tcPr anchor="ctr" anchorCtr="1">
                    <a:solidFill>
                      <a:schemeClr val="bg1">
                        <a:lumMod val="85000"/>
                      </a:schemeClr>
                    </a:solidFill>
                  </a:tcPr>
                </a:tc>
                <a:tc>
                  <a:txBody>
                    <a:bodyPr/>
                    <a:lstStyle/>
                    <a:p>
                      <a:pPr algn="ctr"/>
                      <a:r>
                        <a:rPr lang="en-US" altLang="zh-CN" sz="1600" b="0" dirty="0" smtClean="0">
                          <a:solidFill>
                            <a:schemeClr val="tx1"/>
                          </a:solidFill>
                          <a:latin typeface="微软雅黑" panose="020B0503020204020204" pitchFamily="34" charset="-122"/>
                          <a:ea typeface="微软雅黑" panose="020B0503020204020204" pitchFamily="34" charset="-122"/>
                        </a:rPr>
                        <a:t>1080P</a:t>
                      </a:r>
                      <a:endParaRPr lang="zh-CN" altLang="en-US" sz="1600" b="0" dirty="0">
                        <a:solidFill>
                          <a:schemeClr val="tx1"/>
                        </a:solidFill>
                        <a:latin typeface="微软雅黑" panose="020B0503020204020204" pitchFamily="34" charset="-122"/>
                        <a:ea typeface="微软雅黑" panose="020B0503020204020204" pitchFamily="34" charset="-122"/>
                      </a:endParaRPr>
                    </a:p>
                  </a:txBody>
                  <a:tcPr anchor="ctr" anchorCtr="1">
                    <a:solidFill>
                      <a:schemeClr val="bg1">
                        <a:lumMod val="85000"/>
                      </a:schemeClr>
                    </a:solidFill>
                  </a:tcPr>
                </a:tc>
                <a:tc>
                  <a:txBody>
                    <a:bodyPr/>
                    <a:lstStyle/>
                    <a:p>
                      <a:pPr algn="ctr"/>
                      <a:r>
                        <a:rPr lang="en-US" altLang="zh-CN" sz="1600" b="0" dirty="0" smtClean="0">
                          <a:solidFill>
                            <a:schemeClr val="tx1"/>
                          </a:solidFill>
                          <a:latin typeface="微软雅黑" panose="020B0503020204020204" pitchFamily="34" charset="-122"/>
                          <a:ea typeface="微软雅黑" panose="020B0503020204020204" pitchFamily="34" charset="-122"/>
                        </a:rPr>
                        <a:t>4K UHD</a:t>
                      </a:r>
                      <a:endParaRPr lang="zh-CN" altLang="en-US" sz="1600" b="0" dirty="0">
                        <a:solidFill>
                          <a:schemeClr val="tx1"/>
                        </a:solidFill>
                        <a:latin typeface="微软雅黑" panose="020B0503020204020204" pitchFamily="34" charset="-122"/>
                        <a:ea typeface="微软雅黑" panose="020B0503020204020204" pitchFamily="34" charset="-122"/>
                      </a:endParaRPr>
                    </a:p>
                  </a:txBody>
                  <a:tcPr anchor="ctr" anchorCtr="1">
                    <a:solidFill>
                      <a:schemeClr val="bg1">
                        <a:lumMod val="85000"/>
                      </a:schemeClr>
                    </a:solidFill>
                  </a:tcPr>
                </a:tc>
              </a:tr>
              <a:tr h="481315">
                <a:tc>
                  <a:txBody>
                    <a:bodyPr/>
                    <a:lstStyle/>
                    <a:p>
                      <a:r>
                        <a:rPr lang="en-US" altLang="zh-CN" b="0" dirty="0" smtClean="0">
                          <a:solidFill>
                            <a:schemeClr val="tx1"/>
                          </a:solidFill>
                        </a:rPr>
                        <a:t>H.265/HEVC</a:t>
                      </a:r>
                      <a:endParaRPr lang="zh-CN" altLang="en-US" b="0" dirty="0">
                        <a:solidFill>
                          <a:schemeClr val="tx1"/>
                        </a:solidFill>
                      </a:endParaRPr>
                    </a:p>
                  </a:txBody>
                  <a:tcPr anchor="ctr" anchorCtr="1">
                    <a:solidFill>
                      <a:schemeClr val="bg1">
                        <a:lumMod val="85000"/>
                      </a:schemeClr>
                    </a:solidFill>
                  </a:tcPr>
                </a:tc>
                <a:tc>
                  <a:txBody>
                    <a:bodyPr/>
                    <a:lstStyle/>
                    <a:p>
                      <a:r>
                        <a:rPr lang="en-US" altLang="zh-CN" b="0" dirty="0" smtClean="0">
                          <a:solidFill>
                            <a:schemeClr val="tx1"/>
                          </a:solidFill>
                        </a:rPr>
                        <a:t>52%</a:t>
                      </a:r>
                      <a:endParaRPr lang="zh-CN" altLang="en-US" b="0" dirty="0">
                        <a:solidFill>
                          <a:schemeClr val="tx1"/>
                        </a:solidFill>
                      </a:endParaRPr>
                    </a:p>
                  </a:txBody>
                  <a:tcPr anchor="ctr" anchorCtr="1">
                    <a:solidFill>
                      <a:schemeClr val="bg1">
                        <a:lumMod val="85000"/>
                      </a:schemeClr>
                    </a:solidFill>
                  </a:tcPr>
                </a:tc>
                <a:tc>
                  <a:txBody>
                    <a:bodyPr/>
                    <a:lstStyle/>
                    <a:p>
                      <a:pPr algn="ctr"/>
                      <a:r>
                        <a:rPr lang="en-US" altLang="zh-CN" sz="1600" b="0" dirty="0" smtClean="0">
                          <a:solidFill>
                            <a:schemeClr val="tx1"/>
                          </a:solidFill>
                          <a:latin typeface="微软雅黑" panose="020B0503020204020204" pitchFamily="34" charset="-122"/>
                          <a:ea typeface="微软雅黑" panose="020B0503020204020204" pitchFamily="34" charset="-122"/>
                        </a:rPr>
                        <a:t>56%</a:t>
                      </a:r>
                      <a:endParaRPr lang="zh-CN" altLang="en-US" sz="1600" b="0" dirty="0">
                        <a:solidFill>
                          <a:schemeClr val="tx1"/>
                        </a:solidFill>
                        <a:latin typeface="微软雅黑" panose="020B0503020204020204" pitchFamily="34" charset="-122"/>
                        <a:ea typeface="微软雅黑" panose="020B0503020204020204" pitchFamily="34" charset="-122"/>
                      </a:endParaRPr>
                    </a:p>
                  </a:txBody>
                  <a:tcPr anchor="ctr" anchorCtr="1">
                    <a:solidFill>
                      <a:schemeClr val="bg1">
                        <a:lumMod val="85000"/>
                      </a:schemeClr>
                    </a:solidFill>
                  </a:tcPr>
                </a:tc>
                <a:tc>
                  <a:txBody>
                    <a:bodyPr/>
                    <a:lstStyle/>
                    <a:p>
                      <a:pPr algn="ctr"/>
                      <a:r>
                        <a:rPr lang="en-US" altLang="zh-CN" sz="1600" b="0" dirty="0" smtClean="0">
                          <a:solidFill>
                            <a:schemeClr val="tx1"/>
                          </a:solidFill>
                          <a:latin typeface="微软雅黑" panose="020B0503020204020204" pitchFamily="34" charset="-122"/>
                          <a:ea typeface="微软雅黑" panose="020B0503020204020204" pitchFamily="34" charset="-122"/>
                        </a:rPr>
                        <a:t>62%</a:t>
                      </a:r>
                      <a:endParaRPr lang="zh-CN" altLang="en-US" sz="1600" b="0" dirty="0">
                        <a:solidFill>
                          <a:schemeClr val="tx1"/>
                        </a:solidFill>
                        <a:latin typeface="微软雅黑" panose="020B0503020204020204" pitchFamily="34" charset="-122"/>
                        <a:ea typeface="微软雅黑" panose="020B0503020204020204" pitchFamily="34" charset="-122"/>
                      </a:endParaRPr>
                    </a:p>
                  </a:txBody>
                  <a:tcPr anchor="ctr" anchorCtr="1">
                    <a:solidFill>
                      <a:schemeClr val="bg1">
                        <a:lumMod val="85000"/>
                      </a:schemeClr>
                    </a:solidFill>
                  </a:tcPr>
                </a:tc>
                <a:tc>
                  <a:txBody>
                    <a:bodyPr/>
                    <a:lstStyle/>
                    <a:p>
                      <a:pPr algn="ctr"/>
                      <a:r>
                        <a:rPr lang="en-US" altLang="zh-CN" sz="1600" b="0" dirty="0" smtClean="0">
                          <a:solidFill>
                            <a:schemeClr val="tx1"/>
                          </a:solidFill>
                          <a:latin typeface="微软雅黑" panose="020B0503020204020204" pitchFamily="34" charset="-122"/>
                          <a:ea typeface="微软雅黑" panose="020B0503020204020204" pitchFamily="34" charset="-122"/>
                        </a:rPr>
                        <a:t>64%</a:t>
                      </a:r>
                      <a:endParaRPr lang="zh-CN" altLang="en-US" sz="1600" b="0" dirty="0">
                        <a:solidFill>
                          <a:schemeClr val="tx1"/>
                        </a:solidFill>
                        <a:latin typeface="微软雅黑" panose="020B0503020204020204" pitchFamily="34" charset="-122"/>
                        <a:ea typeface="微软雅黑" panose="020B0503020204020204" pitchFamily="34" charset="-122"/>
                      </a:endParaRPr>
                    </a:p>
                  </a:txBody>
                  <a:tcPr anchor="ctr" anchorCtr="1">
                    <a:solidFill>
                      <a:schemeClr val="bg1">
                        <a:lumMod val="85000"/>
                      </a:schemeClr>
                    </a:solidFill>
                  </a:tcPr>
                </a:tc>
              </a:tr>
            </a:tbl>
          </a:graphicData>
        </a:graphic>
      </p:graphicFrame>
      <p:sp>
        <p:nvSpPr>
          <p:cNvPr id="36" name="Rectangle 2"/>
          <p:cNvSpPr>
            <a:spLocks noChangeArrowheads="1"/>
          </p:cNvSpPr>
          <p:nvPr/>
        </p:nvSpPr>
        <p:spPr bwMode="auto">
          <a:xfrm>
            <a:off x="395536" y="1458651"/>
            <a:ext cx="8064896" cy="216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indent="531813" algn="l">
              <a:lnSpc>
                <a:spcPct val="150000"/>
              </a:lnSpc>
            </a:pPr>
            <a:r>
              <a:rPr kumimoji="0" lang="en-US" altLang="zh-CN"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2014</a:t>
            </a:r>
            <a:r>
              <a:rPr kumimoji="0" lang="zh-CN" altLang="en-US"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年</a:t>
            </a:r>
            <a:r>
              <a:rPr kumimoji="0" lang="en-US" altLang="zh-CN"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5</a:t>
            </a:r>
            <a:r>
              <a:rPr kumimoji="0" lang="zh-CN" altLang="en-US"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月，</a:t>
            </a:r>
            <a:r>
              <a:rPr kumimoji="0" lang="en-US" altLang="zh-CN"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BBC</a:t>
            </a:r>
            <a:r>
              <a:rPr kumimoji="0" lang="zh-CN" altLang="en-US"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和西苏格兰大学也对</a:t>
            </a:r>
            <a:r>
              <a:rPr kumimoji="0" lang="en-US" altLang="zh-CN"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H.265/HEVC</a:t>
            </a:r>
            <a:r>
              <a:rPr kumimoji="0" lang="zh-CN" altLang="en-US"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和</a:t>
            </a:r>
            <a:r>
              <a:rPr kumimoji="0" lang="en-US" altLang="zh-CN"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H.264/AVC</a:t>
            </a:r>
            <a:r>
              <a:rPr kumimoji="0" lang="zh-CN" altLang="en-US"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做了比较</a:t>
            </a:r>
            <a:r>
              <a:rPr lang="zh-CN" altLang="en-US" sz="1800" b="0" dirty="0">
                <a:latin typeface="微软雅黑" panose="020B0503020204020204" pitchFamily="34" charset="-122"/>
                <a:ea typeface="微软雅黑" panose="020B0503020204020204" pitchFamily="34" charset="-122"/>
              </a:rPr>
              <a:t>测试</a:t>
            </a:r>
            <a:r>
              <a:rPr kumimoji="0" lang="zh-CN" altLang="en-US"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，对一组视频分别用</a:t>
            </a:r>
            <a:r>
              <a:rPr lang="en-US" altLang="zh-CN" sz="1800" b="0" dirty="0">
                <a:latin typeface="微软雅黑" panose="020B0503020204020204" pitchFamily="34" charset="-122"/>
                <a:ea typeface="微软雅黑" panose="020B0503020204020204" pitchFamily="34" charset="-122"/>
              </a:rPr>
              <a:t>HM-12.1 </a:t>
            </a:r>
            <a:r>
              <a:rPr lang="en-US" altLang="zh-CN" sz="1800" b="0" dirty="0" smtClean="0">
                <a:latin typeface="微软雅黑" panose="020B0503020204020204" pitchFamily="34" charset="-122"/>
                <a:ea typeface="微软雅黑" panose="020B0503020204020204" pitchFamily="34" charset="-122"/>
              </a:rPr>
              <a:t>HEVC</a:t>
            </a:r>
            <a:r>
              <a:rPr lang="zh-CN" altLang="en-US" sz="1800" b="0" dirty="0" smtClean="0">
                <a:latin typeface="微软雅黑" panose="020B0503020204020204" pitchFamily="34" charset="-122"/>
                <a:ea typeface="微软雅黑" panose="020B0503020204020204" pitchFamily="34" charset="-122"/>
              </a:rPr>
              <a:t>和</a:t>
            </a:r>
            <a:r>
              <a:rPr lang="en-US" altLang="zh-CN" sz="1800" b="0" dirty="0">
                <a:latin typeface="微软雅黑" panose="020B0503020204020204" pitchFamily="34" charset="-122"/>
                <a:ea typeface="微软雅黑" panose="020B0503020204020204" pitchFamily="34" charset="-122"/>
              </a:rPr>
              <a:t>JM-18.5 H.264/MPEG-4 AVC </a:t>
            </a:r>
            <a:r>
              <a:rPr lang="zh-CN" altLang="en-US" sz="1800" b="0" dirty="0" smtClean="0">
                <a:latin typeface="微软雅黑" panose="020B0503020204020204" pitchFamily="34" charset="-122"/>
                <a:ea typeface="微软雅黑" panose="020B0503020204020204" pitchFamily="34" charset="-122"/>
              </a:rPr>
              <a:t>进行编码。</a:t>
            </a:r>
            <a:endParaRPr lang="en-US" altLang="zh-CN" sz="1800" b="0" dirty="0" smtClean="0">
              <a:latin typeface="微软雅黑" panose="020B0503020204020204" pitchFamily="34" charset="-122"/>
              <a:ea typeface="微软雅黑" panose="020B0503020204020204" pitchFamily="34" charset="-122"/>
            </a:endParaRPr>
          </a:p>
          <a:p>
            <a:pPr lvl="0" indent="531813" algn="l">
              <a:lnSpc>
                <a:spcPct val="150000"/>
              </a:lnSpc>
            </a:pPr>
            <a:r>
              <a:rPr lang="zh-CN" altLang="en-US" sz="1800" b="0" dirty="0" smtClean="0">
                <a:latin typeface="微软雅黑" panose="020B0503020204020204" pitchFamily="34" charset="-122"/>
                <a:ea typeface="微软雅黑" panose="020B0503020204020204" pitchFamily="34" charset="-122"/>
              </a:rPr>
              <a:t>结果显示，用</a:t>
            </a:r>
            <a:r>
              <a:rPr lang="en-US" altLang="zh-CN" sz="1800" b="0" dirty="0" smtClean="0">
                <a:latin typeface="微软雅黑" panose="020B0503020204020204" pitchFamily="34" charset="-122"/>
                <a:ea typeface="微软雅黑" panose="020B0503020204020204" pitchFamily="34" charset="-122"/>
              </a:rPr>
              <a:t>H.265</a:t>
            </a:r>
            <a:r>
              <a:rPr lang="zh-CN" altLang="en-US" sz="1800" b="0" dirty="0" smtClean="0">
                <a:latin typeface="微软雅黑" panose="020B0503020204020204" pitchFamily="34" charset="-122"/>
                <a:ea typeface="微软雅黑" panose="020B0503020204020204" pitchFamily="34" charset="-122"/>
              </a:rPr>
              <a:t>编码，码率平均降低</a:t>
            </a:r>
            <a:r>
              <a:rPr lang="en-US" altLang="zh-CN" sz="1800" b="0" dirty="0" smtClean="0">
                <a:latin typeface="微软雅黑" panose="020B0503020204020204" pitchFamily="34" charset="-122"/>
                <a:ea typeface="微软雅黑" panose="020B0503020204020204" pitchFamily="34" charset="-122"/>
              </a:rPr>
              <a:t>59%</a:t>
            </a:r>
            <a:r>
              <a:rPr lang="zh-CN" altLang="en-US" sz="1800" b="0" dirty="0" smtClean="0">
                <a:latin typeface="微软雅黑" panose="020B0503020204020204" pitchFamily="34" charset="-122"/>
                <a:ea typeface="微软雅黑" panose="020B0503020204020204" pitchFamily="34" charset="-122"/>
              </a:rPr>
              <a:t>，针对不同分辨率的</a:t>
            </a:r>
            <a:r>
              <a:rPr lang="zh-CN" altLang="en-US" sz="1800" b="0" dirty="0">
                <a:latin typeface="微软雅黑" panose="020B0503020204020204" pitchFamily="34" charset="-122"/>
                <a:ea typeface="微软雅黑" panose="020B0503020204020204" pitchFamily="34" charset="-122"/>
              </a:rPr>
              <a:t>码率</a:t>
            </a:r>
            <a:r>
              <a:rPr lang="zh-CN" altLang="en-US" sz="1800" b="0" dirty="0" smtClean="0">
                <a:latin typeface="微软雅黑" panose="020B0503020204020204" pitchFamily="34" charset="-122"/>
                <a:ea typeface="微软雅黑" panose="020B0503020204020204" pitchFamily="34" charset="-122"/>
              </a:rPr>
              <a:t>降低如表：</a:t>
            </a:r>
            <a:endParaRPr kumimoji="0" lang="zh-CN" altLang="zh-CN"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p:txBody>
      </p:sp>
      <p:sp>
        <p:nvSpPr>
          <p:cNvPr id="7" name="标题 1"/>
          <p:cNvSpPr txBox="1">
            <a:spLocks/>
          </p:cNvSpPr>
          <p:nvPr/>
        </p:nvSpPr>
        <p:spPr bwMode="auto">
          <a:xfrm>
            <a:off x="609600" y="315651"/>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宋体" charset="0"/>
              </a:defRPr>
            </a:lvl1pPr>
            <a:lvl2pPr algn="ctr" rtl="0" eaLnBrk="0" fontAlgn="base" hangingPunct="0">
              <a:spcBef>
                <a:spcPct val="0"/>
              </a:spcBef>
              <a:spcAft>
                <a:spcPct val="0"/>
              </a:spcAft>
              <a:defRPr kumimoji="1" sz="4400">
                <a:solidFill>
                  <a:schemeClr val="tx2"/>
                </a:solidFill>
                <a:latin typeface="Arial" charset="0"/>
                <a:ea typeface="宋体" charset="-122"/>
                <a:cs typeface="宋体" charset="0"/>
              </a:defRPr>
            </a:lvl2pPr>
            <a:lvl3pPr algn="ctr" rtl="0" eaLnBrk="0" fontAlgn="base" hangingPunct="0">
              <a:spcBef>
                <a:spcPct val="0"/>
              </a:spcBef>
              <a:spcAft>
                <a:spcPct val="0"/>
              </a:spcAft>
              <a:defRPr kumimoji="1" sz="4400">
                <a:solidFill>
                  <a:schemeClr val="tx2"/>
                </a:solidFill>
                <a:latin typeface="Arial" charset="0"/>
                <a:ea typeface="宋体" charset="-122"/>
                <a:cs typeface="宋体" charset="0"/>
              </a:defRPr>
            </a:lvl3pPr>
            <a:lvl4pPr algn="ctr" rtl="0" eaLnBrk="0" fontAlgn="base" hangingPunct="0">
              <a:spcBef>
                <a:spcPct val="0"/>
              </a:spcBef>
              <a:spcAft>
                <a:spcPct val="0"/>
              </a:spcAft>
              <a:defRPr kumimoji="1" sz="4400">
                <a:solidFill>
                  <a:schemeClr val="tx2"/>
                </a:solidFill>
                <a:latin typeface="Arial" charset="0"/>
                <a:ea typeface="宋体" charset="-122"/>
                <a:cs typeface="宋体" charset="0"/>
              </a:defRPr>
            </a:lvl4pPr>
            <a:lvl5pPr algn="ctr" rtl="0" eaLnBrk="0" fontAlgn="base" hangingPunct="0">
              <a:spcBef>
                <a:spcPct val="0"/>
              </a:spcBef>
              <a:spcAft>
                <a:spcPct val="0"/>
              </a:spcAft>
              <a:defRPr kumimoji="1" sz="4400">
                <a:solidFill>
                  <a:schemeClr val="tx2"/>
                </a:solidFill>
                <a:latin typeface="Arial" charset="0"/>
                <a:ea typeface="宋体" charset="-122"/>
                <a:cs typeface="宋体" charset="0"/>
              </a:defRPr>
            </a:lvl5pPr>
            <a:lvl6pPr marL="457200" algn="ctr" rtl="0" fontAlgn="base">
              <a:spcBef>
                <a:spcPct val="0"/>
              </a:spcBef>
              <a:spcAft>
                <a:spcPct val="0"/>
              </a:spcAft>
              <a:defRPr sz="4400">
                <a:solidFill>
                  <a:schemeClr val="tx2"/>
                </a:solidFill>
                <a:latin typeface="Arial" charset="0"/>
                <a:ea typeface="宋体" charset="-122"/>
              </a:defRPr>
            </a:lvl6pPr>
            <a:lvl7pPr marL="914400" algn="ctr" rtl="0" fontAlgn="base">
              <a:spcBef>
                <a:spcPct val="0"/>
              </a:spcBef>
              <a:spcAft>
                <a:spcPct val="0"/>
              </a:spcAft>
              <a:defRPr sz="4400">
                <a:solidFill>
                  <a:schemeClr val="tx2"/>
                </a:solidFill>
                <a:latin typeface="Arial" charset="0"/>
                <a:ea typeface="宋体" charset="-122"/>
              </a:defRPr>
            </a:lvl7pPr>
            <a:lvl8pPr marL="1371600" algn="ctr" rtl="0" fontAlgn="base">
              <a:spcBef>
                <a:spcPct val="0"/>
              </a:spcBef>
              <a:spcAft>
                <a:spcPct val="0"/>
              </a:spcAft>
              <a:defRPr sz="4400">
                <a:solidFill>
                  <a:schemeClr val="tx2"/>
                </a:solidFill>
                <a:latin typeface="Arial" charset="0"/>
                <a:ea typeface="宋体" charset="-122"/>
              </a:defRPr>
            </a:lvl8pPr>
            <a:lvl9pPr marL="1828800" algn="ctr" rtl="0" fontAlgn="base">
              <a:spcBef>
                <a:spcPct val="0"/>
              </a:spcBef>
              <a:spcAft>
                <a:spcPct val="0"/>
              </a:spcAft>
              <a:defRPr sz="4400">
                <a:solidFill>
                  <a:schemeClr val="tx2"/>
                </a:solidFill>
                <a:latin typeface="Arial" charset="0"/>
                <a:ea typeface="宋体" charset="-122"/>
              </a:defRPr>
            </a:lvl9pPr>
          </a:lstStyle>
          <a:p>
            <a:pPr algn="l"/>
            <a:r>
              <a:rPr lang="en-US" altLang="zh-CN" sz="3600" b="1" kern="1200" dirty="0" smtClean="0">
                <a:solidFill>
                  <a:srgbClr val="0184B7"/>
                </a:solidFill>
                <a:latin typeface="Arial" pitchFamily="34" charset="0"/>
                <a:ea typeface="宋体" pitchFamily="2" charset="-122"/>
              </a:rPr>
              <a:t>H.265</a:t>
            </a:r>
            <a:r>
              <a:rPr lang="zh-CN" altLang="en-US" sz="3600" b="1" kern="1200" dirty="0" smtClean="0">
                <a:solidFill>
                  <a:srgbClr val="0184B7"/>
                </a:solidFill>
                <a:latin typeface="Arial" pitchFamily="34" charset="0"/>
                <a:ea typeface="宋体" pitchFamily="2" charset="-122"/>
              </a:rPr>
              <a:t>通用应用实测</a:t>
            </a:r>
            <a:r>
              <a:rPr lang="zh-CN" altLang="en-US" sz="3600" b="1" kern="1200" dirty="0" smtClean="0">
                <a:solidFill>
                  <a:srgbClr val="0184B7"/>
                </a:solidFill>
                <a:latin typeface="Arial" pitchFamily="34" charset="0"/>
                <a:ea typeface="宋体" pitchFamily="2" charset="-122"/>
                <a:cs typeface="+mn-cs"/>
              </a:rPr>
              <a:t>（</a:t>
            </a:r>
            <a:r>
              <a:rPr lang="en-US" altLang="zh-CN" sz="3600" b="1" kern="1200" dirty="0" smtClean="0">
                <a:solidFill>
                  <a:srgbClr val="0184B7"/>
                </a:solidFill>
                <a:latin typeface="Arial" pitchFamily="34" charset="0"/>
                <a:ea typeface="宋体" pitchFamily="2" charset="-122"/>
                <a:cs typeface="+mn-cs"/>
              </a:rPr>
              <a:t>PPS</a:t>
            </a:r>
            <a:r>
              <a:rPr lang="zh-CN" altLang="en-US" sz="3600" b="1" kern="1200" dirty="0" smtClean="0">
                <a:solidFill>
                  <a:srgbClr val="0184B7"/>
                </a:solidFill>
                <a:latin typeface="Arial" pitchFamily="34" charset="0"/>
                <a:ea typeface="宋体" pitchFamily="2" charset="-122"/>
                <a:cs typeface="+mn-cs"/>
              </a:rPr>
              <a:t>）</a:t>
            </a:r>
            <a:endParaRPr lang="zh-CN" altLang="en-US" sz="3600" b="1" kern="1200" dirty="0">
              <a:solidFill>
                <a:srgbClr val="0184B7"/>
              </a:solidFill>
              <a:latin typeface="Arial" pitchFamily="34" charset="0"/>
              <a:ea typeface="宋体" pitchFamily="2" charset="-122"/>
              <a:cs typeface="+mn-cs"/>
            </a:endParaRPr>
          </a:p>
        </p:txBody>
      </p:sp>
    </p:spTree>
    <p:extLst>
      <p:ext uri="{BB962C8B-B14F-4D97-AF65-F5344CB8AC3E}">
        <p14:creationId xmlns:p14="http://schemas.microsoft.com/office/powerpoint/2010/main" val="2470126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490203"/>
            <a:ext cx="8784976" cy="4652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标题 1"/>
          <p:cNvSpPr>
            <a:spLocks noGrp="1"/>
          </p:cNvSpPr>
          <p:nvPr>
            <p:ph type="title"/>
          </p:nvPr>
        </p:nvSpPr>
        <p:spPr>
          <a:xfrm>
            <a:off x="457200" y="274638"/>
            <a:ext cx="8229600" cy="1143000"/>
          </a:xfrm>
        </p:spPr>
        <p:txBody>
          <a:bodyPr/>
          <a:lstStyle/>
          <a:p>
            <a:pPr algn="l"/>
            <a:r>
              <a:rPr lang="en-US" altLang="zh-CN" sz="3600" b="1" kern="1200" dirty="0" smtClean="0">
                <a:solidFill>
                  <a:srgbClr val="0184B7"/>
                </a:solidFill>
                <a:latin typeface="Arial" pitchFamily="34" charset="0"/>
                <a:ea typeface="宋体" pitchFamily="2" charset="-122"/>
              </a:rPr>
              <a:t>H.265</a:t>
            </a:r>
            <a:r>
              <a:rPr lang="zh-CN" altLang="en-US" sz="3600" b="1" kern="1200" dirty="0">
                <a:solidFill>
                  <a:srgbClr val="0184B7"/>
                </a:solidFill>
                <a:latin typeface="Arial" pitchFamily="34" charset="0"/>
                <a:ea typeface="宋体" pitchFamily="2" charset="-122"/>
              </a:rPr>
              <a:t> </a:t>
            </a:r>
            <a:r>
              <a:rPr lang="zh-CN" altLang="en-US" sz="3600" b="1" kern="1200" dirty="0" smtClean="0">
                <a:solidFill>
                  <a:srgbClr val="0184B7"/>
                </a:solidFill>
                <a:latin typeface="Arial" pitchFamily="34" charset="0"/>
                <a:ea typeface="宋体" pitchFamily="2" charset="-122"/>
              </a:rPr>
              <a:t> </a:t>
            </a:r>
            <a:r>
              <a:rPr lang="en-US" altLang="zh-CN" sz="3600" b="1" kern="1200" dirty="0" err="1" smtClean="0">
                <a:solidFill>
                  <a:srgbClr val="0184B7"/>
                </a:solidFill>
                <a:latin typeface="Arial" pitchFamily="34" charset="0"/>
                <a:ea typeface="宋体" pitchFamily="2" charset="-122"/>
              </a:rPr>
              <a:t>RoadMAP</a:t>
            </a:r>
            <a:endParaRPr lang="zh-CN" altLang="en-US" sz="3600" b="1" kern="1200" dirty="0">
              <a:solidFill>
                <a:srgbClr val="0184B7"/>
              </a:solidFill>
              <a:latin typeface="Arial" pitchFamily="34" charset="0"/>
              <a:ea typeface="宋体" pitchFamily="2" charset="-122"/>
              <a:cs typeface="+mn-cs"/>
            </a:endParaRPr>
          </a:p>
        </p:txBody>
      </p:sp>
    </p:spTree>
    <p:extLst>
      <p:ext uri="{BB962C8B-B14F-4D97-AF65-F5344CB8AC3E}">
        <p14:creationId xmlns:p14="http://schemas.microsoft.com/office/powerpoint/2010/main" val="13085116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圆角矩形 13"/>
          <p:cNvSpPr/>
          <p:nvPr/>
        </p:nvSpPr>
        <p:spPr bwMode="auto">
          <a:xfrm>
            <a:off x="579727" y="5301208"/>
            <a:ext cx="6264696" cy="648072"/>
          </a:xfrm>
          <a:prstGeom prst="roundRect">
            <a:avLst/>
          </a:prstGeom>
          <a:solidFill>
            <a:srgbClr val="FFC000"/>
          </a:solidFill>
          <a:ln w="952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smtClean="0">
              <a:ln>
                <a:noFill/>
              </a:ln>
              <a:solidFill>
                <a:schemeClr val="tx1"/>
              </a:solidFill>
              <a:effectLst/>
              <a:latin typeface="Arial" charset="0"/>
              <a:ea typeface="宋体" pitchFamily="2" charset="-122"/>
            </a:endParaRPr>
          </a:p>
        </p:txBody>
      </p:sp>
      <p:sp>
        <p:nvSpPr>
          <p:cNvPr id="2" name="标题 1"/>
          <p:cNvSpPr>
            <a:spLocks noGrp="1"/>
          </p:cNvSpPr>
          <p:nvPr>
            <p:ph type="title"/>
          </p:nvPr>
        </p:nvSpPr>
        <p:spPr/>
        <p:txBody>
          <a:bodyPr/>
          <a:lstStyle/>
          <a:p>
            <a:r>
              <a:rPr lang="en-US" altLang="zh-CN" dirty="0" smtClean="0">
                <a:latin typeface="微软雅黑" pitchFamily="34" charset="-122"/>
                <a:ea typeface="微软雅黑" pitchFamily="34" charset="-122"/>
              </a:rPr>
              <a:t>Agent</a:t>
            </a:r>
            <a:endParaRPr lang="zh-CN" altLang="en-US" dirty="0">
              <a:latin typeface="微软雅黑" pitchFamily="34" charset="-122"/>
              <a:ea typeface="微软雅黑" pitchFamily="34" charset="-122"/>
            </a:endParaRPr>
          </a:p>
        </p:txBody>
      </p:sp>
      <p:sp>
        <p:nvSpPr>
          <p:cNvPr id="6" name="TextBox 5"/>
          <p:cNvSpPr txBox="1"/>
          <p:nvPr/>
        </p:nvSpPr>
        <p:spPr>
          <a:xfrm>
            <a:off x="971600" y="2420888"/>
            <a:ext cx="6120680" cy="523220"/>
          </a:xfrm>
          <a:prstGeom prst="rect">
            <a:avLst/>
          </a:prstGeom>
          <a:noFill/>
        </p:spPr>
        <p:txBody>
          <a:bodyPr wrap="square" rtlCol="0">
            <a:spAutoFit/>
          </a:bodyPr>
          <a:lstStyle/>
          <a:p>
            <a:pPr marL="285750" indent="-285750" algn="l">
              <a:buFont typeface="Wingdings" panose="05000000000000000000" pitchFamily="2" charset="2"/>
              <a:buChar char="n"/>
            </a:pPr>
            <a:r>
              <a:rPr lang="en-US" altLang="zh-CN" sz="2800" dirty="0" smtClean="0">
                <a:solidFill>
                  <a:srgbClr val="C00000"/>
                </a:solidFill>
                <a:latin typeface="微软雅黑" panose="020B0503020204020204" pitchFamily="34" charset="-122"/>
                <a:ea typeface="微软雅黑" panose="020B0503020204020204" pitchFamily="34" charset="-122"/>
              </a:rPr>
              <a:t>  H.265</a:t>
            </a:r>
            <a:r>
              <a:rPr lang="zh-CN" altLang="en-US" sz="2800" dirty="0" smtClean="0">
                <a:solidFill>
                  <a:srgbClr val="C00000"/>
                </a:solidFill>
                <a:latin typeface="微软雅黑" panose="020B0503020204020204" pitchFamily="34" charset="-122"/>
                <a:ea typeface="微软雅黑" panose="020B0503020204020204" pitchFamily="34" charset="-122"/>
              </a:rPr>
              <a:t>的关键</a:t>
            </a:r>
            <a:r>
              <a:rPr lang="zh-CN" altLang="en-US" sz="2800" dirty="0">
                <a:solidFill>
                  <a:srgbClr val="C00000"/>
                </a:solidFill>
                <a:latin typeface="微软雅黑" panose="020B0503020204020204" pitchFamily="34" charset="-122"/>
                <a:ea typeface="微软雅黑" panose="020B0503020204020204" pitchFamily="34" charset="-122"/>
              </a:rPr>
              <a:t>技术</a:t>
            </a:r>
          </a:p>
        </p:txBody>
      </p:sp>
      <p:sp>
        <p:nvSpPr>
          <p:cNvPr id="8" name="TextBox 7"/>
          <p:cNvSpPr txBox="1"/>
          <p:nvPr/>
        </p:nvSpPr>
        <p:spPr>
          <a:xfrm>
            <a:off x="971600" y="3212976"/>
            <a:ext cx="6120680" cy="523220"/>
          </a:xfrm>
          <a:prstGeom prst="rect">
            <a:avLst/>
          </a:prstGeom>
          <a:noFill/>
        </p:spPr>
        <p:txBody>
          <a:bodyPr wrap="square" rtlCol="0">
            <a:spAutoFit/>
          </a:bodyPr>
          <a:lstStyle/>
          <a:p>
            <a:pPr marL="285750" indent="-285750" algn="l">
              <a:buFont typeface="Wingdings" panose="05000000000000000000" pitchFamily="2" charset="2"/>
              <a:buChar char="n"/>
            </a:pPr>
            <a:r>
              <a:rPr lang="en-US" altLang="zh-CN" sz="2800" dirty="0" smtClean="0">
                <a:solidFill>
                  <a:srgbClr val="C00000"/>
                </a:solidFill>
                <a:latin typeface="微软雅黑" panose="020B0503020204020204" pitchFamily="34" charset="-122"/>
                <a:ea typeface="微软雅黑" panose="020B0503020204020204" pitchFamily="34" charset="-122"/>
              </a:rPr>
              <a:t>  H.265</a:t>
            </a:r>
            <a:r>
              <a:rPr lang="zh-CN" altLang="en-US" sz="2800" dirty="0" smtClean="0">
                <a:solidFill>
                  <a:srgbClr val="C00000"/>
                </a:solidFill>
                <a:latin typeface="微软雅黑" panose="020B0503020204020204" pitchFamily="34" charset="-122"/>
                <a:ea typeface="微软雅黑" panose="020B0503020204020204" pitchFamily="34" charset="-122"/>
              </a:rPr>
              <a:t>编码能力对比</a:t>
            </a:r>
            <a:endParaRPr lang="zh-CN" altLang="en-US" sz="2800" dirty="0">
              <a:solidFill>
                <a:srgbClr val="C00000"/>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971600" y="3933056"/>
            <a:ext cx="6120680" cy="523220"/>
          </a:xfrm>
          <a:prstGeom prst="rect">
            <a:avLst/>
          </a:prstGeom>
          <a:noFill/>
        </p:spPr>
        <p:txBody>
          <a:bodyPr wrap="square" rtlCol="0">
            <a:spAutoFit/>
          </a:bodyPr>
          <a:lstStyle/>
          <a:p>
            <a:pPr marL="285750" indent="-285750" algn="l">
              <a:buFont typeface="Wingdings" panose="05000000000000000000" pitchFamily="2" charset="2"/>
              <a:buChar char="n"/>
            </a:pPr>
            <a:r>
              <a:rPr lang="en-US" altLang="zh-CN" sz="2800" dirty="0" smtClean="0">
                <a:solidFill>
                  <a:srgbClr val="C00000"/>
                </a:solidFill>
                <a:latin typeface="微软雅黑" panose="020B0503020204020204" pitchFamily="34" charset="-122"/>
                <a:ea typeface="微软雅黑" panose="020B0503020204020204" pitchFamily="34" charset="-122"/>
              </a:rPr>
              <a:t>  H.265</a:t>
            </a:r>
            <a:r>
              <a:rPr lang="zh-CN" altLang="en-US" sz="2800" dirty="0" smtClean="0">
                <a:solidFill>
                  <a:srgbClr val="C00000"/>
                </a:solidFill>
                <a:latin typeface="微软雅黑" panose="020B0503020204020204" pitchFamily="34" charset="-122"/>
                <a:ea typeface="微软雅黑" panose="020B0503020204020204" pitchFamily="34" charset="-122"/>
              </a:rPr>
              <a:t>的产品实现及通用测试</a:t>
            </a:r>
            <a:endParaRPr lang="zh-CN" altLang="en-US" sz="2800" dirty="0">
              <a:solidFill>
                <a:srgbClr val="C00000"/>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971600" y="4653136"/>
            <a:ext cx="6120680" cy="523220"/>
          </a:xfrm>
          <a:prstGeom prst="rect">
            <a:avLst/>
          </a:prstGeom>
          <a:noFill/>
        </p:spPr>
        <p:txBody>
          <a:bodyPr wrap="square" rtlCol="0">
            <a:spAutoFit/>
          </a:bodyPr>
          <a:lstStyle/>
          <a:p>
            <a:pPr marL="285750" indent="-285750">
              <a:buFont typeface="Wingdings" panose="05000000000000000000" pitchFamily="2" charset="2"/>
              <a:buChar char="n"/>
            </a:pPr>
            <a:r>
              <a:rPr lang="en-US" altLang="zh-CN" sz="2800" dirty="0" smtClean="0">
                <a:solidFill>
                  <a:srgbClr val="C00000"/>
                </a:solidFill>
                <a:latin typeface="微软雅黑" panose="020B0503020204020204" pitchFamily="34" charset="-122"/>
                <a:ea typeface="微软雅黑" panose="020B0503020204020204" pitchFamily="34" charset="-122"/>
              </a:rPr>
              <a:t> </a:t>
            </a:r>
            <a:r>
              <a:rPr lang="en-US" altLang="zh-CN" sz="2800" dirty="0">
                <a:solidFill>
                  <a:srgbClr val="C00000"/>
                </a:solidFill>
                <a:latin typeface="微软雅黑" panose="020B0503020204020204" pitchFamily="34" charset="-122"/>
                <a:ea typeface="微软雅黑" panose="020B0503020204020204" pitchFamily="34" charset="-122"/>
              </a:rPr>
              <a:t>H.265</a:t>
            </a:r>
            <a:r>
              <a:rPr lang="zh-CN" altLang="en-US" sz="2800" dirty="0">
                <a:solidFill>
                  <a:srgbClr val="C00000"/>
                </a:solidFill>
                <a:latin typeface="微软雅黑" panose="020B0503020204020204" pitchFamily="34" charset="-122"/>
                <a:ea typeface="微软雅黑" panose="020B0503020204020204" pitchFamily="34" charset="-122"/>
              </a:rPr>
              <a:t>与</a:t>
            </a:r>
            <a:r>
              <a:rPr lang="en-US" altLang="zh-CN" sz="2800" dirty="0">
                <a:solidFill>
                  <a:srgbClr val="C00000"/>
                </a:solidFill>
                <a:latin typeface="微软雅黑" panose="020B0503020204020204" pitchFamily="34" charset="-122"/>
                <a:ea typeface="微软雅黑" panose="020B0503020204020204" pitchFamily="34" charset="-122"/>
              </a:rPr>
              <a:t>4K</a:t>
            </a:r>
            <a:r>
              <a:rPr lang="zh-CN" altLang="en-US" sz="2800" dirty="0">
                <a:solidFill>
                  <a:srgbClr val="C00000"/>
                </a:solidFill>
                <a:latin typeface="微软雅黑" panose="020B0503020204020204" pitchFamily="34" charset="-122"/>
                <a:ea typeface="微软雅黑" panose="020B0503020204020204" pitchFamily="34" charset="-122"/>
              </a:rPr>
              <a:t>视频</a:t>
            </a:r>
          </a:p>
        </p:txBody>
      </p:sp>
      <p:sp>
        <p:nvSpPr>
          <p:cNvPr id="11" name="灯片编号占位符 3"/>
          <p:cNvSpPr>
            <a:spLocks noGrp="1"/>
          </p:cNvSpPr>
          <p:nvPr>
            <p:ph type="sldNum" sz="quarter" idx="11"/>
          </p:nvPr>
        </p:nvSpPr>
        <p:spPr>
          <a:xfrm>
            <a:off x="6553200" y="6248400"/>
            <a:ext cx="1905000" cy="457200"/>
          </a:xfrm>
        </p:spPr>
        <p:txBody>
          <a:bodyPr/>
          <a:lstStyle/>
          <a:p>
            <a:fld id="{080877BF-6D31-4E48-B933-90223EB641D9}" type="slidenum">
              <a:rPr lang="en-US" altLang="zh-CN" smtClean="0"/>
              <a:pPr/>
              <a:t>99</a:t>
            </a:fld>
            <a:endParaRPr lang="en-US" altLang="zh-CN" dirty="0"/>
          </a:p>
        </p:txBody>
      </p:sp>
      <p:sp>
        <p:nvSpPr>
          <p:cNvPr id="12" name="TextBox 11"/>
          <p:cNvSpPr txBox="1"/>
          <p:nvPr/>
        </p:nvSpPr>
        <p:spPr>
          <a:xfrm>
            <a:off x="971600" y="5373216"/>
            <a:ext cx="6120680" cy="523220"/>
          </a:xfrm>
          <a:prstGeom prst="rect">
            <a:avLst/>
          </a:prstGeom>
          <a:noFill/>
        </p:spPr>
        <p:txBody>
          <a:bodyPr wrap="square" rtlCol="0">
            <a:spAutoFit/>
          </a:bodyPr>
          <a:lstStyle/>
          <a:p>
            <a:pPr marL="285750" indent="-285750" algn="l">
              <a:buFont typeface="Wingdings" panose="05000000000000000000" pitchFamily="2" charset="2"/>
              <a:buChar char="n"/>
            </a:pPr>
            <a:r>
              <a:rPr lang="en-US" altLang="zh-CN" sz="2800" dirty="0" smtClean="0">
                <a:solidFill>
                  <a:srgbClr val="C00000"/>
                </a:solidFill>
                <a:latin typeface="微软雅黑" panose="020B0503020204020204" pitchFamily="34" charset="-122"/>
                <a:ea typeface="微软雅黑" panose="020B0503020204020204" pitchFamily="34" charset="-122"/>
              </a:rPr>
              <a:t>  </a:t>
            </a:r>
            <a:r>
              <a:rPr lang="zh-CN" altLang="en-US" sz="2800" dirty="0" smtClean="0">
                <a:solidFill>
                  <a:srgbClr val="C00000"/>
                </a:solidFill>
                <a:latin typeface="微软雅黑" panose="020B0503020204020204" pitchFamily="34" charset="-122"/>
                <a:ea typeface="微软雅黑" panose="020B0503020204020204" pitchFamily="34" charset="-122"/>
              </a:rPr>
              <a:t>项目情况</a:t>
            </a:r>
            <a:endParaRPr lang="zh-CN" altLang="en-US" sz="2800" dirty="0">
              <a:solidFill>
                <a:srgbClr val="C00000"/>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971600" y="1628800"/>
            <a:ext cx="6120680" cy="523220"/>
          </a:xfrm>
          <a:prstGeom prst="rect">
            <a:avLst/>
          </a:prstGeom>
          <a:noFill/>
        </p:spPr>
        <p:txBody>
          <a:bodyPr wrap="square" rtlCol="0">
            <a:spAutoFit/>
          </a:bodyPr>
          <a:lstStyle/>
          <a:p>
            <a:pPr marL="285750" indent="-285750" algn="l">
              <a:buFont typeface="Wingdings" panose="05000000000000000000" pitchFamily="2" charset="2"/>
              <a:buChar char="n"/>
            </a:pPr>
            <a:r>
              <a:rPr lang="zh-CN" altLang="en-US" sz="2800" dirty="0" smtClean="0">
                <a:solidFill>
                  <a:srgbClr val="C00000"/>
                </a:solidFill>
                <a:latin typeface="微软雅黑" panose="020B0503020204020204" pitchFamily="34" charset="-122"/>
                <a:ea typeface="微软雅黑" panose="020B0503020204020204" pitchFamily="34" charset="-122"/>
              </a:rPr>
              <a:t>  研究背景</a:t>
            </a:r>
            <a:endParaRPr lang="zh-CN" altLang="en-US" sz="2800" dirty="0">
              <a:solidFill>
                <a:srgbClr val="C0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4102201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12700" algn="ctr">
          <a:noFill/>
          <a:prstDash val="dash"/>
          <a:round/>
          <a:headEnd/>
          <a:tailEnd/>
        </a:ln>
      </a:spPr>
      <a:bodyPr wrap="none" anchor="ctr"/>
      <a:lstStyle>
        <a:defPPr algn="ctr">
          <a:defRPr b="0"/>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1"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4717</TotalTime>
  <Words>11328</Words>
  <Application>Microsoft Office PowerPoint</Application>
  <PresentationFormat>全屏显示(4:3)</PresentationFormat>
  <Paragraphs>793</Paragraphs>
  <Slides>103</Slides>
  <Notes>62</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103</vt:i4>
      </vt:variant>
    </vt:vector>
  </HeadingPairs>
  <TitlesOfParts>
    <vt:vector size="105" baseType="lpstr">
      <vt:lpstr>默认设计模板</vt:lpstr>
      <vt:lpstr>Visio</vt:lpstr>
      <vt:lpstr>PowerPoint 演示文稿</vt:lpstr>
      <vt:lpstr>Agent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Agent</vt:lpstr>
      <vt:lpstr>图像编码的一些知识</vt:lpstr>
      <vt:lpstr>图像编码的一些知识</vt:lpstr>
      <vt:lpstr>图像编码的一些知识</vt:lpstr>
      <vt:lpstr>图像编码的一些知识</vt:lpstr>
      <vt:lpstr>图像编码的一些知识</vt:lpstr>
      <vt:lpstr>图像编码的一些知识</vt:lpstr>
      <vt:lpstr>图像编码的一些知识</vt:lpstr>
      <vt:lpstr>图像编码的一些知识（H.264）</vt:lpstr>
      <vt:lpstr>图像编码的一些知识（H.264）</vt:lpstr>
      <vt:lpstr>图像编码的一些知识（H.264）</vt:lpstr>
      <vt:lpstr>图像编码的一些知识（H.264）</vt:lpstr>
      <vt:lpstr>图像编码的一些知识（H.264）</vt:lpstr>
      <vt:lpstr>图像编码的一些知识（H.264）</vt:lpstr>
      <vt:lpstr>图像编码的一些知识（H.264）</vt:lpstr>
      <vt:lpstr>图像编码的一些知识（H.264）</vt:lpstr>
      <vt:lpstr>图像编码的一些知识（H.264）</vt:lpstr>
      <vt:lpstr>图像编码的一些知识（H.264）</vt:lpstr>
      <vt:lpstr>图像编码的一些知识（H.264）</vt:lpstr>
      <vt:lpstr>H.264的技术特点</vt:lpstr>
      <vt:lpstr>H.264的技术特点</vt:lpstr>
      <vt:lpstr>H.264的技术特点</vt:lpstr>
      <vt:lpstr>H.264的技术特点</vt:lpstr>
      <vt:lpstr>H.264的技术特点</vt:lpstr>
      <vt:lpstr>H.264的技术特点</vt:lpstr>
      <vt:lpstr>H.264的技术特点</vt:lpstr>
      <vt:lpstr>变换与量化</vt:lpstr>
      <vt:lpstr>H.264编码器</vt:lpstr>
      <vt:lpstr>H.264解码器</vt:lpstr>
      <vt:lpstr>H.264不足</vt:lpstr>
      <vt:lpstr>H.264不足</vt:lpstr>
      <vt:lpstr>H.264不足</vt:lpstr>
      <vt:lpstr>H.264不足</vt:lpstr>
      <vt:lpstr>H.264不足</vt:lpstr>
      <vt:lpstr>H.265应运而生</vt:lpstr>
      <vt:lpstr>H.265应运而生</vt:lpstr>
      <vt:lpstr>H.265主要特征</vt:lpstr>
      <vt:lpstr>H.265标准完成时间点</vt:lpstr>
      <vt:lpstr>H.265编码器</vt:lpstr>
      <vt:lpstr>H.265编码器框图</vt:lpstr>
      <vt:lpstr>H.265关键技术(1)—四叉树编码结构</vt:lpstr>
      <vt:lpstr>H.265关键技术(1)—四叉树编码结构</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H.265关键技术(2)—预测编码技术</vt:lpstr>
      <vt:lpstr>PowerPoint 演示文稿</vt:lpstr>
      <vt:lpstr>PowerPoint 演示文稿</vt:lpstr>
      <vt:lpstr>PowerPoint 演示文稿</vt:lpstr>
      <vt:lpstr>PowerPoint 演示文稿</vt:lpstr>
      <vt:lpstr>H.265关键技术(3)—变换与量化</vt:lpstr>
      <vt:lpstr>H.265关键技术(4)—环路滤波</vt:lpstr>
      <vt:lpstr>H.265关键技术(5)—熵编码</vt:lpstr>
      <vt:lpstr>H.265关键技术(5)—熵编码</vt:lpstr>
      <vt:lpstr>H.265关键技术(6)—比H.264改进之处</vt:lpstr>
      <vt:lpstr>H.265关键技术(6)—比H.264改进之处</vt:lpstr>
      <vt:lpstr>H.265关键技术(6)—比H.264改进之处</vt:lpstr>
      <vt:lpstr>Agent</vt:lpstr>
      <vt:lpstr>H.265编码能力对比</vt:lpstr>
      <vt:lpstr>H.265编码能力对比</vt:lpstr>
      <vt:lpstr>H.265编码能力对比</vt:lpstr>
      <vt:lpstr>H.265编码能力对比</vt:lpstr>
      <vt:lpstr>H.265编码能力对比</vt:lpstr>
      <vt:lpstr>H.265编码能力对比</vt:lpstr>
      <vt:lpstr>H.265编码能力对比</vt:lpstr>
      <vt:lpstr>Agent</vt:lpstr>
      <vt:lpstr>H.265的产品及通用应用测试情况</vt:lpstr>
      <vt:lpstr>H.265的产品实现—解码器（硬件）</vt:lpstr>
      <vt:lpstr>H.265的产品实现—解码器（软件）</vt:lpstr>
      <vt:lpstr>H.265通用应用实测（迅雷）</vt:lpstr>
      <vt:lpstr>H.265通用应用实测（PPS）</vt:lpstr>
      <vt:lpstr>H.265通用应用实测（PPS）</vt:lpstr>
      <vt:lpstr>H.265通用应用实测（PPS）</vt:lpstr>
      <vt:lpstr>Agent</vt:lpstr>
      <vt:lpstr>H.265与4K的测试</vt:lpstr>
      <vt:lpstr>PowerPoint 演示文稿</vt:lpstr>
      <vt:lpstr>H.265  RoadMAP</vt:lpstr>
      <vt:lpstr>Agent</vt:lpstr>
      <vt:lpstr>PowerPoint 演示文稿</vt:lpstr>
      <vt:lpstr>PowerPoint 演示文稿</vt:lpstr>
      <vt:lpstr>PowerPoint 演示文稿</vt:lpstr>
      <vt:lpstr>PowerPoint 演示文稿</vt:lpstr>
    </vt:vector>
  </TitlesOfParts>
  <Company>OCN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bfwang</dc:creator>
  <cp:lastModifiedBy>robin</cp:lastModifiedBy>
  <cp:revision>1304</cp:revision>
  <cp:lastPrinted>2014-08-20T04:12:17Z</cp:lastPrinted>
  <dcterms:created xsi:type="dcterms:W3CDTF">2010-05-31T02:38:27Z</dcterms:created>
  <dcterms:modified xsi:type="dcterms:W3CDTF">2014-11-24T01:52:18Z</dcterms:modified>
</cp:coreProperties>
</file>